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7"/>
  </p:notesMasterIdLst>
  <p:sldIdLst>
    <p:sldId id="256" r:id="rId2"/>
    <p:sldId id="271" r:id="rId3"/>
    <p:sldId id="274" r:id="rId4"/>
    <p:sldId id="266" r:id="rId5"/>
    <p:sldId id="267" r:id="rId6"/>
    <p:sldId id="272" r:id="rId7"/>
    <p:sldId id="347" r:id="rId8"/>
    <p:sldId id="348" r:id="rId9"/>
    <p:sldId id="370" r:id="rId10"/>
    <p:sldId id="344" r:id="rId11"/>
    <p:sldId id="315" r:id="rId12"/>
    <p:sldId id="359" r:id="rId13"/>
    <p:sldId id="362" r:id="rId14"/>
    <p:sldId id="302" r:id="rId15"/>
    <p:sldId id="364" r:id="rId16"/>
    <p:sldId id="299" r:id="rId17"/>
    <p:sldId id="300" r:id="rId18"/>
    <p:sldId id="371" r:id="rId19"/>
    <p:sldId id="268" r:id="rId20"/>
    <p:sldId id="305" r:id="rId21"/>
    <p:sldId id="329" r:id="rId22"/>
    <p:sldId id="335" r:id="rId23"/>
    <p:sldId id="308" r:id="rId24"/>
    <p:sldId id="334" r:id="rId25"/>
    <p:sldId id="337" r:id="rId26"/>
    <p:sldId id="330" r:id="rId27"/>
    <p:sldId id="339" r:id="rId28"/>
    <p:sldId id="304" r:id="rId29"/>
    <p:sldId id="336" r:id="rId30"/>
    <p:sldId id="317" r:id="rId31"/>
    <p:sldId id="319" r:id="rId32"/>
    <p:sldId id="318" r:id="rId33"/>
    <p:sldId id="326" r:id="rId34"/>
    <p:sldId id="320" r:id="rId35"/>
    <p:sldId id="323" r:id="rId36"/>
    <p:sldId id="322" r:id="rId37"/>
    <p:sldId id="363" r:id="rId38"/>
    <p:sldId id="332" r:id="rId39"/>
    <p:sldId id="338" r:id="rId40"/>
    <p:sldId id="355" r:id="rId41"/>
    <p:sldId id="356" r:id="rId42"/>
    <p:sldId id="365" r:id="rId43"/>
    <p:sldId id="310" r:id="rId44"/>
    <p:sldId id="311" r:id="rId45"/>
    <p:sldId id="352" r:id="rId46"/>
    <p:sldId id="345" r:id="rId47"/>
    <p:sldId id="360" r:id="rId48"/>
    <p:sldId id="361" r:id="rId49"/>
    <p:sldId id="368" r:id="rId50"/>
    <p:sldId id="369" r:id="rId51"/>
    <p:sldId id="313" r:id="rId52"/>
    <p:sldId id="341" r:id="rId53"/>
    <p:sldId id="353" r:id="rId54"/>
    <p:sldId id="354" r:id="rId55"/>
    <p:sldId id="342" r:id="rId5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0EC2"/>
    <a:srgbClr val="11055B"/>
    <a:srgbClr val="FFDF79"/>
    <a:srgbClr val="FFCF37"/>
    <a:srgbClr val="FFD9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173" autoAdjust="0"/>
    <p:restoredTop sz="72807" autoAdjust="0"/>
  </p:normalViewPr>
  <p:slideViewPr>
    <p:cSldViewPr>
      <p:cViewPr varScale="1">
        <p:scale>
          <a:sx n="91" d="100"/>
          <a:sy n="91" d="100"/>
        </p:scale>
        <p:origin x="1094"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3" y="3"/>
            <a:ext cx="2945659" cy="496332"/>
          </a:xfrm>
          <a:prstGeom prst="rect">
            <a:avLst/>
          </a:prstGeom>
        </p:spPr>
        <p:txBody>
          <a:bodyPr vert="horz" lIns="91422" tIns="45710" rIns="91422" bIns="45710" rtlCol="0"/>
          <a:lstStyle>
            <a:lvl1pPr algn="l">
              <a:defRPr sz="1200"/>
            </a:lvl1pPr>
          </a:lstStyle>
          <a:p>
            <a:endParaRPr lang="it-IT"/>
          </a:p>
        </p:txBody>
      </p:sp>
      <p:sp>
        <p:nvSpPr>
          <p:cNvPr id="3" name="Segnaposto data 2"/>
          <p:cNvSpPr>
            <a:spLocks noGrp="1"/>
          </p:cNvSpPr>
          <p:nvPr>
            <p:ph type="dt" idx="1"/>
          </p:nvPr>
        </p:nvSpPr>
        <p:spPr>
          <a:xfrm>
            <a:off x="3850446" y="3"/>
            <a:ext cx="2945659" cy="496332"/>
          </a:xfrm>
          <a:prstGeom prst="rect">
            <a:avLst/>
          </a:prstGeom>
        </p:spPr>
        <p:txBody>
          <a:bodyPr vert="horz" lIns="91422" tIns="45710" rIns="91422" bIns="45710" rtlCol="0"/>
          <a:lstStyle>
            <a:lvl1pPr algn="r">
              <a:defRPr sz="1200"/>
            </a:lvl1pPr>
          </a:lstStyle>
          <a:p>
            <a:fld id="{127C3D81-377A-4704-AF13-12D84C1637F4}" type="datetimeFigureOut">
              <a:rPr lang="it-IT" smtClean="0"/>
              <a:pPr/>
              <a:t>03/08/2023</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22" tIns="45710" rIns="91422" bIns="45710" rtlCol="0" anchor="ctr"/>
          <a:lstStyle/>
          <a:p>
            <a:endParaRPr lang="it-IT"/>
          </a:p>
        </p:txBody>
      </p:sp>
      <p:sp>
        <p:nvSpPr>
          <p:cNvPr id="5" name="Segnaposto note 4"/>
          <p:cNvSpPr>
            <a:spLocks noGrp="1"/>
          </p:cNvSpPr>
          <p:nvPr>
            <p:ph type="body" sz="quarter" idx="3"/>
          </p:nvPr>
        </p:nvSpPr>
        <p:spPr>
          <a:xfrm>
            <a:off x="679768" y="4715153"/>
            <a:ext cx="5438140" cy="4466987"/>
          </a:xfrm>
          <a:prstGeom prst="rect">
            <a:avLst/>
          </a:prstGeom>
        </p:spPr>
        <p:txBody>
          <a:bodyPr vert="horz" lIns="91422" tIns="45710" rIns="91422" bIns="4571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3" y="9428586"/>
            <a:ext cx="2945659" cy="496332"/>
          </a:xfrm>
          <a:prstGeom prst="rect">
            <a:avLst/>
          </a:prstGeom>
        </p:spPr>
        <p:txBody>
          <a:bodyPr vert="horz" lIns="91422" tIns="45710" rIns="91422" bIns="4571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6" y="9428586"/>
            <a:ext cx="2945659" cy="496332"/>
          </a:xfrm>
          <a:prstGeom prst="rect">
            <a:avLst/>
          </a:prstGeom>
        </p:spPr>
        <p:txBody>
          <a:bodyPr vert="horz" lIns="91422" tIns="45710" rIns="91422" bIns="45710" rtlCol="0" anchor="b"/>
          <a:lstStyle>
            <a:lvl1pPr algn="r">
              <a:defRPr sz="1200"/>
            </a:lvl1pPr>
          </a:lstStyle>
          <a:p>
            <a:fld id="{7C05AEA1-A760-40D4-B982-3765D112DB0D}" type="slidenum">
              <a:rPr lang="it-IT" smtClean="0"/>
              <a:pPr/>
              <a:t>‹N›</a:t>
            </a:fld>
            <a:endParaRPr lang="it-IT"/>
          </a:p>
        </p:txBody>
      </p:sp>
    </p:spTree>
    <p:extLst>
      <p:ext uri="{BB962C8B-B14F-4D97-AF65-F5344CB8AC3E}">
        <p14:creationId xmlns:p14="http://schemas.microsoft.com/office/powerpoint/2010/main" val="1692988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7C05AEA1-A760-40D4-B982-3765D112DB0D}" type="slidenum">
              <a:rPr lang="it-IT" smtClean="0"/>
              <a:pPr/>
              <a:t>1</a:t>
            </a:fld>
            <a:endParaRPr lang="it-IT"/>
          </a:p>
        </p:txBody>
      </p:sp>
    </p:spTree>
    <p:extLst>
      <p:ext uri="{BB962C8B-B14F-4D97-AF65-F5344CB8AC3E}">
        <p14:creationId xmlns:p14="http://schemas.microsoft.com/office/powerpoint/2010/main" val="928880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4B7A0C56-A62A-43A2-B37F-0209653CA462}" type="datetime1">
              <a:rPr lang="en-US" smtClean="0"/>
              <a:t>8/3/2023</a:t>
            </a:fld>
            <a:endParaRPr lang="en-US" sz="1600" dirty="0"/>
          </a:p>
        </p:txBody>
      </p:sp>
      <p:sp>
        <p:nvSpPr>
          <p:cNvPr id="5" name="Segnaposto piè di pagina 4"/>
          <p:cNvSpPr>
            <a:spLocks noGrp="1"/>
          </p:cNvSpPr>
          <p:nvPr>
            <p:ph type="ftr" sz="quarter" idx="11"/>
          </p:nvPr>
        </p:nvSpPr>
        <p:spPr/>
        <p:txBody>
          <a:bodyPr/>
          <a:lstStyle/>
          <a:p>
            <a:endParaRPr kumimoji="0" lang="en-US" dirty="0"/>
          </a:p>
        </p:txBody>
      </p:sp>
      <p:sp>
        <p:nvSpPr>
          <p:cNvPr id="6" name="Segnaposto numero diapositiva 5"/>
          <p:cNvSpPr>
            <a:spLocks noGrp="1"/>
          </p:cNvSpPr>
          <p:nvPr>
            <p:ph type="sldNum" sz="quarter" idx="12"/>
          </p:nvPr>
        </p:nvSpPr>
        <p:spPr/>
        <p:txBody>
          <a:bodyPr/>
          <a:lstStyle/>
          <a:p>
            <a:fld id="{EA7C8D44-3667-46F6-9772-CC52308E2A7F}" type="slidenum">
              <a:rPr kumimoji="0" lang="en-US" smtClean="0"/>
              <a:pPr/>
              <a:t>‹N›</a:t>
            </a:fld>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8CC4D666-DF1E-41B2-8BF7-8A84482622AD}" type="datetime1">
              <a:rPr lang="en-US" smtClean="0"/>
              <a:t>8/3/2023</a:t>
            </a:fld>
            <a:endParaRPr lang="en-US"/>
          </a:p>
        </p:txBody>
      </p:sp>
      <p:sp>
        <p:nvSpPr>
          <p:cNvPr id="5" name="Segnaposto piè di pagina 4"/>
          <p:cNvSpPr>
            <a:spLocks noGrp="1"/>
          </p:cNvSpPr>
          <p:nvPr>
            <p:ph type="ftr" sz="quarter" idx="11"/>
          </p:nvPr>
        </p:nvSpPr>
        <p:spPr/>
        <p:txBody>
          <a:bodyPr/>
          <a:lstStyle/>
          <a:p>
            <a:endParaRPr kumimoji="0" lang="en-US"/>
          </a:p>
        </p:txBody>
      </p:sp>
      <p:sp>
        <p:nvSpPr>
          <p:cNvPr id="6" name="Segnaposto numero diapositiva 5"/>
          <p:cNvSpPr>
            <a:spLocks noGrp="1"/>
          </p:cNvSpPr>
          <p:nvPr>
            <p:ph type="sldNum" sz="quarter" idx="12"/>
          </p:nvPr>
        </p:nvSpPr>
        <p:spPr/>
        <p:txBody>
          <a:bodyPr/>
          <a:lstStyle/>
          <a:p>
            <a:fld id="{EA7C8D44-3667-46F6-9772-CC52308E2A7F}" type="slidenum">
              <a:rPr kumimoji="0" lang="en-US" smtClean="0"/>
              <a:pPr/>
              <a:t>‹N›</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17306C09-29DD-4D46-A191-5C4E4A5D3ADA}" type="datetime1">
              <a:rPr lang="en-US" smtClean="0"/>
              <a:t>8/3/2023</a:t>
            </a:fld>
            <a:endParaRPr lang="en-US" sz="1400" dirty="0">
              <a:solidFill>
                <a:schemeClr val="tx2"/>
              </a:solidFill>
            </a:endParaRPr>
          </a:p>
        </p:txBody>
      </p:sp>
      <p:sp>
        <p:nvSpPr>
          <p:cNvPr id="5" name="Segnaposto piè di pagina 4"/>
          <p:cNvSpPr>
            <a:spLocks noGrp="1"/>
          </p:cNvSpPr>
          <p:nvPr>
            <p:ph type="ftr" sz="quarter" idx="11"/>
          </p:nvPr>
        </p:nvSpPr>
        <p:spPr/>
        <p:txBody>
          <a:bodyPr/>
          <a:lstStyle/>
          <a:p>
            <a:pPr algn="r" eaLnBrk="1" latinLnBrk="0" hangingPunct="1"/>
            <a:endParaRPr kumimoji="0" lang="en-US" sz="1400" dirty="0">
              <a:solidFill>
                <a:schemeClr val="tx2"/>
              </a:solidFill>
            </a:endParaRPr>
          </a:p>
        </p:txBody>
      </p:sp>
      <p:sp>
        <p:nvSpPr>
          <p:cNvPr id="6" name="Segnaposto numero diapositiva 5"/>
          <p:cNvSpPr>
            <a:spLocks noGrp="1"/>
          </p:cNvSpPr>
          <p:nvPr>
            <p:ph type="sldNum" sz="quarter" idx="12"/>
          </p:nvPr>
        </p:nvSpPr>
        <p:spPr/>
        <p:txBody>
          <a:bodyPr/>
          <a:lstStyle/>
          <a:p>
            <a:pPr algn="l" eaLnBrk="1" latinLnBrk="0" hangingPunct="1"/>
            <a:fld id="{EA7C8D44-3667-46F6-9772-CC52308E2A7F}" type="slidenum">
              <a:rPr kumimoji="0" lang="en-US" smtClean="0"/>
              <a:pPr algn="l" eaLnBrk="1" latinLnBrk="0" hangingPunct="1"/>
              <a:t>‹N›</a:t>
            </a:fld>
            <a:endParaRPr kumimoji="0" lang="en-US" sz="1600" dirty="0">
              <a:solidFill>
                <a:schemeClr val="tx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D0FD47D-2615-4152-A9E2-52CF5ED0A994}" type="datetime1">
              <a:rPr lang="en-US" smtClean="0"/>
              <a:t>8/3/2023</a:t>
            </a:fld>
            <a:endParaRPr lang="en-US" dirty="0"/>
          </a:p>
        </p:txBody>
      </p:sp>
      <p:sp>
        <p:nvSpPr>
          <p:cNvPr id="5" name="Segnaposto piè di pagina 4"/>
          <p:cNvSpPr>
            <a:spLocks noGrp="1"/>
          </p:cNvSpPr>
          <p:nvPr>
            <p:ph type="ftr" sz="quarter" idx="11"/>
          </p:nvPr>
        </p:nvSpPr>
        <p:spPr/>
        <p:txBody>
          <a:bodyPr/>
          <a:lstStyle/>
          <a:p>
            <a:endParaRPr lang="en-US" dirty="0"/>
          </a:p>
        </p:txBody>
      </p:sp>
      <p:sp>
        <p:nvSpPr>
          <p:cNvPr id="6" name="Segnaposto numero diapositiva 5"/>
          <p:cNvSpPr>
            <a:spLocks noGrp="1"/>
          </p:cNvSpPr>
          <p:nvPr>
            <p:ph type="sldNum" sz="quarter" idx="12"/>
          </p:nvPr>
        </p:nvSpPr>
        <p:spPr/>
        <p:txBody>
          <a:bodyPr/>
          <a:lstStyle/>
          <a:p>
            <a:fld id="{EA7C8D44-3667-46F6-9772-CC52308E2A7F}" type="slidenum">
              <a:rPr kumimoji="0" lang="en-US" smtClean="0"/>
              <a:pPr/>
              <a:t>‹N›</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3CB6620F-ECD3-4AF7-BB56-42F64867D263}" type="datetime1">
              <a:rPr lang="en-US" smtClean="0"/>
              <a:t>8/3/2023</a:t>
            </a:fld>
            <a:endParaRPr lang="en-US" dirty="0"/>
          </a:p>
        </p:txBody>
      </p:sp>
      <p:sp>
        <p:nvSpPr>
          <p:cNvPr id="5" name="Segnaposto piè di pagina 4"/>
          <p:cNvSpPr>
            <a:spLocks noGrp="1"/>
          </p:cNvSpPr>
          <p:nvPr>
            <p:ph type="ftr" sz="quarter" idx="11"/>
          </p:nvPr>
        </p:nvSpPr>
        <p:spPr/>
        <p:txBody>
          <a:bodyPr/>
          <a:lstStyle/>
          <a:p>
            <a:endParaRPr kumimoji="0" lang="en-US" dirty="0"/>
          </a:p>
        </p:txBody>
      </p:sp>
      <p:sp>
        <p:nvSpPr>
          <p:cNvPr id="6" name="Segnaposto numero diapositiva 5"/>
          <p:cNvSpPr>
            <a:spLocks noGrp="1"/>
          </p:cNvSpPr>
          <p:nvPr>
            <p:ph type="sldNum" sz="quarter" idx="12"/>
          </p:nvPr>
        </p:nvSpPr>
        <p:spPr/>
        <p:txBody>
          <a:bodyPr/>
          <a:lstStyle/>
          <a:p>
            <a:fld id="{EA7C8D44-3667-46F6-9772-CC52308E2A7F}" type="slidenum">
              <a:rPr kumimoji="0" lang="en-US" smtClean="0"/>
              <a:pPr/>
              <a:t>‹N›</a:t>
            </a:fld>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8160D0E5-9708-4CC0-9847-3E24899C19C0}" type="datetime1">
              <a:rPr lang="en-US" smtClean="0"/>
              <a:t>8/3/2023</a:t>
            </a:fld>
            <a:endParaRPr lang="en-US"/>
          </a:p>
        </p:txBody>
      </p:sp>
      <p:sp>
        <p:nvSpPr>
          <p:cNvPr id="6" name="Segnaposto piè di pagina 5"/>
          <p:cNvSpPr>
            <a:spLocks noGrp="1"/>
          </p:cNvSpPr>
          <p:nvPr>
            <p:ph type="ftr" sz="quarter" idx="11"/>
          </p:nvPr>
        </p:nvSpPr>
        <p:spPr/>
        <p:txBody>
          <a:bodyPr/>
          <a:lstStyle/>
          <a:p>
            <a:endParaRPr kumimoji="0" lang="en-US"/>
          </a:p>
        </p:txBody>
      </p:sp>
      <p:sp>
        <p:nvSpPr>
          <p:cNvPr id="7" name="Segnaposto numero diapositiva 6"/>
          <p:cNvSpPr>
            <a:spLocks noGrp="1"/>
          </p:cNvSpPr>
          <p:nvPr>
            <p:ph type="sldNum" sz="quarter" idx="12"/>
          </p:nvPr>
        </p:nvSpPr>
        <p:spPr/>
        <p:txBody>
          <a:bodyPr/>
          <a:lstStyle/>
          <a:p>
            <a:fld id="{EA7C8D44-3667-46F6-9772-CC52308E2A7F}" type="slidenum">
              <a:rPr kumimoji="0" lang="en-US" smtClean="0"/>
              <a:pPr/>
              <a:t>‹N›</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A264BB6E-C334-4F1F-90A3-75A86855F3A6}" type="datetime1">
              <a:rPr lang="en-US" smtClean="0"/>
              <a:t>8/3/2023</a:t>
            </a:fld>
            <a:endParaRPr lang="en-US"/>
          </a:p>
        </p:txBody>
      </p:sp>
      <p:sp>
        <p:nvSpPr>
          <p:cNvPr id="8" name="Segnaposto piè di pagina 7"/>
          <p:cNvSpPr>
            <a:spLocks noGrp="1"/>
          </p:cNvSpPr>
          <p:nvPr>
            <p:ph type="ftr" sz="quarter" idx="11"/>
          </p:nvPr>
        </p:nvSpPr>
        <p:spPr/>
        <p:txBody>
          <a:bodyPr/>
          <a:lstStyle/>
          <a:p>
            <a:endParaRPr kumimoji="0" lang="en-US"/>
          </a:p>
        </p:txBody>
      </p:sp>
      <p:sp>
        <p:nvSpPr>
          <p:cNvPr id="9" name="Segnaposto numero diapositiva 8"/>
          <p:cNvSpPr>
            <a:spLocks noGrp="1"/>
          </p:cNvSpPr>
          <p:nvPr>
            <p:ph type="sldNum" sz="quarter" idx="12"/>
          </p:nvPr>
        </p:nvSpPr>
        <p:spPr/>
        <p:txBody>
          <a:bodyPr/>
          <a:lstStyle/>
          <a:p>
            <a:fld id="{EA7C8D44-3667-46F6-9772-CC52308E2A7F}" type="slidenum">
              <a:rPr kumimoji="0" lang="en-US" smtClean="0"/>
              <a:pPr/>
              <a:t>‹N›</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A3E305F6-FE21-43E4-8454-1CCC9965A485}" type="datetime1">
              <a:rPr lang="en-US" smtClean="0"/>
              <a:t>8/3/2023</a:t>
            </a:fld>
            <a:endParaRPr lang="en-US"/>
          </a:p>
        </p:txBody>
      </p:sp>
      <p:sp>
        <p:nvSpPr>
          <p:cNvPr id="4" name="Segnaposto piè di pagina 3"/>
          <p:cNvSpPr>
            <a:spLocks noGrp="1"/>
          </p:cNvSpPr>
          <p:nvPr>
            <p:ph type="ftr" sz="quarter" idx="11"/>
          </p:nvPr>
        </p:nvSpPr>
        <p:spPr/>
        <p:txBody>
          <a:bodyPr/>
          <a:lstStyle/>
          <a:p>
            <a:endParaRPr kumimoji="0" lang="en-US"/>
          </a:p>
        </p:txBody>
      </p:sp>
      <p:sp>
        <p:nvSpPr>
          <p:cNvPr id="5" name="Segnaposto numero diapositiva 4"/>
          <p:cNvSpPr>
            <a:spLocks noGrp="1"/>
          </p:cNvSpPr>
          <p:nvPr>
            <p:ph type="sldNum" sz="quarter" idx="12"/>
          </p:nvPr>
        </p:nvSpPr>
        <p:spPr/>
        <p:txBody>
          <a:bodyPr/>
          <a:lstStyle/>
          <a:p>
            <a:fld id="{EA7C8D44-3667-46F6-9772-CC52308E2A7F}" type="slidenum">
              <a:rPr kumimoji="0" lang="en-US" smtClean="0"/>
              <a:pPr/>
              <a:t>‹N›</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75E30F1-484F-48D6-A788-36033F1AF4B3}" type="datetime1">
              <a:rPr lang="en-US" smtClean="0"/>
              <a:t>8/3/2023</a:t>
            </a:fld>
            <a:endParaRPr lang="en-US"/>
          </a:p>
        </p:txBody>
      </p:sp>
      <p:sp>
        <p:nvSpPr>
          <p:cNvPr id="3" name="Segnaposto piè di pagina 2"/>
          <p:cNvSpPr>
            <a:spLocks noGrp="1"/>
          </p:cNvSpPr>
          <p:nvPr>
            <p:ph type="ftr" sz="quarter" idx="11"/>
          </p:nvPr>
        </p:nvSpPr>
        <p:spPr/>
        <p:txBody>
          <a:bodyPr/>
          <a:lstStyle/>
          <a:p>
            <a:endParaRPr kumimoji="0" lang="en-US"/>
          </a:p>
        </p:txBody>
      </p:sp>
      <p:sp>
        <p:nvSpPr>
          <p:cNvPr id="4" name="Segnaposto numero diapositiva 3"/>
          <p:cNvSpPr>
            <a:spLocks noGrp="1"/>
          </p:cNvSpPr>
          <p:nvPr>
            <p:ph type="sldNum" sz="quarter" idx="12"/>
          </p:nvPr>
        </p:nvSpPr>
        <p:spPr/>
        <p:txBody>
          <a:bodyPr/>
          <a:lstStyle/>
          <a:p>
            <a:fld id="{EA7C8D44-3667-46F6-9772-CC52308E2A7F}" type="slidenum">
              <a:rPr kumimoji="0" lang="en-US" smtClean="0"/>
              <a:pPr/>
              <a:t>‹N›</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9AD82EF6-51A5-4DA3-AF58-1F80511D9FA1}" type="datetime1">
              <a:rPr lang="en-US" smtClean="0"/>
              <a:t>8/3/2023</a:t>
            </a:fld>
            <a:endParaRPr lang="en-US"/>
          </a:p>
        </p:txBody>
      </p:sp>
      <p:sp>
        <p:nvSpPr>
          <p:cNvPr id="6" name="Segnaposto piè di pagina 5"/>
          <p:cNvSpPr>
            <a:spLocks noGrp="1"/>
          </p:cNvSpPr>
          <p:nvPr>
            <p:ph type="ftr" sz="quarter" idx="11"/>
          </p:nvPr>
        </p:nvSpPr>
        <p:spPr/>
        <p:txBody>
          <a:bodyPr/>
          <a:lstStyle/>
          <a:p>
            <a:endParaRPr kumimoji="0" lang="en-US"/>
          </a:p>
        </p:txBody>
      </p:sp>
      <p:sp>
        <p:nvSpPr>
          <p:cNvPr id="7" name="Segnaposto numero diapositiva 6"/>
          <p:cNvSpPr>
            <a:spLocks noGrp="1"/>
          </p:cNvSpPr>
          <p:nvPr>
            <p:ph type="sldNum" sz="quarter" idx="12"/>
          </p:nvPr>
        </p:nvSpPr>
        <p:spPr/>
        <p:txBody>
          <a:bodyPr/>
          <a:lstStyle/>
          <a:p>
            <a:fld id="{EA7C8D44-3667-46F6-9772-CC52308E2A7F}" type="slidenum">
              <a:rPr kumimoji="0" lang="en-US" smtClean="0"/>
              <a:pPr/>
              <a:t>‹N›</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07F8542F-203A-4283-B09F-F55575C6A05F}" type="datetime1">
              <a:rPr lang="en-US" smtClean="0"/>
              <a:t>8/3/2023</a:t>
            </a:fld>
            <a:endParaRPr lang="en-US"/>
          </a:p>
        </p:txBody>
      </p:sp>
      <p:sp>
        <p:nvSpPr>
          <p:cNvPr id="6" name="Segnaposto piè di pagina 5"/>
          <p:cNvSpPr>
            <a:spLocks noGrp="1"/>
          </p:cNvSpPr>
          <p:nvPr>
            <p:ph type="ftr" sz="quarter" idx="11"/>
          </p:nvPr>
        </p:nvSpPr>
        <p:spPr/>
        <p:txBody>
          <a:bodyPr/>
          <a:lstStyle/>
          <a:p>
            <a:endParaRPr kumimoji="0" lang="en-US"/>
          </a:p>
        </p:txBody>
      </p:sp>
      <p:sp>
        <p:nvSpPr>
          <p:cNvPr id="7" name="Segnaposto numero diapositiva 6"/>
          <p:cNvSpPr>
            <a:spLocks noGrp="1"/>
          </p:cNvSpPr>
          <p:nvPr>
            <p:ph type="sldNum" sz="quarter" idx="12"/>
          </p:nvPr>
        </p:nvSpPr>
        <p:spPr/>
        <p:txBody>
          <a:bodyPr/>
          <a:lstStyle/>
          <a:p>
            <a:fld id="{EA7C8D44-3667-46F6-9772-CC52308E2A7F}" type="slidenum">
              <a:rPr kumimoji="0" lang="en-US" smtClean="0"/>
              <a:pPr/>
              <a:t>‹N›</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EEB41C-5AA4-4380-9EE2-00A9DFD9B95B}" type="datetime1">
              <a:rPr lang="en-US" smtClean="0"/>
              <a:t>8/3/2023</a:t>
            </a:fld>
            <a:endParaRPr lang="en-US" sz="1400" dirty="0">
              <a:solidFill>
                <a:schemeClr val="tx2"/>
              </a:solidFill>
            </a:endParaRPr>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r" eaLnBrk="1" latinLnBrk="0" hangingPunct="1"/>
            <a:endParaRPr kumimoji="0" lang="en-US" sz="1400" dirty="0">
              <a:solidFill>
                <a:schemeClr val="tx2"/>
              </a:solidFill>
            </a:endParaRP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l" eaLnBrk="1" latinLnBrk="0" hangingPunct="1"/>
            <a:fld id="{EA7C8D44-3667-46F6-9772-CC52308E2A7F}" type="slidenum">
              <a:rPr kumimoji="0" lang="en-US" smtClean="0"/>
              <a:pPr algn="l" eaLnBrk="1" latinLnBrk="0" hangingPunct="1"/>
              <a:t>‹N›</a:t>
            </a:fld>
            <a:endParaRPr kumimoji="0" lang="en-US" sz="160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8.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8" Type="http://schemas.openxmlformats.org/officeDocument/2006/relationships/hyperlink" Target="http://www.corecomlazio.it/" TargetMode="External"/><Relationship Id="rId3" Type="http://schemas.openxmlformats.org/officeDocument/2006/relationships/hyperlink" Target="mailto:mcafini-cons@regione.lazio.it" TargetMode="External"/><Relationship Id="rId7" Type="http://schemas.openxmlformats.org/officeDocument/2006/relationships/hyperlink" Target="mailto:ocarracino-cons@regione.lazio.it" TargetMode="External"/><Relationship Id="rId2" Type="http://schemas.openxmlformats.org/officeDocument/2006/relationships/hyperlink" Target="mailto:corecomlazio.presidente@cert.consreglazio.it" TargetMode="External"/><Relationship Id="rId1" Type="http://schemas.openxmlformats.org/officeDocument/2006/relationships/slideLayout" Target="../slideLayouts/slideLayout8.xml"/><Relationship Id="rId6" Type="http://schemas.openxmlformats.org/officeDocument/2006/relationships/hyperlink" Target="mailto:rfgiuliano-cons@regione.lazio.it" TargetMode="External"/><Relationship Id="rId11" Type="http://schemas.openxmlformats.org/officeDocument/2006/relationships/image" Target="../media/image3.jpeg"/><Relationship Id="rId5" Type="http://schemas.openxmlformats.org/officeDocument/2006/relationships/hyperlink" Target="mailto:icastagnola-cons@regione.lazio.it" TargetMode="External"/><Relationship Id="rId10" Type="http://schemas.openxmlformats.org/officeDocument/2006/relationships/image" Target="../media/image2.png"/><Relationship Id="rId4" Type="http://schemas.openxmlformats.org/officeDocument/2006/relationships/hyperlink" Target="mailto:fgiannone-cons@regione.lazio.it" TargetMode="External"/><Relationship Id="rId9" Type="http://schemas.openxmlformats.org/officeDocument/2006/relationships/image" Target="../media/image1.gif"/></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8.xml"/><Relationship Id="rId5" Type="http://schemas.openxmlformats.org/officeDocument/2006/relationships/image" Target="../media/image6.jpg"/><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8.xml"/><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8" Type="http://schemas.openxmlformats.org/officeDocument/2006/relationships/hyperlink" Target="mailto:definizioni@corecomlazio.it" TargetMode="External"/><Relationship Id="rId13" Type="http://schemas.openxmlformats.org/officeDocument/2006/relationships/hyperlink" Target="mailto:corecomlazio.roc@cert.consreglazio.it" TargetMode="External"/><Relationship Id="rId18" Type="http://schemas.openxmlformats.org/officeDocument/2006/relationships/hyperlink" Target="mailto:corecomlazio.provvtemp@cert.consreglazio.xn--it-qia" TargetMode="External"/><Relationship Id="rId3" Type="http://schemas.openxmlformats.org/officeDocument/2006/relationships/image" Target="../media/image3.jpeg"/><Relationship Id="rId7" Type="http://schemas.openxmlformats.org/officeDocument/2006/relationships/hyperlink" Target="mailto:provvedimentiurgenzagu5@regione.lazio.it" TargetMode="External"/><Relationship Id="rId12" Type="http://schemas.openxmlformats.org/officeDocument/2006/relationships/hyperlink" Target="mailto:corecomlazio.definizioni@cert.consreglazio.it" TargetMode="External"/><Relationship Id="rId17" Type="http://schemas.openxmlformats.org/officeDocument/2006/relationships/hyperlink" Target="mailto:corecomlazio.presidente@cert.consreglazio.it" TargetMode="External"/><Relationship Id="rId2" Type="http://schemas.openxmlformats.org/officeDocument/2006/relationships/image" Target="../media/image2.png"/><Relationship Id="rId16" Type="http://schemas.openxmlformats.org/officeDocument/2006/relationships/hyperlink" Target="mailto:corecomlazio.amministrazione@cert.consreglazio.it" TargetMode="External"/><Relationship Id="rId1" Type="http://schemas.openxmlformats.org/officeDocument/2006/relationships/slideLayout" Target="../slideLayouts/slideLayout7.xml"/><Relationship Id="rId6" Type="http://schemas.openxmlformats.org/officeDocument/2006/relationships/hyperlink" Target="mailto:conciliazioni@regione.lazio.it" TargetMode="External"/><Relationship Id="rId11" Type="http://schemas.openxmlformats.org/officeDocument/2006/relationships/hyperlink" Target="mailto:corecomlazio.conciliazioni@cert.consreglazio.it" TargetMode="External"/><Relationship Id="rId5" Type="http://schemas.openxmlformats.org/officeDocument/2006/relationships/hyperlink" Target="mailto:urpcorecomlazio@regione.lazio.it" TargetMode="External"/><Relationship Id="rId15" Type="http://schemas.openxmlformats.org/officeDocument/2006/relationships/hyperlink" Target="mailto:corecomlazio.monitoraggio@cert.consreglazio.it" TargetMode="External"/><Relationship Id="rId10" Type="http://schemas.openxmlformats.org/officeDocument/2006/relationships/hyperlink" Target="mailto:infoROC@" TargetMode="External"/><Relationship Id="rId19" Type="http://schemas.openxmlformats.org/officeDocument/2006/relationships/hyperlink" Target="mailto:corecomlazio.urp@cert.consreglazio.it" TargetMode="External"/><Relationship Id="rId4" Type="http://schemas.openxmlformats.org/officeDocument/2006/relationships/image" Target="../media/image1.gif"/><Relationship Id="rId9" Type="http://schemas.openxmlformats.org/officeDocument/2006/relationships/hyperlink" Target="mailto:infocorecom@regione.lazio.it" TargetMode="External"/><Relationship Id="rId14" Type="http://schemas.openxmlformats.org/officeDocument/2006/relationships/hyperlink" Target="mailto:corecomlazio.tv@cert.consreglazio.it"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s://www.agcom.it/visualizza-documento/a861c506-80bb-413c-820b-9e59742c7ff3" TargetMode="External"/><Relationship Id="rId1" Type="http://schemas.openxmlformats.org/officeDocument/2006/relationships/slideLayout" Target="../slideLayouts/slideLayout8.xml"/><Relationship Id="rId5" Type="http://schemas.openxmlformats.org/officeDocument/2006/relationships/image" Target="../media/image3.jpe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hyperlink" Target="https://conciliaweb.agcom.it/conciliaweb/" TargetMode="External"/><Relationship Id="rId7" Type="http://schemas.openxmlformats.org/officeDocument/2006/relationships/image" Target="../media/image3.jpeg"/><Relationship Id="rId2" Type="http://schemas.openxmlformats.org/officeDocument/2006/relationships/hyperlink" Target="https://conciliaweb.agcom.it/conciliaweb/login.htm" TargetMode="External"/><Relationship Id="rId1" Type="http://schemas.openxmlformats.org/officeDocument/2006/relationships/slideLayout" Target="../slideLayouts/slideLayout8.xml"/><Relationship Id="rId6" Type="http://schemas.openxmlformats.org/officeDocument/2006/relationships/image" Target="../media/image2.png"/><Relationship Id="rId5" Type="http://schemas.openxmlformats.org/officeDocument/2006/relationships/image" Target="../media/image1.gif"/><Relationship Id="rId4" Type="http://schemas.openxmlformats.org/officeDocument/2006/relationships/hyperlink" Target="mailto:info@agcom.it"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mailto:corecomlazio.provvtemp@cert.consreglazio.it" TargetMode="External"/><Relationship Id="rId7" Type="http://schemas.openxmlformats.org/officeDocument/2006/relationships/image" Target="../media/image3.jpeg"/><Relationship Id="rId2" Type="http://schemas.openxmlformats.org/officeDocument/2006/relationships/hyperlink" Target="mailto:conciliazioni@regione.lazio.it" TargetMode="External"/><Relationship Id="rId1" Type="http://schemas.openxmlformats.org/officeDocument/2006/relationships/slideLayout" Target="../slideLayouts/slideLayout8.xml"/><Relationship Id="rId6" Type="http://schemas.openxmlformats.org/officeDocument/2006/relationships/image" Target="../media/image2.png"/><Relationship Id="rId5" Type="http://schemas.openxmlformats.org/officeDocument/2006/relationships/image" Target="../media/image1.gif"/><Relationship Id="rId4" Type="http://schemas.openxmlformats.org/officeDocument/2006/relationships/hyperlink" Target="http://www.corecomlazio.it/"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8.xml"/><Relationship Id="rId4" Type="http://schemas.openxmlformats.org/officeDocument/2006/relationships/image" Target="../media/image3.jpe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mailto:info@agcom.it" TargetMode="External"/><Relationship Id="rId2" Type="http://schemas.openxmlformats.org/officeDocument/2006/relationships/image" Target="../media/image1.gif"/><Relationship Id="rId1" Type="http://schemas.openxmlformats.org/officeDocument/2006/relationships/slideLayout" Target="../slideLayouts/slideLayout8.xml"/><Relationship Id="rId6" Type="http://schemas.openxmlformats.org/officeDocument/2006/relationships/hyperlink" Target="https://conciliaweb.agcom.it/conciliaweb/profilo/contact-us.htm" TargetMode="External"/><Relationship Id="rId5" Type="http://schemas.openxmlformats.org/officeDocument/2006/relationships/hyperlink" Target="https://conciliaweb.agcom.it/conciliaweb/login.htm" TargetMode="External"/><Relationship Id="rId4" Type="http://schemas.openxmlformats.org/officeDocument/2006/relationships/image" Target="../media/image3.jpeg"/></Relationships>
</file>

<file path=ppt/slides/_rels/slide25.xml.rels><?xml version="1.0" encoding="UTF-8" standalone="yes"?>
<Relationships xmlns="http://schemas.openxmlformats.org/package/2006/relationships"><Relationship Id="rId3" Type="http://schemas.openxmlformats.org/officeDocument/2006/relationships/hyperlink" Target="mailto:corecomlazio.provvtemp@cert.consreglazio.it" TargetMode="External"/><Relationship Id="rId7" Type="http://schemas.openxmlformats.org/officeDocument/2006/relationships/image" Target="../media/image3.jpeg"/><Relationship Id="rId2" Type="http://schemas.openxmlformats.org/officeDocument/2006/relationships/hyperlink" Target="mailto:definizioni@regione.lazio.it" TargetMode="External"/><Relationship Id="rId1" Type="http://schemas.openxmlformats.org/officeDocument/2006/relationships/slideLayout" Target="../slideLayouts/slideLayout8.xml"/><Relationship Id="rId6" Type="http://schemas.openxmlformats.org/officeDocument/2006/relationships/image" Target="../media/image2.png"/><Relationship Id="rId5" Type="http://schemas.openxmlformats.org/officeDocument/2006/relationships/image" Target="../media/image1.gif"/><Relationship Id="rId4" Type="http://schemas.openxmlformats.org/officeDocument/2006/relationships/hyperlink" Target="http://www.corecomlazio.it/"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s://conciliaweb.agcom.it/" TargetMode="External"/><Relationship Id="rId1" Type="http://schemas.openxmlformats.org/officeDocument/2006/relationships/slideLayout" Target="../slideLayouts/slideLayout8.xml"/><Relationship Id="rId5" Type="http://schemas.openxmlformats.org/officeDocument/2006/relationships/image" Target="../media/image3.jpeg"/><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8.xml.rels><?xml version="1.0" encoding="UTF-8" standalone="yes"?>
<Relationships xmlns="http://schemas.openxmlformats.org/package/2006/relationships"><Relationship Id="rId3" Type="http://schemas.openxmlformats.org/officeDocument/2006/relationships/hyperlink" Target="https://conciliaweb.agcom.it/conciliaweb/profilo/contact-us.htm" TargetMode="External"/><Relationship Id="rId7" Type="http://schemas.openxmlformats.org/officeDocument/2006/relationships/image" Target="../media/image3.jpeg"/><Relationship Id="rId2" Type="http://schemas.openxmlformats.org/officeDocument/2006/relationships/hyperlink" Target="https://conciliaweb.agcom.it/conciliaweb/login.htm" TargetMode="External"/><Relationship Id="rId1" Type="http://schemas.openxmlformats.org/officeDocument/2006/relationships/slideLayout" Target="../slideLayouts/slideLayout8.xml"/><Relationship Id="rId6" Type="http://schemas.openxmlformats.org/officeDocument/2006/relationships/image" Target="../media/image2.png"/><Relationship Id="rId5" Type="http://schemas.openxmlformats.org/officeDocument/2006/relationships/image" Target="../media/image1.gif"/><Relationship Id="rId4" Type="http://schemas.openxmlformats.org/officeDocument/2006/relationships/hyperlink" Target="mailto:info@agcom.it"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mailto:corecomlazio.provvtemp@cert.consreglazio.it" TargetMode="External"/><Relationship Id="rId7" Type="http://schemas.openxmlformats.org/officeDocument/2006/relationships/image" Target="../media/image3.jpeg"/><Relationship Id="rId2" Type="http://schemas.openxmlformats.org/officeDocument/2006/relationships/hyperlink" Target="mailto:conciliazioni@regione.lazio.it" TargetMode="External"/><Relationship Id="rId1" Type="http://schemas.openxmlformats.org/officeDocument/2006/relationships/slideLayout" Target="../slideLayouts/slideLayout8.xml"/><Relationship Id="rId6" Type="http://schemas.openxmlformats.org/officeDocument/2006/relationships/image" Target="../media/image2.png"/><Relationship Id="rId5" Type="http://schemas.openxmlformats.org/officeDocument/2006/relationships/image" Target="../media/image1.gif"/><Relationship Id="rId4" Type="http://schemas.openxmlformats.org/officeDocument/2006/relationships/hyperlink" Target="http://www.corecomlazio.it/"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gif"/><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hyperlink" Target="http://www.agcom.it/documentazione/documento?p_p_auth=fLw7zRht&amp;p_p_id=101_INSTANCE_kidx9GUnIodu&amp;p_p_lifecycle=0&amp;p_p_col_id=column-1&amp;p_p_col_count=1&amp;_101_INSTANCE_kidx9GUnIodu_struts_action=/asset_publisher/view_content&amp;_101_INSTANCE_kidx9GUnIodu_assetEntryId=776683&amp;_101_INSTANCE_kidx9GUnIodu_type=document" TargetMode="External"/><Relationship Id="rId2" Type="http://schemas.openxmlformats.org/officeDocument/2006/relationships/hyperlink" Target="http://www.elencopubblico.roc.agcom.it/roc-epo/index.html" TargetMode="External"/><Relationship Id="rId1" Type="http://schemas.openxmlformats.org/officeDocument/2006/relationships/slideLayout" Target="../slideLayouts/slideLayout8.xml"/><Relationship Id="rId6" Type="http://schemas.openxmlformats.org/officeDocument/2006/relationships/image" Target="../media/image3.jpeg"/><Relationship Id="rId5" Type="http://schemas.openxmlformats.org/officeDocument/2006/relationships/image" Target="../media/image1.gif"/><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2.xml.rels><?xml version="1.0" encoding="UTF-8" standalone="yes"?>
<Relationships xmlns="http://schemas.openxmlformats.org/package/2006/relationships"><Relationship Id="rId3" Type="http://schemas.openxmlformats.org/officeDocument/2006/relationships/hyperlink" Target="http://www.corecomlazio/ROC/certificazione/17Roc" TargetMode="External"/><Relationship Id="rId7" Type="http://schemas.openxmlformats.org/officeDocument/2006/relationships/image" Target="../media/image3.jpeg"/><Relationship Id="rId2" Type="http://schemas.openxmlformats.org/officeDocument/2006/relationships/hyperlink" Target="http://www.impresainungiorno.gov.it/" TargetMode="External"/><Relationship Id="rId1" Type="http://schemas.openxmlformats.org/officeDocument/2006/relationships/slideLayout" Target="../slideLayouts/slideLayout8.xml"/><Relationship Id="rId6" Type="http://schemas.openxmlformats.org/officeDocument/2006/relationships/image" Target="../media/image1.gif"/><Relationship Id="rId5" Type="http://schemas.openxmlformats.org/officeDocument/2006/relationships/image" Target="../media/image2.png"/><Relationship Id="rId4" Type="http://schemas.openxmlformats.org/officeDocument/2006/relationships/hyperlink" Target="http://www.corecomlazio.it/"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corecomlazio.it/" TargetMode="Externa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1.gif"/></Relationships>
</file>

<file path=ppt/slides/_rels/slide3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png"/><Relationship Id="rId1" Type="http://schemas.openxmlformats.org/officeDocument/2006/relationships/slideLayout" Target="../slideLayouts/slideLayout8.xml"/><Relationship Id="rId4" Type="http://schemas.openxmlformats.org/officeDocument/2006/relationships/image" Target="../media/image3.jpeg"/></Relationships>
</file>

<file path=ppt/slides/_rels/slide37.xml.rels><?xml version="1.0" encoding="UTF-8" standalone="yes"?>
<Relationships xmlns="http://schemas.openxmlformats.org/package/2006/relationships"><Relationship Id="rId3" Type="http://schemas.openxmlformats.org/officeDocument/2006/relationships/hyperlink" Target="http://www.corecomlazio.it/" TargetMode="External"/><Relationship Id="rId2" Type="http://schemas.openxmlformats.org/officeDocument/2006/relationships/hyperlink" Target="mailto:corecomlazio.monitoraggio@cert.consreglazio.it" TargetMode="Externa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1.gif"/><Relationship Id="rId4" Type="http://schemas.openxmlformats.org/officeDocument/2006/relationships/image" Target="../media/image2.png"/></Relationships>
</file>

<file path=ppt/slides/_rels/slide3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png"/><Relationship Id="rId1" Type="http://schemas.openxmlformats.org/officeDocument/2006/relationships/slideLayout" Target="../slideLayouts/slideLayout8.xml"/><Relationship Id="rId4" Type="http://schemas.openxmlformats.org/officeDocument/2006/relationships/image" Target="../media/image3.jpeg"/></Relationships>
</file>

<file path=ppt/slides/_rels/slide39.xml.rels><?xml version="1.0" encoding="UTF-8" standalone="yes"?>
<Relationships xmlns="http://schemas.openxmlformats.org/package/2006/relationships"><Relationship Id="rId3" Type="http://schemas.openxmlformats.org/officeDocument/2006/relationships/hyperlink" Target="http://www.corecomlazio.it/" TargetMode="External"/><Relationship Id="rId2" Type="http://schemas.openxmlformats.org/officeDocument/2006/relationships/hyperlink" Target="mailto:corecomlazio.tv@cert.consreglazio.it" TargetMode="Externa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1.gif"/><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41.xml.rels><?xml version="1.0" encoding="UTF-8" standalone="yes"?>
<Relationships xmlns="http://schemas.openxmlformats.org/package/2006/relationships"><Relationship Id="rId3" Type="http://schemas.openxmlformats.org/officeDocument/2006/relationships/hyperlink" Target="http://www.comune.jesi.an.it/MV/gazzette_ufficiali/2000/43/1.htm" TargetMode="External"/><Relationship Id="rId2" Type="http://schemas.openxmlformats.org/officeDocument/2006/relationships/hyperlink" Target="http://www.gazzettaufficiale.it/eli/id/2000/02/22/000G0066/sg" TargetMode="Externa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1.gif"/><Relationship Id="rId4" Type="http://schemas.openxmlformats.org/officeDocument/2006/relationships/image" Target="../media/image2.png"/></Relationships>
</file>

<file path=ppt/slides/_rels/slide42.xml.rels><?xml version="1.0" encoding="UTF-8" standalone="yes"?>
<Relationships xmlns="http://schemas.openxmlformats.org/package/2006/relationships"><Relationship Id="rId3" Type="http://schemas.openxmlformats.org/officeDocument/2006/relationships/hyperlink" Target="http://www.corecomlazio.it/" TargetMode="External"/><Relationship Id="rId2" Type="http://schemas.openxmlformats.org/officeDocument/2006/relationships/hyperlink" Target="mailto:corecomlazio.tv@cert.consreglazio.it" TargetMode="Externa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1.gif"/><Relationship Id="rId4" Type="http://schemas.openxmlformats.org/officeDocument/2006/relationships/image" Target="../media/image2.png"/></Relationships>
</file>

<file path=ppt/slides/_rels/slide4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png"/><Relationship Id="rId1" Type="http://schemas.openxmlformats.org/officeDocument/2006/relationships/slideLayout" Target="../slideLayouts/slideLayout8.xml"/><Relationship Id="rId4" Type="http://schemas.openxmlformats.org/officeDocument/2006/relationships/image" Target="../media/image3.jpeg"/></Relationships>
</file>

<file path=ppt/slides/_rels/slide4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png"/><Relationship Id="rId1" Type="http://schemas.openxmlformats.org/officeDocument/2006/relationships/slideLayout" Target="../slideLayouts/slideLayout8.xml"/><Relationship Id="rId6" Type="http://schemas.openxmlformats.org/officeDocument/2006/relationships/hyperlink" Target="http://www.corecomlazio.it/" TargetMode="External"/><Relationship Id="rId5" Type="http://schemas.openxmlformats.org/officeDocument/2006/relationships/hyperlink" Target="mailto:corecomlazio.tv@cert.consreglazio.it" TargetMode="External"/><Relationship Id="rId4" Type="http://schemas.openxmlformats.org/officeDocument/2006/relationships/image" Target="../media/image3.jpeg"/></Relationships>
</file>

<file path=ppt/slides/_rels/slide4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png"/><Relationship Id="rId1" Type="http://schemas.openxmlformats.org/officeDocument/2006/relationships/slideLayout" Target="../slideLayouts/slideLayout8.xml"/><Relationship Id="rId6" Type="http://schemas.openxmlformats.org/officeDocument/2006/relationships/hyperlink" Target="http://www.corecomlazio.it/" TargetMode="External"/><Relationship Id="rId5" Type="http://schemas.openxmlformats.org/officeDocument/2006/relationships/hyperlink" Target="mailto:corecomlazio.tv@cert.consreglazio.it" TargetMode="External"/><Relationship Id="rId4" Type="http://schemas.openxmlformats.org/officeDocument/2006/relationships/image" Target="../media/image3.jpeg"/></Relationships>
</file>

<file path=ppt/slides/_rels/slide4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7.png"/><Relationship Id="rId1" Type="http://schemas.openxmlformats.org/officeDocument/2006/relationships/slideLayout" Target="../slideLayouts/slideLayout8.xml"/><Relationship Id="rId4" Type="http://schemas.openxmlformats.org/officeDocument/2006/relationships/image" Target="../media/image3.jpeg"/></Relationships>
</file>

<file path=ppt/slides/_rels/slide4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7.png"/><Relationship Id="rId1" Type="http://schemas.openxmlformats.org/officeDocument/2006/relationships/slideLayout" Target="../slideLayouts/slideLayout8.xml"/><Relationship Id="rId6" Type="http://schemas.openxmlformats.org/officeDocument/2006/relationships/hyperlink" Target="http://www.corecomlazio.it/" TargetMode="External"/><Relationship Id="rId5" Type="http://schemas.openxmlformats.org/officeDocument/2006/relationships/hyperlink" Target="mailto:corecomlazio.tv@cert.consreglazio.it" TargetMode="External"/><Relationship Id="rId4" Type="http://schemas.openxmlformats.org/officeDocument/2006/relationships/image" Target="../media/image3.jpeg"/></Relationships>
</file>

<file path=ppt/slides/_rels/slide4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7.png"/><Relationship Id="rId1" Type="http://schemas.openxmlformats.org/officeDocument/2006/relationships/slideLayout" Target="../slideLayouts/slideLayout8.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7.png"/><Relationship Id="rId1" Type="http://schemas.openxmlformats.org/officeDocument/2006/relationships/slideLayout" Target="../slideLayouts/slideLayout8.xml"/><Relationship Id="rId6" Type="http://schemas.openxmlformats.org/officeDocument/2006/relationships/hyperlink" Target="http://www.corecomlazio.it/" TargetMode="External"/><Relationship Id="rId5" Type="http://schemas.openxmlformats.org/officeDocument/2006/relationships/hyperlink" Target="mailto:corecomlazio.tv@cert.consreglazio.it" TargetMode="External"/><Relationship Id="rId4" Type="http://schemas.openxmlformats.org/officeDocument/2006/relationships/image" Target="../media/image3.jpeg"/></Relationships>
</file>

<file path=ppt/slides/_rels/slide51.xml.rels><?xml version="1.0" encoding="UTF-8" standalone="yes"?>
<Relationships xmlns="http://schemas.openxmlformats.org/package/2006/relationships"><Relationship Id="rId3" Type="http://schemas.openxmlformats.org/officeDocument/2006/relationships/image" Target="../media/image1.gif"/><Relationship Id="rId7" Type="http://schemas.openxmlformats.org/officeDocument/2006/relationships/hyperlink" Target="http://www.corecom.regione.lazio.it/" TargetMode="External"/><Relationship Id="rId2" Type="http://schemas.openxmlformats.org/officeDocument/2006/relationships/image" Target="../media/image2.png"/><Relationship Id="rId1" Type="http://schemas.openxmlformats.org/officeDocument/2006/relationships/slideLayout" Target="../slideLayouts/slideLayout8.xml"/><Relationship Id="rId6" Type="http://schemas.openxmlformats.org/officeDocument/2006/relationships/hyperlink" Target="mailto:corecomlazio.urp@cert.consreglazio.it" TargetMode="External"/><Relationship Id="rId5" Type="http://schemas.openxmlformats.org/officeDocument/2006/relationships/hyperlink" Target="mailto:urp@corecomlazio.it" TargetMode="External"/><Relationship Id="rId4" Type="http://schemas.openxmlformats.org/officeDocument/2006/relationships/image" Target="../media/image3.jpeg"/></Relationships>
</file>

<file path=ppt/slides/_rels/slide5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hyperlink" Target="http://www.corecomlazio.it/" TargetMode="External"/><Relationship Id="rId5" Type="http://schemas.openxmlformats.org/officeDocument/2006/relationships/hyperlink" Target="http://www.garanteprivacy.it/garante/doc.jsp?ID=722132#art_7" TargetMode="Externa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2060848"/>
            <a:ext cx="7704856" cy="2736304"/>
          </a:xfrm>
        </p:spPr>
        <p:txBody>
          <a:bodyPr>
            <a:noAutofit/>
          </a:bodyPr>
          <a:lstStyle/>
          <a:p>
            <a:r>
              <a:rPr lang="it-IT" sz="2400" b="1" dirty="0">
                <a:latin typeface="Verdana" panose="020B0604030504040204" pitchFamily="34" charset="0"/>
                <a:ea typeface="Verdana" panose="020B0604030504040204" pitchFamily="34" charset="0"/>
                <a:cs typeface="Verdana" panose="020B0604030504040204" pitchFamily="34" charset="0"/>
              </a:rPr>
              <a:t>Carta dei servizi</a:t>
            </a:r>
            <a:br>
              <a:rPr lang="it-IT" sz="2400" b="1" dirty="0">
                <a:latin typeface="Verdana" panose="020B0604030504040204" pitchFamily="34" charset="0"/>
                <a:ea typeface="Verdana" panose="020B0604030504040204" pitchFamily="34" charset="0"/>
                <a:cs typeface="Verdana" panose="020B0604030504040204" pitchFamily="34" charset="0"/>
              </a:rPr>
            </a:br>
            <a:r>
              <a:rPr lang="it-IT" sz="2400" b="1" dirty="0">
                <a:latin typeface="Verdana" panose="020B0604030504040204" pitchFamily="34" charset="0"/>
                <a:ea typeface="Verdana" panose="020B0604030504040204" pitchFamily="34" charset="0"/>
                <a:cs typeface="Verdana" panose="020B0604030504040204" pitchFamily="34" charset="0"/>
              </a:rPr>
              <a:t>del </a:t>
            </a:r>
            <a:r>
              <a:rPr lang="it-IT" sz="2400" b="1" dirty="0" err="1">
                <a:latin typeface="Verdana" panose="020B0604030504040204" pitchFamily="34" charset="0"/>
                <a:ea typeface="Verdana" panose="020B0604030504040204" pitchFamily="34" charset="0"/>
                <a:cs typeface="Verdana" panose="020B0604030504040204" pitchFamily="34" charset="0"/>
              </a:rPr>
              <a:t>Co.Re.Com</a:t>
            </a:r>
            <a:r>
              <a:rPr lang="it-IT" sz="2400" b="1" dirty="0">
                <a:latin typeface="Verdana" panose="020B0604030504040204" pitchFamily="34" charset="0"/>
                <a:ea typeface="Verdana" panose="020B0604030504040204" pitchFamily="34" charset="0"/>
                <a:cs typeface="Verdana" panose="020B0604030504040204" pitchFamily="34" charset="0"/>
              </a:rPr>
              <a:t>. Lazio</a:t>
            </a:r>
            <a:br>
              <a:rPr lang="it-IT" sz="2200" b="1" dirty="0">
                <a:latin typeface="Verdana" panose="020B0604030504040204" pitchFamily="34" charset="0"/>
                <a:ea typeface="Verdana" panose="020B0604030504040204" pitchFamily="34" charset="0"/>
                <a:cs typeface="Verdana" panose="020B0604030504040204" pitchFamily="34" charset="0"/>
              </a:rPr>
            </a:br>
            <a:br>
              <a:rPr lang="it-IT" sz="2200" b="1" dirty="0">
                <a:latin typeface="Verdana" panose="020B0604030504040204" pitchFamily="34" charset="0"/>
                <a:ea typeface="Verdana" panose="020B0604030504040204" pitchFamily="34" charset="0"/>
                <a:cs typeface="Verdana" panose="020B0604030504040204" pitchFamily="34" charset="0"/>
              </a:rPr>
            </a:br>
            <a:r>
              <a:rPr lang="it-IT" sz="1400" b="1" dirty="0">
                <a:latin typeface="Verdana" panose="020B0604030504040204" pitchFamily="34" charset="0"/>
                <a:ea typeface="Verdana" panose="020B0604030504040204" pitchFamily="34" charset="0"/>
                <a:cs typeface="Verdana" panose="020B0604030504040204" pitchFamily="34" charset="0"/>
              </a:rPr>
              <a:t>Edizione aggiornata al mese </a:t>
            </a:r>
            <a:r>
              <a:rPr lang="it-IT" sz="1400" b="1">
                <a:latin typeface="Verdana" panose="020B0604030504040204" pitchFamily="34" charset="0"/>
                <a:ea typeface="Verdana" panose="020B0604030504040204" pitchFamily="34" charset="0"/>
                <a:cs typeface="Verdana" panose="020B0604030504040204" pitchFamily="34" charset="0"/>
              </a:rPr>
              <a:t>di agosto </a:t>
            </a:r>
            <a:r>
              <a:rPr lang="it-IT" sz="1400" b="1" dirty="0">
                <a:latin typeface="Verdana" panose="020B0604030504040204" pitchFamily="34" charset="0"/>
                <a:ea typeface="Verdana" panose="020B0604030504040204" pitchFamily="34" charset="0"/>
                <a:cs typeface="Verdana" panose="020B0604030504040204" pitchFamily="34" charset="0"/>
              </a:rPr>
              <a:t>2023</a:t>
            </a:r>
            <a:br>
              <a:rPr lang="it-IT" sz="1400" dirty="0"/>
            </a:br>
            <a:endParaRPr lang="it-IT" sz="1400" dirty="0">
              <a:solidFill>
                <a:schemeClr val="bg1">
                  <a:lumMod val="65000"/>
                </a:schemeClr>
              </a:solidFill>
            </a:endParaRPr>
          </a:p>
        </p:txBody>
      </p:sp>
      <p:pic>
        <p:nvPicPr>
          <p:cNvPr id="4" name="Immagin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52336" y="277745"/>
            <a:ext cx="1044000" cy="1044000"/>
          </a:xfrm>
          <a:prstGeom prst="rect">
            <a:avLst/>
          </a:prstGeom>
        </p:spPr>
      </p:pic>
      <p:pic>
        <p:nvPicPr>
          <p:cNvPr id="5" name="Immagin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9552" y="450576"/>
            <a:ext cx="1296144" cy="736657"/>
          </a:xfrm>
          <a:prstGeom prst="rect">
            <a:avLst/>
          </a:prstGeom>
        </p:spPr>
      </p:pic>
      <p:pic>
        <p:nvPicPr>
          <p:cNvPr id="7" name="Immagine 6" descr="logo_agcom"/>
          <p:cNvPicPr/>
          <p:nvPr/>
        </p:nvPicPr>
        <p:blipFill>
          <a:blip r:embed="rId5"/>
          <a:srcRect/>
          <a:stretch>
            <a:fillRect/>
          </a:stretch>
        </p:blipFill>
        <p:spPr bwMode="auto">
          <a:xfrm>
            <a:off x="7596336" y="471133"/>
            <a:ext cx="1257300" cy="657225"/>
          </a:xfrm>
          <a:prstGeom prst="rect">
            <a:avLst/>
          </a:prstGeom>
          <a:noFill/>
          <a:ln w="9525">
            <a:noFill/>
            <a:miter lim="800000"/>
            <a:headEnd/>
            <a:tailEnd/>
          </a:ln>
        </p:spPr>
      </p:pic>
      <p:sp>
        <p:nvSpPr>
          <p:cNvPr id="3" name="Segnaposto piè di pagina 2"/>
          <p:cNvSpPr>
            <a:spLocks noGrp="1"/>
          </p:cNvSpPr>
          <p:nvPr>
            <p:ph type="ftr" sz="quarter" idx="11"/>
          </p:nvPr>
        </p:nvSpPr>
        <p:spPr/>
        <p:txBody>
          <a:bodyPr/>
          <a:lstStyle/>
          <a:p>
            <a:endParaRPr kumimoji="0" lang="en-US" dirty="0"/>
          </a:p>
        </p:txBody>
      </p:sp>
      <p:sp>
        <p:nvSpPr>
          <p:cNvPr id="6" name="Segnaposto numero diapositiva 5"/>
          <p:cNvSpPr>
            <a:spLocks noGrp="1"/>
          </p:cNvSpPr>
          <p:nvPr>
            <p:ph type="sldNum" sz="quarter" idx="12"/>
          </p:nvPr>
        </p:nvSpPr>
        <p:spPr/>
        <p:txBody>
          <a:bodyPr/>
          <a:lstStyle/>
          <a:p>
            <a:fld id="{EA7C8D44-3667-46F6-9772-CC52308E2A7F}" type="slidenum">
              <a:rPr kumimoji="0" lang="en-US" smtClean="0"/>
              <a:pPr/>
              <a:t>1</a:t>
            </a:fld>
            <a:endParaRPr kumimoji="0"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40461" y="342246"/>
            <a:ext cx="5688632" cy="773092"/>
          </a:xfrm>
        </p:spPr>
        <p:txBody>
          <a:bodyPr>
            <a:normAutofit/>
          </a:bodyPr>
          <a:lstStyle/>
          <a:p>
            <a:r>
              <a:rPr lang="it-IT" sz="2200" b="1" dirty="0">
                <a:latin typeface="Verdana" panose="020B0604030504040204" pitchFamily="34" charset="0"/>
                <a:ea typeface="Verdana" panose="020B0604030504040204" pitchFamily="34" charset="0"/>
                <a:cs typeface="Verdana" panose="020B0604030504040204" pitchFamily="34" charset="0"/>
              </a:rPr>
              <a:t>  1. Quadro Normativo di riferimento </a:t>
            </a:r>
          </a:p>
        </p:txBody>
      </p:sp>
      <p:sp>
        <p:nvSpPr>
          <p:cNvPr id="3" name="Segnaposto contenuto 2"/>
          <p:cNvSpPr>
            <a:spLocks noGrp="1"/>
          </p:cNvSpPr>
          <p:nvPr>
            <p:ph idx="1"/>
          </p:nvPr>
        </p:nvSpPr>
        <p:spPr>
          <a:xfrm>
            <a:off x="611560" y="2060848"/>
            <a:ext cx="8064896" cy="4536504"/>
          </a:xfrm>
        </p:spPr>
        <p:txBody>
          <a:bodyPr>
            <a:normAutofit fontScale="32500" lnSpcReduction="20000"/>
          </a:bodyPr>
          <a:lstStyle/>
          <a:p>
            <a:pPr marL="0" indent="0" algn="just">
              <a:lnSpc>
                <a:spcPct val="120000"/>
              </a:lnSpc>
              <a:buNone/>
            </a:pPr>
            <a:endParaRPr lang="it-IT" sz="2900" b="1" dirty="0">
              <a:latin typeface="Verdana" panose="020B0604030504040204" pitchFamily="34" charset="0"/>
              <a:ea typeface="Verdana" panose="020B0604030504040204" pitchFamily="34" charset="0"/>
              <a:cs typeface="Verdana" panose="020B0604030504040204" pitchFamily="34" charset="0"/>
            </a:endParaRPr>
          </a:p>
          <a:p>
            <a:pPr marL="0" indent="0" algn="just">
              <a:lnSpc>
                <a:spcPct val="120000"/>
              </a:lnSpc>
              <a:buNone/>
            </a:pPr>
            <a:endParaRPr lang="it-IT" sz="2900" b="1" dirty="0">
              <a:latin typeface="Verdana" panose="020B0604030504040204" pitchFamily="34" charset="0"/>
              <a:ea typeface="Verdana" panose="020B0604030504040204" pitchFamily="34" charset="0"/>
              <a:cs typeface="Verdana" panose="020B0604030504040204" pitchFamily="34" charset="0"/>
            </a:endParaRPr>
          </a:p>
          <a:p>
            <a:pPr marL="0" indent="0" algn="just">
              <a:lnSpc>
                <a:spcPct val="120000"/>
              </a:lnSpc>
              <a:buNone/>
            </a:pPr>
            <a:r>
              <a:rPr lang="it-IT" sz="4900" dirty="0">
                <a:latin typeface="Verdana" panose="020B0604030504040204" pitchFamily="34" charset="0"/>
                <a:ea typeface="Verdana" panose="020B0604030504040204" pitchFamily="34" charset="0"/>
                <a:cs typeface="Verdana" panose="020B0604030504040204" pitchFamily="34" charset="0"/>
              </a:rPr>
              <a:t>L’Accordo Quadro del 14 dicembre 2022 tra l’Autorità e la Conferenza delle Regioni e delle Province autonome e la Conferenza dei Presidenti delle Assemblee legislative, delle Regioni e delle Province autonome, approvato dall’Autorità con delibera 427/22/CONS, disciplina le materie delegate dall’Agcom ai </a:t>
            </a:r>
            <a:r>
              <a:rPr lang="it-IT" sz="4900" dirty="0" err="1">
                <a:latin typeface="Verdana" panose="020B0604030504040204" pitchFamily="34" charset="0"/>
                <a:ea typeface="Verdana" panose="020B0604030504040204" pitchFamily="34" charset="0"/>
                <a:cs typeface="Verdana" panose="020B0604030504040204" pitchFamily="34" charset="0"/>
              </a:rPr>
              <a:t>Co.Re.Com</a:t>
            </a:r>
            <a:r>
              <a:rPr lang="it-IT" sz="4900" dirty="0">
                <a:latin typeface="Verdana" panose="020B0604030504040204" pitchFamily="34" charset="0"/>
                <a:ea typeface="Verdana" panose="020B0604030504040204" pitchFamily="34" charset="0"/>
                <a:cs typeface="Verdana" panose="020B0604030504040204" pitchFamily="34" charset="0"/>
              </a:rPr>
              <a:t>. .</a:t>
            </a:r>
          </a:p>
          <a:p>
            <a:pPr marL="0" indent="0" algn="just">
              <a:lnSpc>
                <a:spcPct val="120000"/>
              </a:lnSpc>
              <a:buNone/>
            </a:pPr>
            <a:r>
              <a:rPr lang="it-IT" sz="4900" dirty="0">
                <a:latin typeface="Verdana" panose="020B0604030504040204" pitchFamily="34" charset="0"/>
                <a:ea typeface="Verdana" panose="020B0604030504040204" pitchFamily="34" charset="0"/>
                <a:cs typeface="Verdana" panose="020B0604030504040204" pitchFamily="34" charset="0"/>
              </a:rPr>
              <a:t>L’articolo 4 dell’Accordo Quadro prevede che possono essere delegate le funzioni consultive, di gestione, di vigilanza e controllo, istruttorie, di tutela e garanzia, di risoluzione delle controversie relativamente alle seguenti materie:</a:t>
            </a:r>
          </a:p>
          <a:p>
            <a:pPr lvl="0" algn="just">
              <a:lnSpc>
                <a:spcPct val="120000"/>
              </a:lnSpc>
            </a:pPr>
            <a:endParaRPr lang="it-IT" sz="4900" dirty="0">
              <a:latin typeface="Verdana" panose="020B0604030504040204" pitchFamily="34" charset="0"/>
              <a:ea typeface="Verdana" panose="020B0604030504040204" pitchFamily="34" charset="0"/>
              <a:cs typeface="Verdana" panose="020B0604030504040204" pitchFamily="34" charset="0"/>
            </a:endParaRPr>
          </a:p>
          <a:p>
            <a:pPr lvl="0" algn="just">
              <a:lnSpc>
                <a:spcPct val="120000"/>
              </a:lnSpc>
            </a:pPr>
            <a:r>
              <a:rPr lang="it-IT" sz="4900" dirty="0">
                <a:latin typeface="Verdana" panose="020B0604030504040204" pitchFamily="34" charset="0"/>
                <a:ea typeface="Verdana" panose="020B0604030504040204" pitchFamily="34" charset="0"/>
                <a:cs typeface="Verdana" panose="020B0604030504040204" pitchFamily="34" charset="0"/>
              </a:rPr>
              <a:t>tutela e garanzia dell’utenza, con particolare riferimento ai minori; </a:t>
            </a:r>
          </a:p>
          <a:p>
            <a:pPr lvl="0" algn="just">
              <a:lnSpc>
                <a:spcPct val="120000"/>
              </a:lnSpc>
            </a:pPr>
            <a:r>
              <a:rPr lang="it-IT" sz="4900" dirty="0">
                <a:latin typeface="Verdana" panose="020B0604030504040204" pitchFamily="34" charset="0"/>
                <a:ea typeface="Verdana" panose="020B0604030504040204" pitchFamily="34" charset="0"/>
                <a:cs typeface="Verdana" panose="020B0604030504040204" pitchFamily="34" charset="0"/>
              </a:rPr>
              <a:t>esercizio del diritto di rettifica, con riferimento al settore radiotelevisivo locale; </a:t>
            </a:r>
            <a:r>
              <a:rPr lang="it-IT" sz="4900" dirty="0">
                <a:solidFill>
                  <a:prstClr val="black"/>
                </a:solidFill>
              </a:rPr>
              <a:t> </a:t>
            </a:r>
            <a:endParaRPr lang="it-IT" sz="4900" dirty="0">
              <a:latin typeface="Verdana" panose="020B0604030504040204" pitchFamily="34" charset="0"/>
              <a:ea typeface="Verdana" panose="020B0604030504040204" pitchFamily="34" charset="0"/>
              <a:cs typeface="Verdana" panose="020B0604030504040204" pitchFamily="34" charset="0"/>
            </a:endParaRPr>
          </a:p>
          <a:p>
            <a:pPr marL="0" indent="0" fontAlgn="base">
              <a:buNone/>
            </a:pPr>
            <a:endParaRPr lang="it-IT" sz="5600" dirty="0"/>
          </a:p>
          <a:p>
            <a:pPr marL="0" indent="0" algn="just">
              <a:buNone/>
            </a:pPr>
            <a:br>
              <a:rPr lang="it-IT" dirty="0"/>
            </a:br>
            <a:endParaRPr lang="it-IT" dirty="0"/>
          </a:p>
          <a:p>
            <a:pPr marL="0" indent="0" algn="just">
              <a:buNone/>
            </a:pPr>
            <a:endParaRPr lang="it-IT"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9172" y="188640"/>
            <a:ext cx="1044000" cy="1044000"/>
          </a:xfrm>
          <a:prstGeom prst="rect">
            <a:avLst/>
          </a:prstGeom>
        </p:spPr>
      </p:pic>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2230" y="347162"/>
            <a:ext cx="1368152" cy="777582"/>
          </a:xfrm>
          <a:prstGeom prst="rect">
            <a:avLst/>
          </a:prstGeom>
        </p:spPr>
      </p:pic>
      <p:pic>
        <p:nvPicPr>
          <p:cNvPr id="6" name="Immagine 5" descr="logo_agcom"/>
          <p:cNvPicPr/>
          <p:nvPr/>
        </p:nvPicPr>
        <p:blipFill>
          <a:blip r:embed="rId4"/>
          <a:srcRect/>
          <a:stretch>
            <a:fillRect/>
          </a:stretch>
        </p:blipFill>
        <p:spPr bwMode="auto">
          <a:xfrm>
            <a:off x="7563172" y="382028"/>
            <a:ext cx="1257300" cy="657225"/>
          </a:xfrm>
          <a:prstGeom prst="rect">
            <a:avLst/>
          </a:prstGeom>
          <a:noFill/>
          <a:ln w="9525">
            <a:noFill/>
            <a:miter lim="800000"/>
            <a:headEnd/>
            <a:tailEnd/>
          </a:ln>
        </p:spPr>
      </p:pic>
      <p:sp>
        <p:nvSpPr>
          <p:cNvPr id="7" name="Segnaposto testo 4"/>
          <p:cNvSpPr txBox="1">
            <a:spLocks/>
          </p:cNvSpPr>
          <p:nvPr/>
        </p:nvSpPr>
        <p:spPr>
          <a:xfrm>
            <a:off x="282230" y="2492896"/>
            <a:ext cx="2242592" cy="233712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it-IT" b="1" dirty="0"/>
          </a:p>
        </p:txBody>
      </p:sp>
      <p:sp>
        <p:nvSpPr>
          <p:cNvPr id="9" name="Rettangolo 8"/>
          <p:cNvSpPr/>
          <p:nvPr/>
        </p:nvSpPr>
        <p:spPr>
          <a:xfrm>
            <a:off x="643124" y="1614748"/>
            <a:ext cx="6768752" cy="369332"/>
          </a:xfrm>
          <a:prstGeom prst="rect">
            <a:avLst/>
          </a:prstGeom>
        </p:spPr>
        <p:txBody>
          <a:bodyPr wrap="square">
            <a:spAutoFit/>
          </a:bodyPr>
          <a:lstStyle/>
          <a:p>
            <a:r>
              <a:rPr lang="it-IT" b="1" dirty="0">
                <a:latin typeface="Verdana" panose="020B0604030504040204" pitchFamily="34" charset="0"/>
                <a:ea typeface="Verdana" panose="020B0604030504040204" pitchFamily="34" charset="0"/>
                <a:cs typeface="Verdana" panose="020B0604030504040204" pitchFamily="34" charset="0"/>
              </a:rPr>
              <a:t>1.2 Accordo Quadro AGCOM e Convenzione</a:t>
            </a:r>
          </a:p>
        </p:txBody>
      </p:sp>
      <p:sp>
        <p:nvSpPr>
          <p:cNvPr id="8" name="Segnaposto piè di pagina 7"/>
          <p:cNvSpPr>
            <a:spLocks noGrp="1"/>
          </p:cNvSpPr>
          <p:nvPr>
            <p:ph type="ftr" sz="quarter" idx="11"/>
          </p:nvPr>
        </p:nvSpPr>
        <p:spPr/>
        <p:txBody>
          <a:bodyPr/>
          <a:lstStyle/>
          <a:p>
            <a:endParaRPr lang="en-US" dirty="0"/>
          </a:p>
        </p:txBody>
      </p:sp>
      <p:sp>
        <p:nvSpPr>
          <p:cNvPr id="10" name="Segnaposto numero diapositiva 9"/>
          <p:cNvSpPr>
            <a:spLocks noGrp="1"/>
          </p:cNvSpPr>
          <p:nvPr>
            <p:ph type="sldNum" sz="quarter" idx="12"/>
          </p:nvPr>
        </p:nvSpPr>
        <p:spPr/>
        <p:txBody>
          <a:bodyPr/>
          <a:lstStyle/>
          <a:p>
            <a:fld id="{EA7C8D44-3667-46F6-9772-CC52308E2A7F}" type="slidenum">
              <a:rPr kumimoji="0" lang="en-US" smtClean="0"/>
              <a:pPr/>
              <a:t>10</a:t>
            </a:fld>
            <a:endParaRPr kumimoji="0" lang="en-US" dirty="0"/>
          </a:p>
        </p:txBody>
      </p:sp>
    </p:spTree>
    <p:extLst>
      <p:ext uri="{BB962C8B-B14F-4D97-AF65-F5344CB8AC3E}">
        <p14:creationId xmlns:p14="http://schemas.microsoft.com/office/powerpoint/2010/main" val="2404463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39696" y="382028"/>
            <a:ext cx="7361398" cy="761890"/>
          </a:xfrm>
        </p:spPr>
        <p:txBody>
          <a:bodyPr>
            <a:normAutofit/>
          </a:bodyPr>
          <a:lstStyle/>
          <a:p>
            <a:r>
              <a:rPr lang="it-IT" sz="2400" b="1" dirty="0"/>
              <a:t>   </a:t>
            </a:r>
          </a:p>
        </p:txBody>
      </p:sp>
      <p:sp>
        <p:nvSpPr>
          <p:cNvPr id="3" name="Segnaposto contenuto 2"/>
          <p:cNvSpPr>
            <a:spLocks noGrp="1"/>
          </p:cNvSpPr>
          <p:nvPr>
            <p:ph idx="1"/>
          </p:nvPr>
        </p:nvSpPr>
        <p:spPr>
          <a:xfrm>
            <a:off x="539552" y="1700807"/>
            <a:ext cx="8064896" cy="4536505"/>
          </a:xfrm>
        </p:spPr>
        <p:txBody>
          <a:bodyPr>
            <a:normAutofit fontScale="25000" lnSpcReduction="20000"/>
          </a:bodyPr>
          <a:lstStyle/>
          <a:p>
            <a:pPr algn="just">
              <a:lnSpc>
                <a:spcPct val="120000"/>
              </a:lnSpc>
            </a:pPr>
            <a:endParaRPr lang="it-IT" sz="6400" dirty="0">
              <a:latin typeface="Verdana" panose="020B0604030504040204" pitchFamily="34" charset="0"/>
              <a:ea typeface="Verdana" panose="020B0604030504040204" pitchFamily="34" charset="0"/>
              <a:cs typeface="Verdana" panose="020B0604030504040204" pitchFamily="34" charset="0"/>
            </a:endParaRPr>
          </a:p>
          <a:p>
            <a:pPr algn="just">
              <a:lnSpc>
                <a:spcPct val="120000"/>
              </a:lnSpc>
            </a:pPr>
            <a:r>
              <a:rPr lang="it-IT" sz="6400" dirty="0">
                <a:latin typeface="Verdana" panose="020B0604030504040204" pitchFamily="34" charset="0"/>
                <a:ea typeface="Verdana" panose="020B0604030504040204" pitchFamily="34" charset="0"/>
                <a:cs typeface="Verdana" panose="020B0604030504040204" pitchFamily="34" charset="0"/>
              </a:rPr>
              <a:t>vigilanza del rispetto dei criteri fissati nel Regolamento relativo alla pubblicazione e diffusione dei sondaggi sui mezzi di comunicazione di massa diffusi in ambito locale; </a:t>
            </a:r>
          </a:p>
          <a:p>
            <a:pPr algn="just">
              <a:lnSpc>
                <a:spcPct val="120000"/>
              </a:lnSpc>
            </a:pPr>
            <a:r>
              <a:rPr lang="it-IT" sz="6400" dirty="0">
                <a:latin typeface="Verdana" panose="020B0604030504040204" pitchFamily="34" charset="0"/>
                <a:ea typeface="Verdana" panose="020B0604030504040204" pitchFamily="34" charset="0"/>
                <a:cs typeface="Verdana" panose="020B0604030504040204" pitchFamily="34" charset="0"/>
              </a:rPr>
              <a:t>svolgimento del tentativo di conciliazione nelle controversie tra Enti gestori del servizio di comunicazione e utenti, e assunzione dei provvedimenti temporanei d’urgenza;</a:t>
            </a:r>
          </a:p>
          <a:p>
            <a:pPr algn="just">
              <a:lnSpc>
                <a:spcPct val="120000"/>
              </a:lnSpc>
            </a:pPr>
            <a:r>
              <a:rPr lang="it-IT" sz="6400" dirty="0">
                <a:latin typeface="Verdana" panose="020B0604030504040204" pitchFamily="34" charset="0"/>
                <a:ea typeface="Verdana" panose="020B0604030504040204" pitchFamily="34" charset="0"/>
                <a:cs typeface="Verdana" panose="020B0604030504040204" pitchFamily="34" charset="0"/>
              </a:rPr>
              <a:t>definizioni delle controversie;</a:t>
            </a:r>
          </a:p>
          <a:p>
            <a:pPr algn="just">
              <a:lnSpc>
                <a:spcPct val="120000"/>
              </a:lnSpc>
            </a:pPr>
            <a:r>
              <a:rPr lang="it-IT" sz="6400" dirty="0">
                <a:latin typeface="Verdana" panose="020B0604030504040204" pitchFamily="34" charset="0"/>
                <a:ea typeface="Verdana" panose="020B0604030504040204" pitchFamily="34" charset="0"/>
                <a:cs typeface="Verdana" panose="020B0604030504040204" pitchFamily="34" charset="0"/>
              </a:rPr>
              <a:t>vigilanza sul rispetto delle norme in materia di esercizio dell’attività radiotelevisiva locale, mediante il monitoraggio delle trasmissioni dell’emittenza locale privata, e della concessione pubblica, per l’ambito di diffusione regionale;</a:t>
            </a:r>
          </a:p>
          <a:p>
            <a:pPr algn="just">
              <a:lnSpc>
                <a:spcPct val="120000"/>
              </a:lnSpc>
            </a:pPr>
            <a:r>
              <a:rPr lang="it-IT" sz="6400" dirty="0">
                <a:latin typeface="Verdana" panose="020B0604030504040204" pitchFamily="34" charset="0"/>
                <a:ea typeface="Verdana" panose="020B0604030504040204" pitchFamily="34" charset="0"/>
                <a:cs typeface="Verdana" panose="020B0604030504040204" pitchFamily="34" charset="0"/>
              </a:rPr>
              <a:t>gestione delle posizioni degli operatori nell’ambito del Registro degli Operatori di Comunicazione (ROC), secondo le linee guida fissate dall’Autorità e sotto il coordinamento della medesima. </a:t>
            </a:r>
            <a:r>
              <a:rPr lang="it-IT" sz="7200" dirty="0">
                <a:solidFill>
                  <a:srgbClr val="FF0000"/>
                </a:solidFill>
                <a:latin typeface="Verdana" panose="020B0604030504040204" pitchFamily="34" charset="0"/>
                <a:ea typeface="Verdana" panose="020B0604030504040204" pitchFamily="34" charset="0"/>
                <a:cs typeface="Verdana" panose="020B0604030504040204" pitchFamily="34" charset="0"/>
              </a:rPr>
              <a:t> </a:t>
            </a:r>
            <a:br>
              <a:rPr lang="it-IT" sz="8000" dirty="0">
                <a:latin typeface="Verdana" panose="020B0604030504040204" pitchFamily="34" charset="0"/>
                <a:ea typeface="Verdana" panose="020B0604030504040204" pitchFamily="34" charset="0"/>
                <a:cs typeface="Verdana" panose="020B0604030504040204" pitchFamily="34" charset="0"/>
              </a:rPr>
            </a:br>
            <a:endParaRPr lang="it-IT"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9172" y="188640"/>
            <a:ext cx="1044000" cy="1044000"/>
          </a:xfrm>
          <a:prstGeom prst="rect">
            <a:avLst/>
          </a:prstGeom>
        </p:spPr>
      </p:pic>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2230" y="347162"/>
            <a:ext cx="1368152" cy="777582"/>
          </a:xfrm>
          <a:prstGeom prst="rect">
            <a:avLst/>
          </a:prstGeom>
        </p:spPr>
      </p:pic>
      <p:pic>
        <p:nvPicPr>
          <p:cNvPr id="6" name="Immagine 5" descr="logo_agcom"/>
          <p:cNvPicPr/>
          <p:nvPr/>
        </p:nvPicPr>
        <p:blipFill>
          <a:blip r:embed="rId4"/>
          <a:srcRect/>
          <a:stretch>
            <a:fillRect/>
          </a:stretch>
        </p:blipFill>
        <p:spPr bwMode="auto">
          <a:xfrm>
            <a:off x="7563172" y="382028"/>
            <a:ext cx="1257300" cy="657225"/>
          </a:xfrm>
          <a:prstGeom prst="rect">
            <a:avLst/>
          </a:prstGeom>
          <a:noFill/>
          <a:ln w="9525">
            <a:noFill/>
            <a:miter lim="800000"/>
            <a:headEnd/>
            <a:tailEnd/>
          </a:ln>
        </p:spPr>
      </p:pic>
      <p:sp>
        <p:nvSpPr>
          <p:cNvPr id="7" name="Rettangolo 6"/>
          <p:cNvSpPr/>
          <p:nvPr/>
        </p:nvSpPr>
        <p:spPr>
          <a:xfrm>
            <a:off x="2079313" y="409343"/>
            <a:ext cx="4572000" cy="769441"/>
          </a:xfrm>
          <a:prstGeom prst="rect">
            <a:avLst/>
          </a:prstGeom>
        </p:spPr>
        <p:txBody>
          <a:bodyPr>
            <a:spAutoFit/>
          </a:bodyPr>
          <a:lstStyle/>
          <a:p>
            <a:pPr algn="ctr"/>
            <a:r>
              <a:rPr lang="it-IT" sz="2200" b="1" dirty="0">
                <a:solidFill>
                  <a:prstClr val="black"/>
                </a:solidFill>
                <a:latin typeface="Verdana" panose="020B0604030504040204" pitchFamily="34" charset="0"/>
                <a:ea typeface="Verdana" panose="020B0604030504040204" pitchFamily="34" charset="0"/>
                <a:cs typeface="Verdana" panose="020B0604030504040204" pitchFamily="34" charset="0"/>
              </a:rPr>
              <a:t> 1. Quadro Normativo di riferimento </a:t>
            </a:r>
            <a:endParaRPr lang="it-IT" dirty="0"/>
          </a:p>
        </p:txBody>
      </p:sp>
      <p:sp>
        <p:nvSpPr>
          <p:cNvPr id="9" name="Segnaposto piè di pagina 8"/>
          <p:cNvSpPr>
            <a:spLocks noGrp="1"/>
          </p:cNvSpPr>
          <p:nvPr>
            <p:ph type="ftr" sz="quarter" idx="11"/>
          </p:nvPr>
        </p:nvSpPr>
        <p:spPr/>
        <p:txBody>
          <a:bodyPr/>
          <a:lstStyle/>
          <a:p>
            <a:endParaRPr lang="en-US" dirty="0"/>
          </a:p>
        </p:txBody>
      </p:sp>
      <p:sp>
        <p:nvSpPr>
          <p:cNvPr id="10" name="Segnaposto numero diapositiva 9"/>
          <p:cNvSpPr>
            <a:spLocks noGrp="1"/>
          </p:cNvSpPr>
          <p:nvPr>
            <p:ph type="sldNum" sz="quarter" idx="12"/>
          </p:nvPr>
        </p:nvSpPr>
        <p:spPr/>
        <p:txBody>
          <a:bodyPr/>
          <a:lstStyle/>
          <a:p>
            <a:fld id="{EA7C8D44-3667-46F6-9772-CC52308E2A7F}" type="slidenum">
              <a:rPr kumimoji="0" lang="en-US" smtClean="0"/>
              <a:pPr/>
              <a:t>11</a:t>
            </a:fld>
            <a:endParaRPr kumimoji="0" lang="en-US" dirty="0"/>
          </a:p>
        </p:txBody>
      </p:sp>
    </p:spTree>
    <p:extLst>
      <p:ext uri="{BB962C8B-B14F-4D97-AF65-F5344CB8AC3E}">
        <p14:creationId xmlns:p14="http://schemas.microsoft.com/office/powerpoint/2010/main" val="3444768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stretch>
            <a:fillRect/>
          </a:stretch>
        </p:blipFill>
        <p:spPr>
          <a:xfrm>
            <a:off x="251520" y="288019"/>
            <a:ext cx="8309568" cy="737680"/>
          </a:xfrm>
          <a:prstGeom prst="rect">
            <a:avLst/>
          </a:prstGeom>
        </p:spPr>
      </p:pic>
      <p:sp>
        <p:nvSpPr>
          <p:cNvPr id="2" name="Titolo 1"/>
          <p:cNvSpPr>
            <a:spLocks noGrp="1"/>
          </p:cNvSpPr>
          <p:nvPr>
            <p:ph type="title"/>
          </p:nvPr>
        </p:nvSpPr>
        <p:spPr/>
        <p:txBody>
          <a:bodyPr/>
          <a:lstStyle/>
          <a:p>
            <a:r>
              <a:rPr lang="it-IT" sz="2200" b="1" dirty="0">
                <a:solidFill>
                  <a:prstClr val="black"/>
                </a:solidFill>
                <a:latin typeface="Verdana" panose="020B0604030504040204" pitchFamily="34" charset="0"/>
                <a:ea typeface="Verdana" panose="020B0604030504040204" pitchFamily="34" charset="0"/>
                <a:cs typeface="Verdana" panose="020B0604030504040204" pitchFamily="34" charset="0"/>
              </a:rPr>
              <a:t>2. Organigramma della Struttura</a:t>
            </a:r>
            <a:br>
              <a:rPr lang="it-IT" sz="2200" b="1" dirty="0">
                <a:solidFill>
                  <a:prstClr val="black"/>
                </a:solidFill>
                <a:latin typeface="Verdana" panose="020B0604030504040204" pitchFamily="34" charset="0"/>
                <a:ea typeface="Verdana" panose="020B0604030504040204" pitchFamily="34" charset="0"/>
                <a:cs typeface="Verdana" panose="020B0604030504040204" pitchFamily="34" charset="0"/>
              </a:rPr>
            </a:br>
            <a:r>
              <a:rPr lang="it-IT" sz="1200" b="1" dirty="0">
                <a:solidFill>
                  <a:prstClr val="black"/>
                </a:solidFill>
                <a:latin typeface="Verdana" panose="020B0604030504040204" pitchFamily="34" charset="0"/>
                <a:ea typeface="Verdana" panose="020B0604030504040204" pitchFamily="34" charset="0"/>
                <a:cs typeface="Verdana" panose="020B0604030504040204" pitchFamily="34" charset="0"/>
              </a:rPr>
              <a:t>Mappatura della struttura organizzativa del </a:t>
            </a:r>
            <a:r>
              <a:rPr lang="it-IT" sz="1200" b="1" dirty="0" err="1">
                <a:solidFill>
                  <a:prstClr val="black"/>
                </a:solidFill>
                <a:latin typeface="Verdana" panose="020B0604030504040204" pitchFamily="34" charset="0"/>
                <a:ea typeface="Verdana" panose="020B0604030504040204" pitchFamily="34" charset="0"/>
                <a:cs typeface="Verdana" panose="020B0604030504040204" pitchFamily="34" charset="0"/>
              </a:rPr>
              <a:t>Co.Re.Com</a:t>
            </a:r>
            <a:r>
              <a:rPr lang="it-IT" sz="1200" b="1" dirty="0">
                <a:solidFill>
                  <a:prstClr val="black"/>
                </a:solidFill>
                <a:latin typeface="Verdana" panose="020B0604030504040204" pitchFamily="34" charset="0"/>
                <a:ea typeface="Verdana" panose="020B0604030504040204" pitchFamily="34" charset="0"/>
                <a:cs typeface="Verdana" panose="020B0604030504040204" pitchFamily="34" charset="0"/>
              </a:rPr>
              <a:t>. Lazio al </a:t>
            </a:r>
            <a:r>
              <a:rPr lang="it-IT" sz="1200" b="1" dirty="0">
                <a:latin typeface="Verdana" panose="020B0604030504040204" pitchFamily="34" charset="0"/>
                <a:ea typeface="Verdana" panose="020B0604030504040204" pitchFamily="34" charset="0"/>
                <a:cs typeface="Verdana" panose="020B0604030504040204" pitchFamily="34" charset="0"/>
              </a:rPr>
              <a:t>01-06-2023</a:t>
            </a:r>
            <a:endParaRPr lang="it-IT" sz="1200" dirty="0"/>
          </a:p>
        </p:txBody>
      </p:sp>
      <p:sp>
        <p:nvSpPr>
          <p:cNvPr id="3" name="Segnaposto contenuto 2"/>
          <p:cNvSpPr>
            <a:spLocks noGrp="1"/>
          </p:cNvSpPr>
          <p:nvPr>
            <p:ph idx="1"/>
          </p:nvPr>
        </p:nvSpPr>
        <p:spPr>
          <a:xfrm>
            <a:off x="200350" y="1404144"/>
            <a:ext cx="8743302" cy="5200384"/>
          </a:xfrm>
        </p:spPr>
        <p:txBody>
          <a:bodyPr/>
          <a:lstStyle/>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endParaRPr lang="it-IT" dirty="0"/>
          </a:p>
        </p:txBody>
      </p:sp>
      <p:sp>
        <p:nvSpPr>
          <p:cNvPr id="5" name="Rettangolo 4"/>
          <p:cNvSpPr/>
          <p:nvPr/>
        </p:nvSpPr>
        <p:spPr>
          <a:xfrm>
            <a:off x="1259632" y="1424107"/>
            <a:ext cx="6970986" cy="5004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latin typeface="Verdana" panose="020B0604030504040204" pitchFamily="34" charset="0"/>
                <a:ea typeface="Verdana" panose="020B0604030504040204" pitchFamily="34" charset="0"/>
                <a:cs typeface="Verdana" panose="020B0604030504040204" pitchFamily="34" charset="0"/>
              </a:rPr>
              <a:t>Comitato</a:t>
            </a:r>
            <a:r>
              <a:rPr lang="it-IT" sz="1400" dirty="0">
                <a:latin typeface="Verdana" panose="020B0604030504040204" pitchFamily="34" charset="0"/>
                <a:ea typeface="Verdana" panose="020B0604030504040204" pitchFamily="34" charset="0"/>
                <a:cs typeface="Verdana" panose="020B0604030504040204" pitchFamily="34" charset="0"/>
              </a:rPr>
              <a:t> </a:t>
            </a:r>
          </a:p>
        </p:txBody>
      </p:sp>
      <p:cxnSp>
        <p:nvCxnSpPr>
          <p:cNvPr id="20" name="Connettore diritto 19"/>
          <p:cNvCxnSpPr/>
          <p:nvPr/>
        </p:nvCxnSpPr>
        <p:spPr>
          <a:xfrm>
            <a:off x="2266543" y="3504315"/>
            <a:ext cx="4359941" cy="811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Connettore diritto 28"/>
          <p:cNvCxnSpPr>
            <a:cxnSpLocks/>
          </p:cNvCxnSpPr>
          <p:nvPr/>
        </p:nvCxnSpPr>
        <p:spPr>
          <a:xfrm>
            <a:off x="6626484" y="3512425"/>
            <a:ext cx="0" cy="239207"/>
          </a:xfrm>
          <a:prstGeom prst="line">
            <a:avLst/>
          </a:prstGeom>
        </p:spPr>
        <p:style>
          <a:lnRef idx="1">
            <a:schemeClr val="accent1"/>
          </a:lnRef>
          <a:fillRef idx="0">
            <a:schemeClr val="accent1"/>
          </a:fillRef>
          <a:effectRef idx="0">
            <a:schemeClr val="accent1"/>
          </a:effectRef>
          <a:fontRef idx="minor">
            <a:schemeClr val="tx1"/>
          </a:fontRef>
        </p:style>
      </p:cxnSp>
      <p:sp>
        <p:nvSpPr>
          <p:cNvPr id="30" name="Rettangolo 29"/>
          <p:cNvSpPr/>
          <p:nvPr/>
        </p:nvSpPr>
        <p:spPr>
          <a:xfrm>
            <a:off x="1566111" y="3757673"/>
            <a:ext cx="2193505" cy="6731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latin typeface="Verdana" panose="020B0604030504040204" pitchFamily="34" charset="0"/>
                <a:ea typeface="Verdana" panose="020B0604030504040204" pitchFamily="34" charset="0"/>
                <a:cs typeface="Verdana" panose="020B0604030504040204" pitchFamily="34" charset="0"/>
              </a:rPr>
              <a:t>Conciliazioni e GU5</a:t>
            </a:r>
          </a:p>
          <a:p>
            <a:pPr algn="ctr"/>
            <a:r>
              <a:rPr lang="it-IT" sz="1200" dirty="0">
                <a:latin typeface="Verdana" panose="020B0604030504040204" pitchFamily="34" charset="0"/>
                <a:ea typeface="Verdana" panose="020B0604030504040204" pitchFamily="34" charset="0"/>
                <a:cs typeface="Verdana" panose="020B0604030504040204" pitchFamily="34" charset="0"/>
              </a:rPr>
              <a:t>1 P.O</a:t>
            </a:r>
            <a:r>
              <a:rPr lang="it-IT" sz="1000" dirty="0">
                <a:latin typeface="Verdana" panose="020B0604030504040204" pitchFamily="34" charset="0"/>
                <a:ea typeface="Verdana" panose="020B0604030504040204" pitchFamily="34" charset="0"/>
                <a:cs typeface="Verdana" panose="020B0604030504040204" pitchFamily="34" charset="0"/>
              </a:rPr>
              <a:t>.</a:t>
            </a:r>
            <a:endParaRPr lang="it-IT" sz="1400" dirty="0">
              <a:latin typeface="Verdana" panose="020B0604030504040204" pitchFamily="34" charset="0"/>
              <a:ea typeface="Verdana" panose="020B0604030504040204" pitchFamily="34" charset="0"/>
              <a:cs typeface="Verdana" panose="020B0604030504040204" pitchFamily="34" charset="0"/>
            </a:endParaRPr>
          </a:p>
        </p:txBody>
      </p:sp>
      <p:sp>
        <p:nvSpPr>
          <p:cNvPr id="32" name="Rettangolo 31"/>
          <p:cNvSpPr/>
          <p:nvPr/>
        </p:nvSpPr>
        <p:spPr>
          <a:xfrm>
            <a:off x="5269444" y="3788074"/>
            <a:ext cx="2296243" cy="6534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a:p>
            <a:pPr algn="ctr"/>
            <a:r>
              <a:rPr lang="it-IT" sz="1400" dirty="0">
                <a:latin typeface="Verdana" panose="020B0604030504040204" pitchFamily="34" charset="0"/>
                <a:ea typeface="Verdana" panose="020B0604030504040204" pitchFamily="34" charset="0"/>
                <a:cs typeface="Verdana" panose="020B0604030504040204" pitchFamily="34" charset="0"/>
              </a:rPr>
              <a:t>Definizioni</a:t>
            </a:r>
            <a:r>
              <a:rPr lang="it-IT" sz="1600" dirty="0">
                <a:latin typeface="Verdana" panose="020B0604030504040204" pitchFamily="34" charset="0"/>
                <a:ea typeface="Verdana" panose="020B0604030504040204" pitchFamily="34" charset="0"/>
                <a:cs typeface="Verdana" panose="020B0604030504040204" pitchFamily="34" charset="0"/>
              </a:rPr>
              <a:t> e Radio Tv </a:t>
            </a:r>
          </a:p>
          <a:p>
            <a:pPr algn="ctr"/>
            <a:r>
              <a:rPr lang="it-IT" sz="1200" dirty="0">
                <a:latin typeface="Verdana" panose="020B0604030504040204" pitchFamily="34" charset="0"/>
                <a:ea typeface="Verdana" panose="020B0604030504040204" pitchFamily="34" charset="0"/>
                <a:cs typeface="Verdana" panose="020B0604030504040204" pitchFamily="34" charset="0"/>
              </a:rPr>
              <a:t>1 P.O. </a:t>
            </a:r>
            <a:endParaRPr lang="it-IT" sz="1200" dirty="0"/>
          </a:p>
          <a:p>
            <a:pPr algn="ctr"/>
            <a:endParaRPr lang="it-IT" dirty="0"/>
          </a:p>
        </p:txBody>
      </p:sp>
      <p:cxnSp>
        <p:nvCxnSpPr>
          <p:cNvPr id="19" name="Connettore diritto 18"/>
          <p:cNvCxnSpPr>
            <a:cxnSpLocks/>
          </p:cNvCxnSpPr>
          <p:nvPr/>
        </p:nvCxnSpPr>
        <p:spPr>
          <a:xfrm flipH="1">
            <a:off x="942599" y="4296977"/>
            <a:ext cx="693155" cy="434746"/>
          </a:xfrm>
          <a:prstGeom prst="line">
            <a:avLst/>
          </a:prstGeom>
        </p:spPr>
        <p:style>
          <a:lnRef idx="1">
            <a:schemeClr val="accent1"/>
          </a:lnRef>
          <a:fillRef idx="0">
            <a:schemeClr val="accent1"/>
          </a:fillRef>
          <a:effectRef idx="0">
            <a:schemeClr val="accent1"/>
          </a:effectRef>
          <a:fontRef idx="minor">
            <a:schemeClr val="tx1"/>
          </a:fontRef>
        </p:style>
      </p:cxnSp>
      <p:sp>
        <p:nvSpPr>
          <p:cNvPr id="28" name="Rettangolo 27"/>
          <p:cNvSpPr/>
          <p:nvPr/>
        </p:nvSpPr>
        <p:spPr>
          <a:xfrm>
            <a:off x="251520" y="4738172"/>
            <a:ext cx="1224982" cy="4678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a:latin typeface="Verdana" panose="020B0604030504040204" pitchFamily="34" charset="0"/>
                <a:ea typeface="Verdana" panose="020B0604030504040204" pitchFamily="34" charset="0"/>
                <a:cs typeface="Verdana" panose="020B0604030504040204" pitchFamily="34" charset="0"/>
              </a:rPr>
              <a:t>Conciliazioni</a:t>
            </a:r>
          </a:p>
        </p:txBody>
      </p:sp>
      <p:sp>
        <p:nvSpPr>
          <p:cNvPr id="68" name="Rettangolo 67"/>
          <p:cNvSpPr/>
          <p:nvPr/>
        </p:nvSpPr>
        <p:spPr>
          <a:xfrm>
            <a:off x="4171774" y="4558982"/>
            <a:ext cx="1068663" cy="4500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a:latin typeface="Verdana" panose="020B0604030504040204" pitchFamily="34" charset="0"/>
                <a:ea typeface="Verdana" panose="020B0604030504040204" pitchFamily="34" charset="0"/>
                <a:cs typeface="Verdana" panose="020B0604030504040204" pitchFamily="34" charset="0"/>
              </a:rPr>
              <a:t>Definizioni</a:t>
            </a:r>
          </a:p>
        </p:txBody>
      </p:sp>
      <p:sp>
        <p:nvSpPr>
          <p:cNvPr id="69" name="Rettangolo 68"/>
          <p:cNvSpPr/>
          <p:nvPr/>
        </p:nvSpPr>
        <p:spPr>
          <a:xfrm>
            <a:off x="4429960" y="5424534"/>
            <a:ext cx="644120" cy="4471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err="1">
                <a:latin typeface="Verdana" panose="020B0604030504040204" pitchFamily="34" charset="0"/>
                <a:ea typeface="Verdana" panose="020B0604030504040204" pitchFamily="34" charset="0"/>
                <a:cs typeface="Verdana" panose="020B0604030504040204" pitchFamily="34" charset="0"/>
              </a:rPr>
              <a:t>Roc</a:t>
            </a:r>
            <a:endParaRPr lang="it-IT" sz="1200" dirty="0">
              <a:latin typeface="Verdana" panose="020B0604030504040204" pitchFamily="34" charset="0"/>
              <a:ea typeface="Verdana" panose="020B0604030504040204" pitchFamily="34" charset="0"/>
              <a:cs typeface="Verdana" panose="020B0604030504040204" pitchFamily="34" charset="0"/>
            </a:endParaRPr>
          </a:p>
        </p:txBody>
      </p:sp>
      <p:sp>
        <p:nvSpPr>
          <p:cNvPr id="72" name="Rettangolo 71"/>
          <p:cNvSpPr/>
          <p:nvPr/>
        </p:nvSpPr>
        <p:spPr>
          <a:xfrm>
            <a:off x="7316722" y="5796066"/>
            <a:ext cx="1180300" cy="7464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a:latin typeface="Verdana" panose="020B0604030504040204" pitchFamily="34" charset="0"/>
                <a:ea typeface="Verdana" panose="020B0604030504040204" pitchFamily="34" charset="0"/>
                <a:cs typeface="Verdana" panose="020B0604030504040204" pitchFamily="34" charset="0"/>
              </a:rPr>
              <a:t>Monitoraggio Emittenza locale</a:t>
            </a:r>
          </a:p>
        </p:txBody>
      </p:sp>
      <p:sp>
        <p:nvSpPr>
          <p:cNvPr id="75" name="Rettangolo 74"/>
          <p:cNvSpPr/>
          <p:nvPr/>
        </p:nvSpPr>
        <p:spPr>
          <a:xfrm>
            <a:off x="5193666" y="5453855"/>
            <a:ext cx="960812" cy="11506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a:latin typeface="Verdana" panose="020B0604030504040204" pitchFamily="34" charset="0"/>
                <a:ea typeface="Verdana" panose="020B0604030504040204" pitchFamily="34" charset="0"/>
                <a:cs typeface="Verdana" panose="020B0604030504040204" pitchFamily="34" charset="0"/>
              </a:rPr>
              <a:t>Elezioni</a:t>
            </a:r>
            <a:r>
              <a:rPr lang="it-IT" sz="1200" dirty="0"/>
              <a:t>, </a:t>
            </a:r>
          </a:p>
          <a:p>
            <a:pPr algn="ctr"/>
            <a:r>
              <a:rPr lang="it-IT" sz="1200" dirty="0">
                <a:latin typeface="Verdana" panose="020B0604030504040204" pitchFamily="34" charset="0"/>
                <a:ea typeface="Verdana" panose="020B0604030504040204" pitchFamily="34" charset="0"/>
                <a:cs typeface="Verdana" panose="020B0604030504040204" pitchFamily="34" charset="0"/>
              </a:rPr>
              <a:t>Par</a:t>
            </a:r>
            <a:r>
              <a:rPr lang="it-IT" sz="1200" dirty="0"/>
              <a:t> </a:t>
            </a:r>
            <a:r>
              <a:rPr lang="it-IT" sz="1200" dirty="0">
                <a:latin typeface="Verdana" panose="020B0604030504040204" pitchFamily="34" charset="0"/>
                <a:ea typeface="Verdana" panose="020B0604030504040204" pitchFamily="34" charset="0"/>
                <a:cs typeface="Verdana" panose="020B0604030504040204" pitchFamily="34" charset="0"/>
              </a:rPr>
              <a:t>Condicio</a:t>
            </a:r>
            <a:r>
              <a:rPr lang="it-IT" sz="1200" dirty="0"/>
              <a:t>, </a:t>
            </a:r>
            <a:r>
              <a:rPr lang="it-IT" sz="1200" dirty="0">
                <a:latin typeface="Verdana" panose="020B0604030504040204" pitchFamily="34" charset="0"/>
                <a:ea typeface="Verdana" panose="020B0604030504040204" pitchFamily="34" charset="0"/>
                <a:cs typeface="Verdana" panose="020B0604030504040204" pitchFamily="34" charset="0"/>
              </a:rPr>
              <a:t>Vigilanza</a:t>
            </a:r>
            <a:r>
              <a:rPr lang="it-IT" sz="1200" dirty="0"/>
              <a:t>, </a:t>
            </a:r>
            <a:r>
              <a:rPr lang="it-IT" sz="1200" dirty="0" err="1">
                <a:latin typeface="Verdana" panose="020B0604030504040204" pitchFamily="34" charset="0"/>
                <a:ea typeface="Verdana" panose="020B0604030504040204" pitchFamily="34" charset="0"/>
                <a:cs typeface="Verdana" panose="020B0604030504040204" pitchFamily="34" charset="0"/>
              </a:rPr>
              <a:t>Mag</a:t>
            </a:r>
            <a:endParaRPr lang="it-IT" sz="1200" dirty="0">
              <a:latin typeface="Verdana" panose="020B0604030504040204" pitchFamily="34" charset="0"/>
              <a:ea typeface="Verdana" panose="020B0604030504040204" pitchFamily="34" charset="0"/>
              <a:cs typeface="Verdana" panose="020B0604030504040204" pitchFamily="34" charset="0"/>
            </a:endParaRPr>
          </a:p>
        </p:txBody>
      </p:sp>
      <p:sp>
        <p:nvSpPr>
          <p:cNvPr id="86" name="Rettangolo 85"/>
          <p:cNvSpPr/>
          <p:nvPr/>
        </p:nvSpPr>
        <p:spPr>
          <a:xfrm>
            <a:off x="1259632" y="5325916"/>
            <a:ext cx="1354499" cy="6631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a:latin typeface="Verdana" panose="020B0604030504040204" pitchFamily="34" charset="0"/>
                <a:ea typeface="Verdana" panose="020B0604030504040204" pitchFamily="34" charset="0"/>
                <a:cs typeface="Verdana" panose="020B0604030504040204" pitchFamily="34" charset="0"/>
              </a:rPr>
              <a:t>Provvedimenti</a:t>
            </a:r>
          </a:p>
          <a:p>
            <a:pPr algn="ctr"/>
            <a:r>
              <a:rPr lang="it-IT" sz="1200" dirty="0">
                <a:latin typeface="Verdana" panose="020B0604030504040204" pitchFamily="34" charset="0"/>
                <a:ea typeface="Verdana" panose="020B0604030504040204" pitchFamily="34" charset="0"/>
                <a:cs typeface="Verdana" panose="020B0604030504040204" pitchFamily="34" charset="0"/>
              </a:rPr>
              <a:t>temporanei</a:t>
            </a:r>
          </a:p>
        </p:txBody>
      </p:sp>
      <p:sp>
        <p:nvSpPr>
          <p:cNvPr id="6" name="Rettangolo 5"/>
          <p:cNvSpPr/>
          <p:nvPr/>
        </p:nvSpPr>
        <p:spPr>
          <a:xfrm>
            <a:off x="7845144" y="4977012"/>
            <a:ext cx="1179710" cy="6277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a:latin typeface="Verdana" panose="020B0604030504040204" pitchFamily="34" charset="0"/>
                <a:ea typeface="Verdana" panose="020B0604030504040204" pitchFamily="34" charset="0"/>
                <a:cs typeface="Verdana" panose="020B0604030504040204" pitchFamily="34" charset="0"/>
              </a:rPr>
              <a:t>Programmi</a:t>
            </a:r>
            <a:r>
              <a:rPr lang="it-IT" sz="1200" dirty="0"/>
              <a:t> </a:t>
            </a:r>
            <a:r>
              <a:rPr lang="it-IT" sz="1200" dirty="0">
                <a:latin typeface="Verdana" panose="020B0604030504040204" pitchFamily="34" charset="0"/>
                <a:ea typeface="Verdana" panose="020B0604030504040204" pitchFamily="34" charset="0"/>
                <a:cs typeface="Verdana" panose="020B0604030504040204" pitchFamily="34" charset="0"/>
              </a:rPr>
              <a:t>dell’accesso</a:t>
            </a:r>
          </a:p>
        </p:txBody>
      </p:sp>
      <p:sp>
        <p:nvSpPr>
          <p:cNvPr id="7" name="Rettangolo 6"/>
          <p:cNvSpPr/>
          <p:nvPr/>
        </p:nvSpPr>
        <p:spPr>
          <a:xfrm>
            <a:off x="6263165" y="5471005"/>
            <a:ext cx="965558" cy="10944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a:latin typeface="Verdana" panose="020B0604030504040204" pitchFamily="34" charset="0"/>
                <a:ea typeface="Verdana" panose="020B0604030504040204" pitchFamily="34" charset="0"/>
                <a:cs typeface="Verdana" panose="020B0604030504040204" pitchFamily="34" charset="0"/>
              </a:rPr>
              <a:t>Diffusione dei Sondaggi</a:t>
            </a:r>
          </a:p>
        </p:txBody>
      </p:sp>
      <p:cxnSp>
        <p:nvCxnSpPr>
          <p:cNvPr id="9" name="Connettore diritto 8"/>
          <p:cNvCxnSpPr/>
          <p:nvPr/>
        </p:nvCxnSpPr>
        <p:spPr>
          <a:xfrm flipH="1">
            <a:off x="4752020" y="4223214"/>
            <a:ext cx="846625" cy="3782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nettore diritto 10"/>
          <p:cNvCxnSpPr/>
          <p:nvPr/>
        </p:nvCxnSpPr>
        <p:spPr>
          <a:xfrm flipH="1">
            <a:off x="4993473" y="4289208"/>
            <a:ext cx="1062184" cy="116188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nettore diritto 14"/>
          <p:cNvCxnSpPr>
            <a:endCxn id="75" idx="0"/>
          </p:cNvCxnSpPr>
          <p:nvPr/>
        </p:nvCxnSpPr>
        <p:spPr>
          <a:xfrm flipH="1">
            <a:off x="5674072" y="4309799"/>
            <a:ext cx="439352" cy="114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Connettore diritto 17"/>
          <p:cNvCxnSpPr/>
          <p:nvPr/>
        </p:nvCxnSpPr>
        <p:spPr>
          <a:xfrm>
            <a:off x="6779474" y="4270549"/>
            <a:ext cx="103514" cy="124653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Connettore diritto 21"/>
          <p:cNvCxnSpPr>
            <a:cxnSpLocks/>
            <a:endCxn id="72" idx="0"/>
          </p:cNvCxnSpPr>
          <p:nvPr/>
        </p:nvCxnSpPr>
        <p:spPr>
          <a:xfrm>
            <a:off x="7140990" y="4441544"/>
            <a:ext cx="765882" cy="13545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Connettore diritto 24"/>
          <p:cNvCxnSpPr>
            <a:cxnSpLocks/>
            <a:endCxn id="6" idx="0"/>
          </p:cNvCxnSpPr>
          <p:nvPr/>
        </p:nvCxnSpPr>
        <p:spPr>
          <a:xfrm>
            <a:off x="7456849" y="4441544"/>
            <a:ext cx="978150" cy="53546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Connettore diritto 30"/>
          <p:cNvCxnSpPr/>
          <p:nvPr/>
        </p:nvCxnSpPr>
        <p:spPr>
          <a:xfrm>
            <a:off x="1939222" y="4247529"/>
            <a:ext cx="15728" cy="1036708"/>
          </a:xfrm>
          <a:prstGeom prst="line">
            <a:avLst/>
          </a:prstGeom>
        </p:spPr>
        <p:style>
          <a:lnRef idx="1">
            <a:schemeClr val="accent1"/>
          </a:lnRef>
          <a:fillRef idx="0">
            <a:schemeClr val="accent1"/>
          </a:fillRef>
          <a:effectRef idx="0">
            <a:schemeClr val="accent1"/>
          </a:effectRef>
          <a:fontRef idx="minor">
            <a:schemeClr val="tx1"/>
          </a:fontRef>
        </p:style>
      </p:cxnSp>
      <p:sp>
        <p:nvSpPr>
          <p:cNvPr id="33" name="Rettangolo 32">
            <a:extLst>
              <a:ext uri="{FF2B5EF4-FFF2-40B4-BE49-F238E27FC236}">
                <a16:creationId xmlns:a16="http://schemas.microsoft.com/office/drawing/2014/main" id="{7AE06142-5C3B-4F1E-A1BD-D0C7E95D0E9F}"/>
              </a:ext>
            </a:extLst>
          </p:cNvPr>
          <p:cNvSpPr/>
          <p:nvPr/>
        </p:nvSpPr>
        <p:spPr>
          <a:xfrm>
            <a:off x="4031940" y="2498407"/>
            <a:ext cx="1440160" cy="4257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latin typeface="Verdana" panose="020B0604030504040204" pitchFamily="34" charset="0"/>
                <a:ea typeface="Verdana" panose="020B0604030504040204" pitchFamily="34" charset="0"/>
                <a:cs typeface="Verdana" panose="020B0604030504040204" pitchFamily="34" charset="0"/>
              </a:rPr>
              <a:t>Dirigente</a:t>
            </a:r>
            <a:r>
              <a:rPr lang="it-IT" sz="1600" dirty="0">
                <a:latin typeface="Verdana" panose="020B0604030504040204" pitchFamily="34" charset="0"/>
                <a:ea typeface="Verdana" panose="020B0604030504040204" pitchFamily="34" charset="0"/>
                <a:cs typeface="Verdana" panose="020B0604030504040204" pitchFamily="34" charset="0"/>
              </a:rPr>
              <a:t> </a:t>
            </a:r>
          </a:p>
        </p:txBody>
      </p:sp>
      <p:cxnSp>
        <p:nvCxnSpPr>
          <p:cNvPr id="10" name="Connettore 2 9">
            <a:extLst>
              <a:ext uri="{FF2B5EF4-FFF2-40B4-BE49-F238E27FC236}">
                <a16:creationId xmlns:a16="http://schemas.microsoft.com/office/drawing/2014/main" id="{55F6B520-7591-46E6-8AF3-46F376173A21}"/>
              </a:ext>
            </a:extLst>
          </p:cNvPr>
          <p:cNvCxnSpPr>
            <a:cxnSpLocks/>
            <a:stCxn id="33" idx="3"/>
          </p:cNvCxnSpPr>
          <p:nvPr/>
        </p:nvCxnSpPr>
        <p:spPr>
          <a:xfrm>
            <a:off x="5472100" y="2711278"/>
            <a:ext cx="556613" cy="2049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Rettangolo 35">
            <a:extLst>
              <a:ext uri="{FF2B5EF4-FFF2-40B4-BE49-F238E27FC236}">
                <a16:creationId xmlns:a16="http://schemas.microsoft.com/office/drawing/2014/main" id="{F2062D11-5FF6-4773-AB40-79476744535A}"/>
              </a:ext>
            </a:extLst>
          </p:cNvPr>
          <p:cNvSpPr/>
          <p:nvPr/>
        </p:nvSpPr>
        <p:spPr>
          <a:xfrm>
            <a:off x="7958389" y="4020735"/>
            <a:ext cx="1068663" cy="6407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a:latin typeface="Verdana" panose="020B0604030504040204" pitchFamily="34" charset="0"/>
                <a:ea typeface="Verdana" panose="020B0604030504040204" pitchFamily="34" charset="0"/>
                <a:cs typeface="Verdana" panose="020B0604030504040204" pitchFamily="34" charset="0"/>
              </a:rPr>
              <a:t>Normativa ambientale frequenze</a:t>
            </a:r>
          </a:p>
        </p:txBody>
      </p:sp>
      <p:sp>
        <p:nvSpPr>
          <p:cNvPr id="8" name="Segnaposto piè di pagina 7"/>
          <p:cNvSpPr>
            <a:spLocks noGrp="1"/>
          </p:cNvSpPr>
          <p:nvPr>
            <p:ph type="ftr" sz="quarter" idx="11"/>
          </p:nvPr>
        </p:nvSpPr>
        <p:spPr/>
        <p:txBody>
          <a:bodyPr/>
          <a:lstStyle/>
          <a:p>
            <a:endParaRPr lang="en-US" dirty="0"/>
          </a:p>
        </p:txBody>
      </p:sp>
      <p:sp>
        <p:nvSpPr>
          <p:cNvPr id="14" name="Segnaposto numero diapositiva 13"/>
          <p:cNvSpPr>
            <a:spLocks noGrp="1"/>
          </p:cNvSpPr>
          <p:nvPr>
            <p:ph type="sldNum" sz="quarter" idx="12"/>
          </p:nvPr>
        </p:nvSpPr>
        <p:spPr/>
        <p:txBody>
          <a:bodyPr/>
          <a:lstStyle/>
          <a:p>
            <a:fld id="{EA7C8D44-3667-46F6-9772-CC52308E2A7F}" type="slidenum">
              <a:rPr kumimoji="0" lang="en-US" smtClean="0"/>
              <a:pPr/>
              <a:t>12</a:t>
            </a:fld>
            <a:endParaRPr kumimoji="0" lang="en-US" dirty="0"/>
          </a:p>
        </p:txBody>
      </p:sp>
      <p:cxnSp>
        <p:nvCxnSpPr>
          <p:cNvPr id="26" name="Connettore 2 25">
            <a:extLst>
              <a:ext uri="{FF2B5EF4-FFF2-40B4-BE49-F238E27FC236}">
                <a16:creationId xmlns:a16="http://schemas.microsoft.com/office/drawing/2014/main" id="{7F6F6BD0-9A17-47AA-A46A-355F88519924}"/>
              </a:ext>
            </a:extLst>
          </p:cNvPr>
          <p:cNvCxnSpPr>
            <a:cxnSpLocks/>
          </p:cNvCxnSpPr>
          <p:nvPr/>
        </p:nvCxnSpPr>
        <p:spPr>
          <a:xfrm>
            <a:off x="4716016" y="1728668"/>
            <a:ext cx="0" cy="2337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8" name="Rettangolo 57">
            <a:extLst>
              <a:ext uri="{FF2B5EF4-FFF2-40B4-BE49-F238E27FC236}">
                <a16:creationId xmlns:a16="http://schemas.microsoft.com/office/drawing/2014/main" id="{0E411BEF-2644-4422-B610-A0013A967BD8}"/>
              </a:ext>
            </a:extLst>
          </p:cNvPr>
          <p:cNvSpPr/>
          <p:nvPr/>
        </p:nvSpPr>
        <p:spPr>
          <a:xfrm>
            <a:off x="6019800" y="2105192"/>
            <a:ext cx="2183408" cy="12863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solidFill>
                  <a:schemeClr val="bg1"/>
                </a:solidFill>
                <a:latin typeface="Verdana" panose="020B0604030504040204" pitchFamily="34" charset="0"/>
                <a:ea typeface="Verdana" panose="020B0604030504040204" pitchFamily="34" charset="0"/>
                <a:cs typeface="Verdana" panose="020B0604030504040204" pitchFamily="34" charset="0"/>
              </a:rPr>
              <a:t>Servizio Amministrativo, supporto al Comitato URP </a:t>
            </a:r>
          </a:p>
          <a:p>
            <a:pPr algn="ctr"/>
            <a:r>
              <a:rPr lang="it-IT" sz="1400" dirty="0">
                <a:solidFill>
                  <a:schemeClr val="bg1"/>
                </a:solidFill>
                <a:latin typeface="Verdana" panose="020B0604030504040204" pitchFamily="34" charset="0"/>
                <a:ea typeface="Verdana" panose="020B0604030504040204" pitchFamily="34" charset="0"/>
                <a:cs typeface="Verdana" panose="020B0604030504040204" pitchFamily="34" charset="0"/>
              </a:rPr>
              <a:t>1 P.O.</a:t>
            </a:r>
          </a:p>
        </p:txBody>
      </p:sp>
      <p:cxnSp>
        <p:nvCxnSpPr>
          <p:cNvPr id="76" name="Connettore diritto 75">
            <a:extLst>
              <a:ext uri="{FF2B5EF4-FFF2-40B4-BE49-F238E27FC236}">
                <a16:creationId xmlns:a16="http://schemas.microsoft.com/office/drawing/2014/main" id="{7B86274B-FDDD-4464-84D4-F9A6263B99F9}"/>
              </a:ext>
            </a:extLst>
          </p:cNvPr>
          <p:cNvCxnSpPr>
            <a:cxnSpLocks/>
          </p:cNvCxnSpPr>
          <p:nvPr/>
        </p:nvCxnSpPr>
        <p:spPr>
          <a:xfrm>
            <a:off x="2261118" y="3504315"/>
            <a:ext cx="5426" cy="247317"/>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Connettore diritto 40">
            <a:extLst>
              <a:ext uri="{FF2B5EF4-FFF2-40B4-BE49-F238E27FC236}">
                <a16:creationId xmlns:a16="http://schemas.microsoft.com/office/drawing/2014/main" id="{D9DDC99F-B83C-48F4-BA7E-44BD8DB53376}"/>
              </a:ext>
            </a:extLst>
          </p:cNvPr>
          <p:cNvCxnSpPr>
            <a:stCxn id="36" idx="1"/>
            <a:endCxn id="32" idx="3"/>
          </p:cNvCxnSpPr>
          <p:nvPr/>
        </p:nvCxnSpPr>
        <p:spPr>
          <a:xfrm flipH="1" flipV="1">
            <a:off x="7565687" y="4114809"/>
            <a:ext cx="392702" cy="2262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Connettore 2 54">
            <a:extLst>
              <a:ext uri="{FF2B5EF4-FFF2-40B4-BE49-F238E27FC236}">
                <a16:creationId xmlns:a16="http://schemas.microsoft.com/office/drawing/2014/main" id="{31C827BF-9145-44A5-8384-AE95DBF7830F}"/>
              </a:ext>
            </a:extLst>
          </p:cNvPr>
          <p:cNvCxnSpPr>
            <a:stCxn id="5" idx="2"/>
            <a:endCxn id="33" idx="0"/>
          </p:cNvCxnSpPr>
          <p:nvPr/>
        </p:nvCxnSpPr>
        <p:spPr>
          <a:xfrm>
            <a:off x="4745125" y="1924562"/>
            <a:ext cx="6895" cy="5738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Connettore 2 59">
            <a:extLst>
              <a:ext uri="{FF2B5EF4-FFF2-40B4-BE49-F238E27FC236}">
                <a16:creationId xmlns:a16="http://schemas.microsoft.com/office/drawing/2014/main" id="{EC358D57-BDCF-4CE4-92B7-8146B2066EBB}"/>
              </a:ext>
            </a:extLst>
          </p:cNvPr>
          <p:cNvCxnSpPr>
            <a:stCxn id="33" idx="2"/>
          </p:cNvCxnSpPr>
          <p:nvPr/>
        </p:nvCxnSpPr>
        <p:spPr>
          <a:xfrm>
            <a:off x="4752020" y="2924149"/>
            <a:ext cx="0" cy="5882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8521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1691680" y="497475"/>
            <a:ext cx="5472608" cy="1040268"/>
          </a:xfrm>
        </p:spPr>
        <p:txBody>
          <a:bodyPr anchor="ctr">
            <a:noAutofit/>
          </a:bodyPr>
          <a:lstStyle/>
          <a:p>
            <a:pPr algn="ctr">
              <a:lnSpc>
                <a:spcPct val="110000"/>
              </a:lnSpc>
            </a:pPr>
            <a:r>
              <a:rPr lang="it-IT" sz="2200" dirty="0">
                <a:latin typeface="Verdana" panose="020B0604030504040204" pitchFamily="34" charset="0"/>
                <a:ea typeface="Verdana" panose="020B0604030504040204" pitchFamily="34" charset="0"/>
                <a:cs typeface="Verdana" panose="020B0604030504040204" pitchFamily="34" charset="0"/>
              </a:rPr>
              <a:t>2.1 Il Comitato</a:t>
            </a:r>
            <a:br>
              <a:rPr lang="it-IT" sz="2200" dirty="0">
                <a:latin typeface="Verdana" panose="020B0604030504040204" pitchFamily="34" charset="0"/>
                <a:ea typeface="Verdana" panose="020B0604030504040204" pitchFamily="34" charset="0"/>
                <a:cs typeface="Verdana" panose="020B0604030504040204" pitchFamily="34" charset="0"/>
              </a:rPr>
            </a:br>
            <a:r>
              <a:rPr lang="it-IT" sz="2200" dirty="0">
                <a:latin typeface="Verdana" panose="020B0604030504040204" pitchFamily="34" charset="0"/>
                <a:ea typeface="Verdana" panose="020B0604030504040204" pitchFamily="34" charset="0"/>
                <a:cs typeface="Verdana" panose="020B0604030504040204" pitchFamily="34" charset="0"/>
              </a:rPr>
              <a:t>    </a:t>
            </a:r>
          </a:p>
        </p:txBody>
      </p:sp>
      <p:sp>
        <p:nvSpPr>
          <p:cNvPr id="3" name="Sottotitolo 2"/>
          <p:cNvSpPr>
            <a:spLocks noGrp="1"/>
          </p:cNvSpPr>
          <p:nvPr>
            <p:ph idx="1"/>
          </p:nvPr>
        </p:nvSpPr>
        <p:spPr>
          <a:xfrm>
            <a:off x="2849651" y="1187233"/>
            <a:ext cx="5837149" cy="4938930"/>
          </a:xfrm>
        </p:spPr>
        <p:txBody>
          <a:bodyPr>
            <a:normAutofit/>
          </a:bodyPr>
          <a:lstStyle/>
          <a:p>
            <a:endParaRPr lang="it-IT" sz="9600" b="1" dirty="0">
              <a:solidFill>
                <a:schemeClr val="tx1"/>
              </a:solidFill>
            </a:endParaRPr>
          </a:p>
          <a:p>
            <a:endParaRPr lang="it-IT" sz="4800" dirty="0">
              <a:solidFill>
                <a:schemeClr val="tx1"/>
              </a:solidFill>
            </a:endParaRPr>
          </a:p>
          <a:p>
            <a:endParaRPr lang="it-IT" sz="4800" dirty="0"/>
          </a:p>
          <a:p>
            <a:pPr marL="457200" indent="-457200" algn="just">
              <a:buFont typeface="Arial" panose="020B0604020202020204" pitchFamily="34" charset="0"/>
              <a:buChar char="•"/>
            </a:pPr>
            <a:endParaRPr lang="it-IT" sz="4800" dirty="0">
              <a:solidFill>
                <a:schemeClr val="tx1"/>
              </a:solidFill>
            </a:endParaRPr>
          </a:p>
          <a:p>
            <a:pPr algn="just"/>
            <a:endParaRPr lang="it-IT" dirty="0"/>
          </a:p>
        </p:txBody>
      </p:sp>
      <p:sp>
        <p:nvSpPr>
          <p:cNvPr id="5" name="Segnaposto testo 4"/>
          <p:cNvSpPr>
            <a:spLocks noGrp="1"/>
          </p:cNvSpPr>
          <p:nvPr>
            <p:ph type="body" sz="half" idx="2"/>
          </p:nvPr>
        </p:nvSpPr>
        <p:spPr>
          <a:xfrm>
            <a:off x="179512" y="1806131"/>
            <a:ext cx="1872208" cy="2486966"/>
          </a:xfrm>
        </p:spPr>
        <p:txBody>
          <a:bodyPr anchor="ctr">
            <a:normAutofit/>
          </a:bodyPr>
          <a:lstStyle/>
          <a:p>
            <a:pPr>
              <a:lnSpc>
                <a:spcPct val="110000"/>
              </a:lnSpc>
            </a:pPr>
            <a:r>
              <a:rPr lang="it-IT" sz="1600" i="1" dirty="0">
                <a:latin typeface="Verdana" panose="020B0604030504040204" pitchFamily="34" charset="0"/>
                <a:ea typeface="Verdana" panose="020B0604030504040204" pitchFamily="34" charset="0"/>
                <a:cs typeface="Verdana" panose="020B0604030504040204" pitchFamily="34" charset="0"/>
              </a:rPr>
              <a:t>Normativa, descrizione</a:t>
            </a:r>
          </a:p>
          <a:p>
            <a:pPr>
              <a:lnSpc>
                <a:spcPct val="110000"/>
              </a:lnSpc>
            </a:pPr>
            <a:r>
              <a:rPr lang="it-IT" sz="1600" i="1" dirty="0">
                <a:latin typeface="Verdana" panose="020B0604030504040204" pitchFamily="34" charset="0"/>
                <a:ea typeface="Verdana" panose="020B0604030504040204" pitchFamily="34" charset="0"/>
                <a:cs typeface="Verdana" panose="020B0604030504040204" pitchFamily="34" charset="0"/>
              </a:rPr>
              <a:t>del servizio,</a:t>
            </a:r>
          </a:p>
          <a:p>
            <a:pPr>
              <a:lnSpc>
                <a:spcPct val="110000"/>
              </a:lnSpc>
            </a:pPr>
            <a:r>
              <a:rPr lang="it-IT" sz="1600" i="1" dirty="0">
                <a:latin typeface="Verdana" panose="020B0604030504040204" pitchFamily="34" charset="0"/>
                <a:ea typeface="Verdana" panose="020B0604030504040204" pitchFamily="34" charset="0"/>
                <a:cs typeface="Verdana" panose="020B0604030504040204" pitchFamily="34" charset="0"/>
              </a:rPr>
              <a:t>tutela dei cittadini</a:t>
            </a:r>
          </a:p>
          <a:p>
            <a:pPr algn="ctr"/>
            <a:endParaRPr lang="it-IT" u="sng" dirty="0"/>
          </a:p>
          <a:p>
            <a:endParaRPr lang="it-IT" dirty="0"/>
          </a:p>
        </p:txBody>
      </p:sp>
      <p:sp>
        <p:nvSpPr>
          <p:cNvPr id="2" name="Rettangolo 1"/>
          <p:cNvSpPr/>
          <p:nvPr/>
        </p:nvSpPr>
        <p:spPr>
          <a:xfrm>
            <a:off x="2376427" y="719264"/>
            <a:ext cx="4968552" cy="58477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br>
              <a:rPr kumimoji="0" lang="it-IT" sz="1600" b="1" i="0" u="none" strike="noStrike" kern="1200" cap="none" spc="0" normalizeH="0" baseline="0" noProof="0" dirty="0">
                <a:ln>
                  <a:noFill/>
                </a:ln>
                <a:solidFill>
                  <a:prstClr val="black"/>
                </a:solidFill>
                <a:effectLst/>
                <a:uLnTx/>
                <a:uFillTx/>
                <a:latin typeface="Calibri"/>
                <a:ea typeface="+mn-ea"/>
                <a:cs typeface="+mn-cs"/>
              </a:rPr>
            </a:br>
            <a:endParaRPr kumimoji="0" lang="it-IT" sz="16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Segnaposto contenuto 2"/>
          <p:cNvSpPr txBox="1">
            <a:spLocks/>
          </p:cNvSpPr>
          <p:nvPr/>
        </p:nvSpPr>
        <p:spPr>
          <a:xfrm>
            <a:off x="2172530" y="1860218"/>
            <a:ext cx="6261185" cy="486575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Il Comitato attualmente in carica è stato</a:t>
            </a:r>
            <a:r>
              <a:rPr kumimoji="0" lang="it-IT"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a:t>
            </a:r>
            <a:r>
              <a:rPr kumimoji="0" lang="it-IT" sz="1600" b="0" i="0" u="none" strike="noStrike" kern="1200" cap="none" spc="0" normalizeH="0" baseline="0" noProof="0" dirty="0">
                <a:ln>
                  <a:noFill/>
                </a:ln>
                <a:solidFill>
                  <a:srgbClr val="000000"/>
                </a:solidFill>
                <a:effectLst/>
                <a:uLnTx/>
                <a:uFillTx/>
                <a:latin typeface="Verdana" panose="020B0604030504040204" pitchFamily="34" charset="0"/>
                <a:ea typeface="Verdana" panose="020B0604030504040204" pitchFamily="34" charset="0"/>
              </a:rPr>
              <a:t>nominato con decreto del Presidente della Regione Lazio n. </a:t>
            </a:r>
            <a:r>
              <a:rPr lang="it-IT" sz="1600" dirty="0">
                <a:solidFill>
                  <a:srgbClr val="000000"/>
                </a:solidFill>
                <a:latin typeface="Verdana" panose="020B0604030504040204" pitchFamily="34" charset="0"/>
                <a:ea typeface="Verdana" panose="020B0604030504040204" pitchFamily="34" charset="0"/>
              </a:rPr>
              <a:t>T00314</a:t>
            </a:r>
            <a:r>
              <a:rPr kumimoji="0" lang="it-IT" sz="1600" b="0" i="0" u="none" strike="noStrike" kern="1200" cap="none" spc="0" normalizeH="0" baseline="0" noProof="0" dirty="0">
                <a:ln>
                  <a:noFill/>
                </a:ln>
                <a:solidFill>
                  <a:srgbClr val="000000"/>
                </a:solidFill>
                <a:effectLst/>
                <a:uLnTx/>
                <a:uFillTx/>
                <a:latin typeface="Verdana" panose="020B0604030504040204" pitchFamily="34" charset="0"/>
                <a:ea typeface="Verdana" panose="020B0604030504040204" pitchFamily="34" charset="0"/>
              </a:rPr>
              <a:t> del 16/12/2019. A</a:t>
            </a:r>
            <a:r>
              <a:rPr kumimoji="0" lang="it-IT" sz="1600" b="0"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Verdana" panose="020B0604030504040204" pitchFamily="34" charset="0"/>
              </a:rPr>
              <a:t>ssicura</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 livello territoriale regionale le necessarie funzioni di governo, di garanzia e di controllo in tema di comunicazioni, </a:t>
            </a:r>
            <a:r>
              <a:rPr kumimoji="0" lang="it-IT" sz="1600" b="0"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Verdana" panose="020B0604030504040204" pitchFamily="34" charset="0"/>
              </a:rPr>
              <a:t>e si configura </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anche come Organo di consulenza, di gestione e di controllo della Regione in materia di sistemi convenzionali o informatici delle telecomunicazioni e radiotelevisivo, della cinematografia e dell’editoria.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1600" b="0" i="0" u="sng"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1600" b="0" i="0" u="sng"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1600" b="0" i="0" u="sng"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1600" b="0" i="0" u="sng"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1600" b="0" i="0" u="sng"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pic>
        <p:nvPicPr>
          <p:cNvPr id="12" name="Immagin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2336" y="277745"/>
            <a:ext cx="1044000" cy="1044000"/>
          </a:xfrm>
          <a:prstGeom prst="rect">
            <a:avLst/>
          </a:prstGeom>
        </p:spPr>
      </p:pic>
      <p:pic>
        <p:nvPicPr>
          <p:cNvPr id="13" name="Immagin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450576"/>
            <a:ext cx="1296144" cy="736657"/>
          </a:xfrm>
          <a:prstGeom prst="rect">
            <a:avLst/>
          </a:prstGeom>
        </p:spPr>
      </p:pic>
      <p:pic>
        <p:nvPicPr>
          <p:cNvPr id="14" name="Immagine 13" descr="logo_agcom"/>
          <p:cNvPicPr/>
          <p:nvPr/>
        </p:nvPicPr>
        <p:blipFill>
          <a:blip r:embed="rId4"/>
          <a:srcRect/>
          <a:stretch>
            <a:fillRect/>
          </a:stretch>
        </p:blipFill>
        <p:spPr bwMode="auto">
          <a:xfrm>
            <a:off x="7596336" y="471133"/>
            <a:ext cx="1257300" cy="657225"/>
          </a:xfrm>
          <a:prstGeom prst="rect">
            <a:avLst/>
          </a:prstGeom>
          <a:noFill/>
          <a:ln w="9525">
            <a:noFill/>
            <a:miter lim="800000"/>
            <a:headEnd/>
            <a:tailEnd/>
          </a:ln>
        </p:spPr>
      </p:pic>
      <p:sp>
        <p:nvSpPr>
          <p:cNvPr id="6" name="Segnaposto piè di pagina 5"/>
          <p:cNvSpPr>
            <a:spLocks noGrp="1"/>
          </p:cNvSpPr>
          <p:nvPr>
            <p:ph type="ftr" sz="quarter" idx="11"/>
          </p:nvPr>
        </p:nvSpPr>
        <p:spPr/>
        <p:txBody>
          <a:bodyPr/>
          <a:lstStyle/>
          <a:p>
            <a:endParaRPr kumimoji="0" lang="en-US"/>
          </a:p>
        </p:txBody>
      </p:sp>
      <p:sp>
        <p:nvSpPr>
          <p:cNvPr id="7" name="Segnaposto numero diapositiva 6"/>
          <p:cNvSpPr>
            <a:spLocks noGrp="1"/>
          </p:cNvSpPr>
          <p:nvPr>
            <p:ph type="sldNum" sz="quarter" idx="12"/>
          </p:nvPr>
        </p:nvSpPr>
        <p:spPr/>
        <p:txBody>
          <a:bodyPr/>
          <a:lstStyle/>
          <a:p>
            <a:fld id="{EA7C8D44-3667-46F6-9772-CC52308E2A7F}" type="slidenum">
              <a:rPr kumimoji="0" lang="en-US" smtClean="0"/>
              <a:pPr/>
              <a:t>13</a:t>
            </a:fld>
            <a:endParaRPr kumimoji="0" lang="en-US"/>
          </a:p>
        </p:txBody>
      </p:sp>
    </p:spTree>
    <p:extLst>
      <p:ext uri="{BB962C8B-B14F-4D97-AF65-F5344CB8AC3E}">
        <p14:creationId xmlns:p14="http://schemas.microsoft.com/office/powerpoint/2010/main" val="3648658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172530" y="362064"/>
            <a:ext cx="4254128" cy="1040268"/>
          </a:xfrm>
        </p:spPr>
        <p:txBody>
          <a:bodyPr anchor="ctr">
            <a:noAutofit/>
          </a:bodyPr>
          <a:lstStyle/>
          <a:p>
            <a:pPr algn="ctr">
              <a:lnSpc>
                <a:spcPct val="110000"/>
              </a:lnSpc>
            </a:pPr>
            <a:r>
              <a:rPr lang="it-IT" sz="2200" dirty="0">
                <a:latin typeface="Verdana" panose="020B0604030504040204" pitchFamily="34" charset="0"/>
                <a:ea typeface="Verdana" panose="020B0604030504040204" pitchFamily="34" charset="0"/>
                <a:cs typeface="Verdana" panose="020B0604030504040204" pitchFamily="34" charset="0"/>
              </a:rPr>
              <a:t>Composizione del Comitato</a:t>
            </a:r>
            <a:br>
              <a:rPr lang="it-IT" sz="2200" dirty="0">
                <a:latin typeface="Verdana" panose="020B0604030504040204" pitchFamily="34" charset="0"/>
                <a:ea typeface="Verdana" panose="020B0604030504040204" pitchFamily="34" charset="0"/>
                <a:cs typeface="Verdana" panose="020B0604030504040204" pitchFamily="34" charset="0"/>
              </a:rPr>
            </a:br>
            <a:r>
              <a:rPr lang="it-IT" sz="2200" dirty="0">
                <a:latin typeface="Verdana" panose="020B0604030504040204" pitchFamily="34" charset="0"/>
                <a:ea typeface="Verdana" panose="020B0604030504040204" pitchFamily="34" charset="0"/>
                <a:cs typeface="Verdana" panose="020B0604030504040204" pitchFamily="34" charset="0"/>
              </a:rPr>
              <a:t> </a:t>
            </a:r>
          </a:p>
        </p:txBody>
      </p:sp>
      <p:sp>
        <p:nvSpPr>
          <p:cNvPr id="3" name="Sottotitolo 2"/>
          <p:cNvSpPr>
            <a:spLocks noGrp="1"/>
          </p:cNvSpPr>
          <p:nvPr>
            <p:ph idx="1"/>
          </p:nvPr>
        </p:nvSpPr>
        <p:spPr>
          <a:xfrm>
            <a:off x="1988208" y="1128418"/>
            <a:ext cx="6472223" cy="4883367"/>
          </a:xfrm>
        </p:spPr>
        <p:txBody>
          <a:bodyPr>
            <a:normAutofit/>
          </a:bodyPr>
          <a:lstStyle/>
          <a:p>
            <a:endParaRPr lang="it-IT" sz="9600" b="1" dirty="0">
              <a:solidFill>
                <a:schemeClr val="tx1"/>
              </a:solidFill>
            </a:endParaRPr>
          </a:p>
          <a:p>
            <a:endParaRPr lang="it-IT" sz="4800" dirty="0">
              <a:solidFill>
                <a:schemeClr val="tx1"/>
              </a:solidFill>
            </a:endParaRPr>
          </a:p>
          <a:p>
            <a:endParaRPr lang="it-IT" sz="4800" dirty="0"/>
          </a:p>
          <a:p>
            <a:pPr marL="0" indent="0" algn="just">
              <a:buNone/>
            </a:pPr>
            <a:endParaRPr lang="it-IT" sz="4800" dirty="0">
              <a:solidFill>
                <a:schemeClr val="tx1"/>
              </a:solidFill>
            </a:endParaRPr>
          </a:p>
          <a:p>
            <a:pPr algn="just"/>
            <a:endParaRPr lang="it-IT" dirty="0"/>
          </a:p>
        </p:txBody>
      </p:sp>
      <p:sp>
        <p:nvSpPr>
          <p:cNvPr id="5" name="Segnaposto testo 4"/>
          <p:cNvSpPr>
            <a:spLocks noGrp="1"/>
          </p:cNvSpPr>
          <p:nvPr>
            <p:ph type="body" sz="half" idx="2"/>
          </p:nvPr>
        </p:nvSpPr>
        <p:spPr>
          <a:xfrm>
            <a:off x="313565" y="1052735"/>
            <a:ext cx="1795336" cy="2304257"/>
          </a:xfrm>
        </p:spPr>
        <p:txBody>
          <a:bodyPr anchor="ctr">
            <a:normAutofit/>
          </a:bodyPr>
          <a:lstStyle/>
          <a:p>
            <a:r>
              <a:rPr lang="it-IT" sz="1600" i="1" dirty="0">
                <a:latin typeface="Verdana" panose="020B0604030504040204" pitchFamily="34" charset="0"/>
                <a:ea typeface="Verdana" panose="020B0604030504040204" pitchFamily="34" charset="0"/>
                <a:cs typeface="Verdana" panose="020B0604030504040204" pitchFamily="34" charset="0"/>
              </a:rPr>
              <a:t>Composizione </a:t>
            </a:r>
          </a:p>
          <a:p>
            <a:r>
              <a:rPr lang="it-IT" sz="1600" i="1" dirty="0">
                <a:latin typeface="Verdana" panose="020B0604030504040204" pitchFamily="34" charset="0"/>
                <a:ea typeface="Verdana" panose="020B0604030504040204" pitchFamily="34" charset="0"/>
                <a:cs typeface="Verdana" panose="020B0604030504040204" pitchFamily="34" charset="0"/>
              </a:rPr>
              <a:t>e contatti</a:t>
            </a:r>
          </a:p>
          <a:p>
            <a:pPr algn="ctr"/>
            <a:endParaRPr lang="it-IT" u="sng" dirty="0"/>
          </a:p>
          <a:p>
            <a:endParaRPr lang="it-IT" dirty="0"/>
          </a:p>
        </p:txBody>
      </p:sp>
      <p:sp>
        <p:nvSpPr>
          <p:cNvPr id="2" name="Rettangolo 1"/>
          <p:cNvSpPr/>
          <p:nvPr/>
        </p:nvSpPr>
        <p:spPr>
          <a:xfrm>
            <a:off x="2502106" y="543583"/>
            <a:ext cx="3924552" cy="58477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br>
              <a:rPr kumimoji="0" lang="it-IT" sz="1600" b="1" i="0" u="none" strike="noStrike" kern="1200" cap="none" spc="0" normalizeH="0" baseline="0" noProof="0" dirty="0">
                <a:ln>
                  <a:noFill/>
                </a:ln>
                <a:solidFill>
                  <a:prstClr val="black"/>
                </a:solidFill>
                <a:effectLst/>
                <a:uLnTx/>
                <a:uFillTx/>
                <a:latin typeface="Calibri"/>
                <a:ea typeface="+mn-ea"/>
                <a:cs typeface="+mn-cs"/>
              </a:rPr>
            </a:br>
            <a:endParaRPr kumimoji="0" lang="it-IT" sz="16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Segnaposto contenuto 2"/>
          <p:cNvSpPr txBox="1">
            <a:spLocks/>
          </p:cNvSpPr>
          <p:nvPr/>
        </p:nvSpPr>
        <p:spPr>
          <a:xfrm>
            <a:off x="2022488" y="1700808"/>
            <a:ext cx="6261185" cy="4625068"/>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just" defTabSz="914400" rtl="0" eaLnBrk="1" fontAlgn="auto" latinLnBrk="0" hangingPunct="1">
              <a:lnSpc>
                <a:spcPct val="100000"/>
              </a:lnSpc>
              <a:spcBef>
                <a:spcPct val="20000"/>
              </a:spcBef>
              <a:spcAft>
                <a:spcPts val="0"/>
              </a:spcAft>
              <a:buClrTx/>
              <a:buSzTx/>
              <a:buNone/>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Presidente: avv. Maria Cristina </a:t>
            </a:r>
            <a:r>
              <a:rPr kumimoji="0" lang="it-IT" sz="1600" b="0" i="0" u="none" strike="noStrike" kern="1200" cap="none" spc="0" normalizeH="0" baseline="0" noProof="0" dirty="0" err="1">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Cafini</a:t>
            </a: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14400" rtl="0" eaLnBrk="1" fontAlgn="auto" latinLnBrk="0" hangingPunct="1">
              <a:lnSpc>
                <a:spcPct val="100000"/>
              </a:lnSpc>
              <a:spcBef>
                <a:spcPct val="20000"/>
              </a:spcBef>
              <a:spcAft>
                <a:spcPts val="0"/>
              </a:spcAft>
              <a:buClrTx/>
              <a:buSzTx/>
              <a:buNone/>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Front office: Via Lucrezio Caro, 67 - Roma</a:t>
            </a:r>
          </a:p>
          <a:p>
            <a:pPr marL="0" marR="0" lvl="0" indent="0" algn="just" defTabSz="914400" rtl="0" eaLnBrk="1" fontAlgn="auto" latinLnBrk="0" hangingPunct="1">
              <a:lnSpc>
                <a:spcPct val="100000"/>
              </a:lnSpc>
              <a:spcBef>
                <a:spcPct val="20000"/>
              </a:spcBef>
              <a:spcAft>
                <a:spcPts val="0"/>
              </a:spcAft>
              <a:buClrTx/>
              <a:buSzTx/>
              <a:buNone/>
              <a:tabLst/>
              <a:defRPr/>
            </a:pPr>
            <a:r>
              <a:rPr kumimoji="0" lang="it-IT" sz="1600" b="0" i="0" u="none" strike="noStrike" kern="1200" cap="none" spc="0" normalizeH="0" baseline="0" noProof="0" dirty="0" err="1">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Pec</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hlinkClick r:id="rId2"/>
              </a:rPr>
              <a:t>corecomlazio.presidente@cert.consreglazio.it</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p>
          <a:p>
            <a:pPr marL="0" marR="0" lvl="0" indent="0" algn="just" defTabSz="914400" rtl="0" eaLnBrk="1" fontAlgn="auto" latinLnBrk="0" hangingPunct="1">
              <a:lnSpc>
                <a:spcPct val="100000"/>
              </a:lnSpc>
              <a:spcBef>
                <a:spcPct val="20000"/>
              </a:spcBef>
              <a:spcAft>
                <a:spcPts val="0"/>
              </a:spcAft>
              <a:buClrTx/>
              <a:buSzTx/>
              <a:buNone/>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Telefono:  06/3215907- 06/3215995</a:t>
            </a:r>
          </a:p>
          <a:p>
            <a:pPr marL="0" marR="0" lvl="0" indent="0" algn="just" defTabSz="914400" rtl="0" eaLnBrk="1" fontAlgn="auto" latinLnBrk="0" hangingPunct="1">
              <a:lnSpc>
                <a:spcPct val="100000"/>
              </a:lnSpc>
              <a:spcBef>
                <a:spcPct val="20000"/>
              </a:spcBef>
              <a:spcAft>
                <a:spcPts val="0"/>
              </a:spcAft>
              <a:buClrTx/>
              <a:buSzTx/>
              <a:buNone/>
              <a:tabLst/>
              <a:defRPr/>
            </a:pP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hlinkClick r:id="rId3"/>
              </a:rPr>
              <a:t>m</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hlinkClick r:id="rId3"/>
              </a:rPr>
              <a:t>cafini-cons@regione.lazio.it</a:t>
            </a: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14400" rtl="0" eaLnBrk="1" fontAlgn="auto" latinLnBrk="0" hangingPunct="1">
              <a:lnSpc>
                <a:spcPct val="100000"/>
              </a:lnSpc>
              <a:spcBef>
                <a:spcPct val="20000"/>
              </a:spcBef>
              <a:spcAft>
                <a:spcPts val="0"/>
              </a:spcAft>
              <a:buClrTx/>
              <a:buSzTx/>
              <a:buNone/>
              <a:tabLst/>
              <a:defRPr/>
            </a:pP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14400" rtl="0" eaLnBrk="1" fontAlgn="auto" latinLnBrk="0" hangingPunct="1">
              <a:lnSpc>
                <a:spcPct val="100000"/>
              </a:lnSpc>
              <a:spcBef>
                <a:spcPct val="20000"/>
              </a:spcBef>
              <a:spcAft>
                <a:spcPts val="0"/>
              </a:spcAft>
              <a:buClrTx/>
              <a:buSzTx/>
              <a:buNone/>
              <a:tabLst/>
              <a:defRPr/>
            </a:pP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Componenti:</a:t>
            </a:r>
          </a:p>
          <a:p>
            <a:pPr marL="0" marR="0" lvl="0" indent="0" algn="just" defTabSz="914400" rtl="0" eaLnBrk="1" fontAlgn="auto" latinLnBrk="0" hangingPunct="1">
              <a:lnSpc>
                <a:spcPct val="100000"/>
              </a:lnSpc>
              <a:spcBef>
                <a:spcPct val="20000"/>
              </a:spcBef>
              <a:spcAft>
                <a:spcPts val="0"/>
              </a:spcAft>
              <a:buClrTx/>
              <a:buSzTx/>
              <a:buNone/>
              <a:tabLst/>
              <a:defRPr/>
            </a:pP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14400" rtl="0" eaLnBrk="1" fontAlgn="auto" latinLnBrk="0" hangingPunct="1">
              <a:lnSpc>
                <a:spcPct val="100000"/>
              </a:lnSpc>
              <a:spcBef>
                <a:spcPct val="20000"/>
              </a:spcBef>
              <a:spcAft>
                <a:spcPts val="0"/>
              </a:spcAft>
              <a:buClrTx/>
              <a:buSzTx/>
              <a:buNone/>
              <a:tabLst/>
              <a:defRPr/>
            </a:pP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Dott. Federico Giannone </a:t>
            </a:r>
          </a:p>
          <a:p>
            <a:pPr marL="0" marR="0" lvl="0" indent="0" algn="just" defTabSz="914400" rtl="0" eaLnBrk="1" fontAlgn="auto" latinLnBrk="0" hangingPunct="1">
              <a:lnSpc>
                <a:spcPct val="100000"/>
              </a:lnSpc>
              <a:spcBef>
                <a:spcPct val="20000"/>
              </a:spcBef>
              <a:spcAft>
                <a:spcPts val="0"/>
              </a:spcAft>
              <a:buClrTx/>
              <a:buSzTx/>
              <a:buNone/>
              <a:tabLst/>
              <a:defRPr/>
            </a:pP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hlinkClick r:id="rId4"/>
              </a:rPr>
              <a:t>fgiannone-cons@regione.lazio.it</a:t>
            </a:r>
            <a:endPar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0" indent="0" algn="just">
              <a:buNone/>
              <a:defRPr/>
            </a:pPr>
            <a:r>
              <a:rPr kumimoji="0" lang="it-IT" sz="1600" b="0" i="0" u="none" strike="noStrike" kern="1200" cap="none" spc="0" normalizeH="0" baseline="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p>
          <a:p>
            <a:pPr marL="0" indent="0" algn="just">
              <a:buNone/>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Avv. Iside Castagnola </a:t>
            </a:r>
          </a:p>
          <a:p>
            <a:pPr marL="0" indent="0" algn="just">
              <a:buNone/>
              <a:defRPr/>
            </a:pPr>
            <a:r>
              <a:rPr lang="it-IT" sz="1600" dirty="0">
                <a:solidFill>
                  <a:prstClr val="black"/>
                </a:solidFill>
                <a:latin typeface="Verdana" panose="020B0604030504040204" pitchFamily="34" charset="0"/>
                <a:ea typeface="Verdana" panose="020B0604030504040204" pitchFamily="34" charset="0"/>
                <a:hlinkClick r:id="rId5"/>
              </a:rPr>
              <a:t>icastagnola-cons@regione.lazio.it</a:t>
            </a:r>
            <a:endParaRPr lang="it-IT" sz="1600" dirty="0">
              <a:solidFill>
                <a:prstClr val="black"/>
              </a:solidFill>
              <a:latin typeface="Verdana" panose="020B0604030504040204" pitchFamily="34" charset="0"/>
              <a:ea typeface="Verdana" panose="020B0604030504040204" pitchFamily="34" charset="0"/>
            </a:endParaRPr>
          </a:p>
          <a:p>
            <a:pPr marL="0" indent="0" algn="just">
              <a:buNone/>
              <a:defRPr/>
            </a:pPr>
            <a:endParaRPr lang="it-IT" sz="1600" dirty="0">
              <a:solidFill>
                <a:prstClr val="black"/>
              </a:solidFill>
              <a:latin typeface="Verdana" panose="020B0604030504040204" pitchFamily="34" charset="0"/>
              <a:ea typeface="Verdana" panose="020B0604030504040204" pitchFamily="34" charset="0"/>
            </a:endParaRPr>
          </a:p>
          <a:p>
            <a:pPr marL="0" indent="0" algn="just">
              <a:buNone/>
              <a:defRPr/>
            </a:pP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Dott. Roberto Francesco Giuliano</a:t>
            </a:r>
          </a:p>
          <a:p>
            <a:pPr marL="0" indent="0" algn="just">
              <a:buNone/>
              <a:defRPr/>
            </a:pP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hlinkClick r:id="rId6"/>
              </a:rPr>
              <a:t>rfgiuliano-cons@regione.lazio.it</a:t>
            </a:r>
            <a:endPar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14400" rtl="0" eaLnBrk="1" fontAlgn="auto" latinLnBrk="0" hangingPunct="1">
              <a:lnSpc>
                <a:spcPct val="100000"/>
              </a:lnSpc>
              <a:spcBef>
                <a:spcPct val="20000"/>
              </a:spcBef>
              <a:spcAft>
                <a:spcPts val="0"/>
              </a:spcAft>
              <a:buClrTx/>
              <a:buSzTx/>
              <a:buNone/>
              <a:tabLst/>
              <a:defRPr/>
            </a:pP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14400" rtl="0" eaLnBrk="1" fontAlgn="auto" latinLnBrk="0" hangingPunct="1">
              <a:lnSpc>
                <a:spcPct val="100000"/>
              </a:lnSpc>
              <a:spcBef>
                <a:spcPct val="20000"/>
              </a:spcBef>
              <a:spcAft>
                <a:spcPts val="0"/>
              </a:spcAft>
              <a:buClrTx/>
              <a:buSzTx/>
              <a:buNone/>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Avv. Oreste </a:t>
            </a: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C</a:t>
            </a:r>
            <a:r>
              <a:rPr kumimoji="0" lang="it-IT" sz="1600" b="0" i="0" u="none" strike="noStrike" kern="1200" cap="none" spc="0" normalizeH="0" baseline="0" noProof="0" dirty="0" err="1">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arracino</a:t>
            </a: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14400" rtl="0" eaLnBrk="1" fontAlgn="auto" latinLnBrk="0" hangingPunct="1">
              <a:lnSpc>
                <a:spcPct val="100000"/>
              </a:lnSpc>
              <a:spcBef>
                <a:spcPct val="20000"/>
              </a:spcBef>
              <a:spcAft>
                <a:spcPts val="0"/>
              </a:spcAft>
              <a:buClrTx/>
              <a:buSzTx/>
              <a:buNone/>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hlinkClick r:id="rId7"/>
              </a:rPr>
              <a:t>ocarracino-cons@regione.lazio.it</a:t>
            </a: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14400" rtl="0" eaLnBrk="1" fontAlgn="auto" latinLnBrk="0" hangingPunct="1">
              <a:lnSpc>
                <a:spcPct val="100000"/>
              </a:lnSpc>
              <a:spcBef>
                <a:spcPct val="20000"/>
              </a:spcBef>
              <a:spcAft>
                <a:spcPts val="0"/>
              </a:spcAft>
              <a:buClrTx/>
              <a:buSzTx/>
              <a:buNone/>
              <a:tabLst/>
              <a:defRPr/>
            </a:pP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14400" rtl="0" eaLnBrk="1" fontAlgn="auto" latinLnBrk="0" hangingPunct="1">
              <a:lnSpc>
                <a:spcPct val="100000"/>
              </a:lnSpc>
              <a:spcBef>
                <a:spcPct val="20000"/>
              </a:spcBef>
              <a:spcAft>
                <a:spcPts val="0"/>
              </a:spcAft>
              <a:buClrTx/>
              <a:buSzTx/>
              <a:buNone/>
              <a:tabLst/>
              <a:defRPr/>
            </a:pPr>
            <a:r>
              <a:rPr kumimoji="0" lang="it-IT"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Per saperne di più contatta il sito all’indirizzo: </a:t>
            </a:r>
            <a:r>
              <a:rPr kumimoji="0" lang="it-IT"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hlinkClick r:id="rId8"/>
              </a:rPr>
              <a:t>www.corecomlazio.it</a:t>
            </a:r>
            <a:endParaRPr kumimoji="0" lang="it-IT"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pic>
        <p:nvPicPr>
          <p:cNvPr id="10" name="Immagine 9"/>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552336" y="277745"/>
            <a:ext cx="1044000" cy="1044000"/>
          </a:xfrm>
          <a:prstGeom prst="rect">
            <a:avLst/>
          </a:prstGeom>
        </p:spPr>
      </p:pic>
      <p:pic>
        <p:nvPicPr>
          <p:cNvPr id="12" name="Immagine 1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39552" y="450576"/>
            <a:ext cx="1296144" cy="736657"/>
          </a:xfrm>
          <a:prstGeom prst="rect">
            <a:avLst/>
          </a:prstGeom>
        </p:spPr>
      </p:pic>
      <p:pic>
        <p:nvPicPr>
          <p:cNvPr id="13" name="Immagine 12" descr="logo_agcom"/>
          <p:cNvPicPr/>
          <p:nvPr/>
        </p:nvPicPr>
        <p:blipFill>
          <a:blip r:embed="rId11"/>
          <a:srcRect/>
          <a:stretch>
            <a:fillRect/>
          </a:stretch>
        </p:blipFill>
        <p:spPr bwMode="auto">
          <a:xfrm>
            <a:off x="7596336" y="471133"/>
            <a:ext cx="1257300" cy="657225"/>
          </a:xfrm>
          <a:prstGeom prst="rect">
            <a:avLst/>
          </a:prstGeom>
          <a:noFill/>
          <a:ln w="9525">
            <a:noFill/>
            <a:miter lim="800000"/>
            <a:headEnd/>
            <a:tailEnd/>
          </a:ln>
        </p:spPr>
      </p:pic>
      <p:sp>
        <p:nvSpPr>
          <p:cNvPr id="6" name="Segnaposto piè di pagina 5"/>
          <p:cNvSpPr>
            <a:spLocks noGrp="1"/>
          </p:cNvSpPr>
          <p:nvPr>
            <p:ph type="ftr" sz="quarter" idx="11"/>
          </p:nvPr>
        </p:nvSpPr>
        <p:spPr/>
        <p:txBody>
          <a:bodyPr/>
          <a:lstStyle/>
          <a:p>
            <a:endParaRPr kumimoji="0" lang="en-US"/>
          </a:p>
        </p:txBody>
      </p:sp>
      <p:sp>
        <p:nvSpPr>
          <p:cNvPr id="7" name="Segnaposto numero diapositiva 6"/>
          <p:cNvSpPr>
            <a:spLocks noGrp="1"/>
          </p:cNvSpPr>
          <p:nvPr>
            <p:ph type="sldNum" sz="quarter" idx="12"/>
          </p:nvPr>
        </p:nvSpPr>
        <p:spPr/>
        <p:txBody>
          <a:bodyPr/>
          <a:lstStyle/>
          <a:p>
            <a:fld id="{EA7C8D44-3667-46F6-9772-CC52308E2A7F}" type="slidenum">
              <a:rPr kumimoji="0" lang="en-US" smtClean="0"/>
              <a:pPr/>
              <a:t>14</a:t>
            </a:fld>
            <a:endParaRPr kumimoji="0" lang="en-US"/>
          </a:p>
        </p:txBody>
      </p:sp>
    </p:spTree>
    <p:extLst>
      <p:ext uri="{BB962C8B-B14F-4D97-AF65-F5344CB8AC3E}">
        <p14:creationId xmlns:p14="http://schemas.microsoft.com/office/powerpoint/2010/main" val="16983921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stretch>
            <a:fillRect/>
          </a:stretch>
        </p:blipFill>
        <p:spPr>
          <a:xfrm>
            <a:off x="251520" y="288019"/>
            <a:ext cx="8309568" cy="737680"/>
          </a:xfrm>
          <a:prstGeom prst="rect">
            <a:avLst/>
          </a:prstGeom>
        </p:spPr>
      </p:pic>
      <p:sp>
        <p:nvSpPr>
          <p:cNvPr id="2" name="Titolo 1"/>
          <p:cNvSpPr>
            <a:spLocks noGrp="1"/>
          </p:cNvSpPr>
          <p:nvPr>
            <p:ph type="title"/>
          </p:nvPr>
        </p:nvSpPr>
        <p:spPr/>
        <p:txBody>
          <a:bodyPr/>
          <a:lstStyle/>
          <a:p>
            <a:r>
              <a:rPr lang="it-IT" sz="2200" b="1" dirty="0">
                <a:solidFill>
                  <a:prstClr val="black"/>
                </a:solidFill>
                <a:latin typeface="Verdana" panose="020B0604030504040204" pitchFamily="34" charset="0"/>
                <a:ea typeface="Verdana" panose="020B0604030504040204" pitchFamily="34" charset="0"/>
                <a:cs typeface="Verdana" panose="020B0604030504040204" pitchFamily="34" charset="0"/>
              </a:rPr>
              <a:t>2.2 La struttura amministrativa</a:t>
            </a:r>
            <a:br>
              <a:rPr lang="it-IT" sz="2200" b="1" dirty="0">
                <a:solidFill>
                  <a:prstClr val="black"/>
                </a:solidFill>
                <a:latin typeface="Verdana" panose="020B0604030504040204" pitchFamily="34" charset="0"/>
                <a:ea typeface="Verdana" panose="020B0604030504040204" pitchFamily="34" charset="0"/>
                <a:cs typeface="Verdana" panose="020B0604030504040204" pitchFamily="34" charset="0"/>
              </a:rPr>
            </a:br>
            <a:endParaRPr lang="it-IT" sz="1200" dirty="0"/>
          </a:p>
        </p:txBody>
      </p:sp>
      <p:sp>
        <p:nvSpPr>
          <p:cNvPr id="3" name="Segnaposto contenuto 2"/>
          <p:cNvSpPr>
            <a:spLocks noGrp="1"/>
          </p:cNvSpPr>
          <p:nvPr>
            <p:ph idx="1"/>
          </p:nvPr>
        </p:nvSpPr>
        <p:spPr>
          <a:xfrm>
            <a:off x="618711" y="1268760"/>
            <a:ext cx="8442942" cy="4968552"/>
          </a:xfrm>
          <a:scene3d>
            <a:camera prst="orthographicFront"/>
            <a:lightRig rig="threePt" dir="t"/>
          </a:scene3d>
          <a:sp3d>
            <a:bevelT/>
          </a:sp3d>
        </p:spPr>
        <p:txBody>
          <a:bodyPr/>
          <a:lstStyle/>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endParaRPr lang="it-IT" dirty="0"/>
          </a:p>
        </p:txBody>
      </p:sp>
      <p:cxnSp>
        <p:nvCxnSpPr>
          <p:cNvPr id="23" name="Connettore diritto 22"/>
          <p:cNvCxnSpPr>
            <a:cxnSpLocks/>
          </p:cNvCxnSpPr>
          <p:nvPr/>
        </p:nvCxnSpPr>
        <p:spPr>
          <a:xfrm>
            <a:off x="4457013" y="3232711"/>
            <a:ext cx="0" cy="352252"/>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Connettore diritto 28"/>
          <p:cNvCxnSpPr>
            <a:cxnSpLocks/>
          </p:cNvCxnSpPr>
          <p:nvPr/>
        </p:nvCxnSpPr>
        <p:spPr>
          <a:xfrm flipH="1">
            <a:off x="4873465" y="3519797"/>
            <a:ext cx="9208" cy="569799"/>
          </a:xfrm>
          <a:prstGeom prst="line">
            <a:avLst/>
          </a:prstGeom>
        </p:spPr>
        <p:style>
          <a:lnRef idx="1">
            <a:schemeClr val="accent1"/>
          </a:lnRef>
          <a:fillRef idx="0">
            <a:schemeClr val="accent1"/>
          </a:fillRef>
          <a:effectRef idx="0">
            <a:schemeClr val="accent1"/>
          </a:effectRef>
          <a:fontRef idx="minor">
            <a:schemeClr val="tx1"/>
          </a:fontRef>
        </p:style>
      </p:cxnSp>
      <p:sp>
        <p:nvSpPr>
          <p:cNvPr id="30" name="Rettangolo 29"/>
          <p:cNvSpPr/>
          <p:nvPr/>
        </p:nvSpPr>
        <p:spPr>
          <a:xfrm>
            <a:off x="618710" y="3631268"/>
            <a:ext cx="2521980" cy="11217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rPr>
              <a:t>Conciliazioni- GU5</a:t>
            </a:r>
          </a:p>
        </p:txBody>
      </p:sp>
      <p:sp>
        <p:nvSpPr>
          <p:cNvPr id="32" name="Rettangolo 31"/>
          <p:cNvSpPr/>
          <p:nvPr/>
        </p:nvSpPr>
        <p:spPr>
          <a:xfrm>
            <a:off x="3524000" y="3611310"/>
            <a:ext cx="2632362" cy="11293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400" b="0"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it-IT" sz="400" dirty="0">
              <a:solidFill>
                <a:prstClr val="white"/>
              </a:solidFill>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400" b="0"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4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rPr>
              <a:t>Definizioni, Radio Tv e ROC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white"/>
              </a:solidFill>
              <a:effectLst/>
              <a:uLnTx/>
              <a:uFillTx/>
              <a:latin typeface="Calibri"/>
              <a:ea typeface="+mn-ea"/>
              <a:cs typeface="+mn-cs"/>
            </a:endParaRPr>
          </a:p>
        </p:txBody>
      </p:sp>
      <p:cxnSp>
        <p:nvCxnSpPr>
          <p:cNvPr id="17" name="Connettore diritto 16"/>
          <p:cNvCxnSpPr/>
          <p:nvPr/>
        </p:nvCxnSpPr>
        <p:spPr>
          <a:xfrm>
            <a:off x="2268058" y="3584963"/>
            <a:ext cx="0" cy="445923"/>
          </a:xfrm>
          <a:prstGeom prst="line">
            <a:avLst/>
          </a:prstGeom>
        </p:spPr>
        <p:style>
          <a:lnRef idx="1">
            <a:schemeClr val="accent1"/>
          </a:lnRef>
          <a:fillRef idx="0">
            <a:schemeClr val="accent1"/>
          </a:fillRef>
          <a:effectRef idx="0">
            <a:schemeClr val="accent1"/>
          </a:effectRef>
          <a:fontRef idx="minor">
            <a:schemeClr val="tx1"/>
          </a:fontRef>
        </p:style>
      </p:cxnSp>
      <p:sp>
        <p:nvSpPr>
          <p:cNvPr id="33" name="Rettangolo 32">
            <a:extLst>
              <a:ext uri="{FF2B5EF4-FFF2-40B4-BE49-F238E27FC236}">
                <a16:creationId xmlns:a16="http://schemas.microsoft.com/office/drawing/2014/main" id="{7AE06142-5C3B-4F1E-A1BD-D0C7E95D0E9F}"/>
              </a:ext>
            </a:extLst>
          </p:cNvPr>
          <p:cNvSpPr/>
          <p:nvPr/>
        </p:nvSpPr>
        <p:spPr>
          <a:xfrm>
            <a:off x="3582419" y="1482261"/>
            <a:ext cx="1728188" cy="6606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rPr>
              <a:t>Dirigente</a:t>
            </a:r>
            <a:r>
              <a:rPr kumimoji="0" lang="it-IT" sz="16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rPr>
              <a:t> </a:t>
            </a:r>
          </a:p>
        </p:txBody>
      </p:sp>
      <p:sp>
        <p:nvSpPr>
          <p:cNvPr id="14" name="CasellaDiTesto 13">
            <a:extLst>
              <a:ext uri="{FF2B5EF4-FFF2-40B4-BE49-F238E27FC236}">
                <a16:creationId xmlns:a16="http://schemas.microsoft.com/office/drawing/2014/main" id="{F1B21975-362F-46E0-B7C4-F9476408E36A}"/>
              </a:ext>
            </a:extLst>
          </p:cNvPr>
          <p:cNvSpPr txBox="1"/>
          <p:nvPr/>
        </p:nvSpPr>
        <p:spPr>
          <a:xfrm>
            <a:off x="4572000" y="2004435"/>
            <a:ext cx="1592684" cy="276999"/>
          </a:xfrm>
          <a:prstGeom prst="rect">
            <a:avLst/>
          </a:prstGeom>
          <a:solidFill>
            <a:schemeClr val="bg1"/>
          </a:solidFill>
          <a:ln w="28575">
            <a:solidFill>
              <a:schemeClr val="accent1"/>
            </a:solidFill>
          </a:ln>
        </p:spPr>
        <p:txBody>
          <a:bodyPr wrap="square" rtlCol="0">
            <a:spAutoFit/>
          </a:bodyPr>
          <a:lstStyle/>
          <a:p>
            <a:pPr algn="ctr"/>
            <a:r>
              <a:rPr lang="it-IT" sz="1200" dirty="0"/>
              <a:t>Roberto Rizzi</a:t>
            </a:r>
          </a:p>
        </p:txBody>
      </p:sp>
      <p:sp>
        <p:nvSpPr>
          <p:cNvPr id="16" name="CasellaDiTesto 15">
            <a:extLst>
              <a:ext uri="{FF2B5EF4-FFF2-40B4-BE49-F238E27FC236}">
                <a16:creationId xmlns:a16="http://schemas.microsoft.com/office/drawing/2014/main" id="{CC533671-C057-43CA-9FA2-5936AB1E4564}"/>
              </a:ext>
            </a:extLst>
          </p:cNvPr>
          <p:cNvSpPr txBox="1"/>
          <p:nvPr/>
        </p:nvSpPr>
        <p:spPr>
          <a:xfrm>
            <a:off x="1176065" y="4465226"/>
            <a:ext cx="2029482" cy="276999"/>
          </a:xfrm>
          <a:prstGeom prst="rect">
            <a:avLst/>
          </a:prstGeom>
          <a:solidFill>
            <a:schemeClr val="bg1"/>
          </a:solidFill>
          <a:ln w="28575">
            <a:solidFill>
              <a:schemeClr val="accent1"/>
            </a:solidFill>
          </a:ln>
        </p:spPr>
        <p:txBody>
          <a:bodyPr wrap="square" rtlCol="0">
            <a:spAutoFit/>
          </a:bodyPr>
          <a:lstStyle/>
          <a:p>
            <a:pPr algn="ctr"/>
            <a:r>
              <a:rPr lang="it-IT" sz="1200" dirty="0"/>
              <a:t>P.O.  Franca Cardinali</a:t>
            </a:r>
          </a:p>
        </p:txBody>
      </p:sp>
      <p:sp>
        <p:nvSpPr>
          <p:cNvPr id="5" name="Segnaposto piè di pagina 4"/>
          <p:cNvSpPr>
            <a:spLocks noGrp="1"/>
          </p:cNvSpPr>
          <p:nvPr>
            <p:ph type="ftr" sz="quarter" idx="11"/>
          </p:nvPr>
        </p:nvSpPr>
        <p:spPr/>
        <p:txBody>
          <a:bodyPr/>
          <a:lstStyle/>
          <a:p>
            <a:endParaRPr lang="en-US" dirty="0"/>
          </a:p>
        </p:txBody>
      </p:sp>
      <p:sp>
        <p:nvSpPr>
          <p:cNvPr id="6" name="Segnaposto numero diapositiva 5"/>
          <p:cNvSpPr>
            <a:spLocks noGrp="1"/>
          </p:cNvSpPr>
          <p:nvPr>
            <p:ph type="sldNum" sz="quarter" idx="12"/>
          </p:nvPr>
        </p:nvSpPr>
        <p:spPr/>
        <p:txBody>
          <a:bodyPr/>
          <a:lstStyle/>
          <a:p>
            <a:fld id="{EA7C8D44-3667-46F6-9772-CC52308E2A7F}" type="slidenum">
              <a:rPr kumimoji="0" lang="en-US" smtClean="0"/>
              <a:pPr/>
              <a:t>15</a:t>
            </a:fld>
            <a:endParaRPr kumimoji="0" lang="en-US" dirty="0"/>
          </a:p>
        </p:txBody>
      </p:sp>
      <p:sp>
        <p:nvSpPr>
          <p:cNvPr id="21" name="Rettangolo 20">
            <a:extLst>
              <a:ext uri="{FF2B5EF4-FFF2-40B4-BE49-F238E27FC236}">
                <a16:creationId xmlns:a16="http://schemas.microsoft.com/office/drawing/2014/main" id="{99189ED5-76F6-44BB-AE95-D4FF52CD3520}"/>
              </a:ext>
            </a:extLst>
          </p:cNvPr>
          <p:cNvSpPr/>
          <p:nvPr/>
        </p:nvSpPr>
        <p:spPr>
          <a:xfrm>
            <a:off x="4446513" y="4440299"/>
            <a:ext cx="1774706" cy="27700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a:solidFill>
                  <a:schemeClr val="tx1"/>
                </a:solidFill>
              </a:rPr>
              <a:t>P.O  Raffaela Anello</a:t>
            </a:r>
          </a:p>
        </p:txBody>
      </p:sp>
      <p:sp>
        <p:nvSpPr>
          <p:cNvPr id="7" name="Rettangolo 6"/>
          <p:cNvSpPr/>
          <p:nvPr/>
        </p:nvSpPr>
        <p:spPr>
          <a:xfrm>
            <a:off x="6589068" y="3662879"/>
            <a:ext cx="2312481" cy="1019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it-IT" sz="1400" dirty="0">
                <a:solidFill>
                  <a:schemeClr val="bg1"/>
                </a:solidFill>
                <a:latin typeface="Verdana" panose="020B0604030504040204" pitchFamily="34" charset="0"/>
                <a:ea typeface="Verdana" panose="020B0604030504040204" pitchFamily="34" charset="0"/>
              </a:rPr>
              <a:t>Amministrativo, supporto al </a:t>
            </a:r>
            <a:r>
              <a:rPr lang="it-IT" sz="1400" dirty="0" err="1">
                <a:solidFill>
                  <a:schemeClr val="bg1"/>
                </a:solidFill>
                <a:latin typeface="Verdana" panose="020B0604030504040204" pitchFamily="34" charset="0"/>
                <a:ea typeface="Verdana" panose="020B0604030504040204" pitchFamily="34" charset="0"/>
              </a:rPr>
              <a:t>Comitato,URP</a:t>
            </a:r>
            <a:endParaRPr lang="it-IT" sz="1400" dirty="0">
              <a:solidFill>
                <a:schemeClr val="bg1"/>
              </a:solidFill>
              <a:latin typeface="Verdana" panose="020B0604030504040204" pitchFamily="34" charset="0"/>
              <a:ea typeface="Verdana" panose="020B0604030504040204" pitchFamily="34" charset="0"/>
            </a:endParaRPr>
          </a:p>
          <a:p>
            <a:pPr lvl="0" algn="ctr">
              <a:defRPr/>
            </a:pPr>
            <a:endParaRPr lang="it-IT" sz="14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9" name="Connettore 1 8"/>
          <p:cNvCxnSpPr/>
          <p:nvPr/>
        </p:nvCxnSpPr>
        <p:spPr>
          <a:xfrm>
            <a:off x="4446513" y="2142935"/>
            <a:ext cx="10500" cy="1127403"/>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ttangolo 9"/>
          <p:cNvSpPr/>
          <p:nvPr/>
        </p:nvSpPr>
        <p:spPr>
          <a:xfrm>
            <a:off x="7152863" y="4394906"/>
            <a:ext cx="1828737" cy="2853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it-IT" sz="1200" dirty="0">
                <a:solidFill>
                  <a:prstClr val="black"/>
                </a:solidFill>
              </a:rPr>
              <a:t>P.O  Giovanni Lavitola</a:t>
            </a:r>
          </a:p>
        </p:txBody>
      </p:sp>
      <p:cxnSp>
        <p:nvCxnSpPr>
          <p:cNvPr id="18" name="Connettore 1 17"/>
          <p:cNvCxnSpPr/>
          <p:nvPr/>
        </p:nvCxnSpPr>
        <p:spPr>
          <a:xfrm flipV="1">
            <a:off x="2278559" y="3510679"/>
            <a:ext cx="5677817" cy="7428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Connettore 1 21"/>
          <p:cNvCxnSpPr/>
          <p:nvPr/>
        </p:nvCxnSpPr>
        <p:spPr>
          <a:xfrm>
            <a:off x="7956376" y="3536537"/>
            <a:ext cx="0" cy="393161"/>
          </a:xfrm>
          <a:prstGeom prst="line">
            <a:avLst/>
          </a:prstGeom>
        </p:spPr>
        <p:style>
          <a:lnRef idx="1">
            <a:schemeClr val="accent1"/>
          </a:lnRef>
          <a:fillRef idx="0">
            <a:schemeClr val="accent1"/>
          </a:fillRef>
          <a:effectRef idx="0">
            <a:schemeClr val="accent1"/>
          </a:effectRef>
          <a:fontRef idx="minor">
            <a:schemeClr val="tx1"/>
          </a:fontRef>
        </p:style>
      </p:cxnSp>
      <p:sp>
        <p:nvSpPr>
          <p:cNvPr id="24" name="Rettangolo 23">
            <a:extLst>
              <a:ext uri="{FF2B5EF4-FFF2-40B4-BE49-F238E27FC236}">
                <a16:creationId xmlns:a16="http://schemas.microsoft.com/office/drawing/2014/main" id="{99189ED5-76F6-44BB-AE95-D4FF52CD3520}"/>
              </a:ext>
            </a:extLst>
          </p:cNvPr>
          <p:cNvSpPr/>
          <p:nvPr/>
        </p:nvSpPr>
        <p:spPr>
          <a:xfrm>
            <a:off x="4562195" y="4771414"/>
            <a:ext cx="1821882" cy="1249874"/>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200" dirty="0">
                <a:solidFill>
                  <a:schemeClr val="tx1"/>
                </a:solidFill>
              </a:rPr>
              <a:t>Mario Rocchi (D)</a:t>
            </a:r>
          </a:p>
          <a:p>
            <a:r>
              <a:rPr lang="it-IT" sz="1200" dirty="0">
                <a:solidFill>
                  <a:schemeClr val="tx1"/>
                </a:solidFill>
              </a:rPr>
              <a:t>Bernardina </a:t>
            </a:r>
            <a:r>
              <a:rPr lang="it-IT" sz="1200" dirty="0" err="1">
                <a:solidFill>
                  <a:schemeClr val="tx1"/>
                </a:solidFill>
              </a:rPr>
              <a:t>Eusepi</a:t>
            </a:r>
            <a:r>
              <a:rPr lang="it-IT" sz="1200" dirty="0">
                <a:solidFill>
                  <a:schemeClr val="tx1"/>
                </a:solidFill>
              </a:rPr>
              <a:t> (C)</a:t>
            </a:r>
          </a:p>
          <a:p>
            <a:r>
              <a:rPr lang="it-IT" sz="1200" dirty="0">
                <a:solidFill>
                  <a:schemeClr val="tx1"/>
                </a:solidFill>
              </a:rPr>
              <a:t>Ernesta </a:t>
            </a:r>
            <a:r>
              <a:rPr lang="it-IT" sz="1200" dirty="0" err="1">
                <a:solidFill>
                  <a:schemeClr val="tx1"/>
                </a:solidFill>
              </a:rPr>
              <a:t>Fochesato</a:t>
            </a:r>
            <a:r>
              <a:rPr lang="it-IT" sz="1200" dirty="0">
                <a:solidFill>
                  <a:schemeClr val="tx1"/>
                </a:solidFill>
              </a:rPr>
              <a:t> (C)</a:t>
            </a:r>
          </a:p>
          <a:p>
            <a:r>
              <a:rPr lang="it-IT" sz="1200" dirty="0">
                <a:solidFill>
                  <a:schemeClr val="tx1"/>
                </a:solidFill>
              </a:rPr>
              <a:t>Giulia Maccauro (C)</a:t>
            </a:r>
          </a:p>
          <a:p>
            <a:r>
              <a:rPr lang="it-IT" sz="1200" dirty="0">
                <a:solidFill>
                  <a:schemeClr val="tx1"/>
                </a:solidFill>
              </a:rPr>
              <a:t>Daniele </a:t>
            </a:r>
            <a:r>
              <a:rPr lang="it-IT" sz="1200" dirty="0" err="1">
                <a:solidFill>
                  <a:schemeClr val="tx1"/>
                </a:solidFill>
              </a:rPr>
              <a:t>Moriggi</a:t>
            </a:r>
            <a:r>
              <a:rPr lang="it-IT" sz="1200" dirty="0">
                <a:solidFill>
                  <a:schemeClr val="tx1"/>
                </a:solidFill>
              </a:rPr>
              <a:t> (C)</a:t>
            </a:r>
          </a:p>
        </p:txBody>
      </p:sp>
      <p:sp>
        <p:nvSpPr>
          <p:cNvPr id="25" name="Rettangolo 24">
            <a:extLst>
              <a:ext uri="{FF2B5EF4-FFF2-40B4-BE49-F238E27FC236}">
                <a16:creationId xmlns:a16="http://schemas.microsoft.com/office/drawing/2014/main" id="{99189ED5-76F6-44BB-AE95-D4FF52CD3520}"/>
              </a:ext>
            </a:extLst>
          </p:cNvPr>
          <p:cNvSpPr/>
          <p:nvPr/>
        </p:nvSpPr>
        <p:spPr>
          <a:xfrm>
            <a:off x="7214614" y="4717299"/>
            <a:ext cx="1821882" cy="1249874"/>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200" dirty="0">
                <a:solidFill>
                  <a:schemeClr val="tx1"/>
                </a:solidFill>
              </a:rPr>
              <a:t>Fabio Marricchi (D)</a:t>
            </a:r>
          </a:p>
          <a:p>
            <a:r>
              <a:rPr lang="it-IT" sz="1200" dirty="0">
                <a:solidFill>
                  <a:schemeClr val="tx1"/>
                </a:solidFill>
              </a:rPr>
              <a:t>Alessandro Andreani (D)</a:t>
            </a:r>
          </a:p>
          <a:p>
            <a:r>
              <a:rPr lang="it-IT" sz="1200" dirty="0">
                <a:solidFill>
                  <a:schemeClr val="tx1"/>
                </a:solidFill>
              </a:rPr>
              <a:t>Sara </a:t>
            </a:r>
            <a:r>
              <a:rPr lang="it-IT" sz="1200" dirty="0" err="1">
                <a:solidFill>
                  <a:schemeClr val="tx1"/>
                </a:solidFill>
              </a:rPr>
              <a:t>Bombelli</a:t>
            </a:r>
            <a:r>
              <a:rPr lang="it-IT" sz="1200" dirty="0">
                <a:solidFill>
                  <a:schemeClr val="tx1"/>
                </a:solidFill>
              </a:rPr>
              <a:t> (C)</a:t>
            </a:r>
          </a:p>
          <a:p>
            <a:endParaRPr lang="it-IT" sz="1200" dirty="0">
              <a:solidFill>
                <a:schemeClr val="tx1"/>
              </a:solidFill>
            </a:endParaRPr>
          </a:p>
        </p:txBody>
      </p:sp>
      <p:sp>
        <p:nvSpPr>
          <p:cNvPr id="26" name="Rettangolo 25">
            <a:extLst>
              <a:ext uri="{FF2B5EF4-FFF2-40B4-BE49-F238E27FC236}">
                <a16:creationId xmlns:a16="http://schemas.microsoft.com/office/drawing/2014/main" id="{99189ED5-76F6-44BB-AE95-D4FF52CD3520}"/>
              </a:ext>
            </a:extLst>
          </p:cNvPr>
          <p:cNvSpPr/>
          <p:nvPr/>
        </p:nvSpPr>
        <p:spPr>
          <a:xfrm>
            <a:off x="1216268" y="4791250"/>
            <a:ext cx="1821882" cy="1345205"/>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200" dirty="0">
                <a:solidFill>
                  <a:schemeClr val="tx1"/>
                </a:solidFill>
              </a:rPr>
              <a:t>Paolo </a:t>
            </a:r>
            <a:r>
              <a:rPr lang="it-IT" sz="1200" dirty="0" err="1">
                <a:solidFill>
                  <a:schemeClr val="tx1"/>
                </a:solidFill>
              </a:rPr>
              <a:t>Andreozzi</a:t>
            </a:r>
            <a:r>
              <a:rPr lang="it-IT" sz="1200" dirty="0">
                <a:solidFill>
                  <a:schemeClr val="tx1"/>
                </a:solidFill>
              </a:rPr>
              <a:t> (D)</a:t>
            </a:r>
          </a:p>
          <a:p>
            <a:r>
              <a:rPr lang="it-IT" sz="1200" dirty="0">
                <a:solidFill>
                  <a:schemeClr val="tx1"/>
                </a:solidFill>
              </a:rPr>
              <a:t>Chiara Gasponi (D)</a:t>
            </a:r>
          </a:p>
          <a:p>
            <a:r>
              <a:rPr lang="it-IT" sz="1200" dirty="0">
                <a:solidFill>
                  <a:schemeClr val="tx1"/>
                </a:solidFill>
              </a:rPr>
              <a:t>Ludovico </a:t>
            </a:r>
            <a:r>
              <a:rPr lang="it-IT" sz="1200" dirty="0" err="1">
                <a:solidFill>
                  <a:schemeClr val="tx1"/>
                </a:solidFill>
              </a:rPr>
              <a:t>Fusari</a:t>
            </a:r>
            <a:r>
              <a:rPr lang="it-IT" sz="1200" dirty="0">
                <a:solidFill>
                  <a:schemeClr val="tx1"/>
                </a:solidFill>
              </a:rPr>
              <a:t> (D)</a:t>
            </a:r>
          </a:p>
          <a:p>
            <a:r>
              <a:rPr lang="it-IT" sz="1200" dirty="0">
                <a:solidFill>
                  <a:schemeClr val="tx1"/>
                </a:solidFill>
              </a:rPr>
              <a:t>Elisabetta Battisti (C) </a:t>
            </a:r>
          </a:p>
          <a:p>
            <a:r>
              <a:rPr lang="it-IT" sz="1200" dirty="0">
                <a:solidFill>
                  <a:schemeClr val="tx1"/>
                </a:solidFill>
              </a:rPr>
              <a:t>Alessia Censi (C) </a:t>
            </a:r>
          </a:p>
          <a:p>
            <a:r>
              <a:rPr lang="it-IT" sz="1200" dirty="0">
                <a:solidFill>
                  <a:schemeClr val="tx1"/>
                </a:solidFill>
              </a:rPr>
              <a:t>Francesco </a:t>
            </a:r>
            <a:r>
              <a:rPr lang="it-IT" sz="1200" dirty="0" err="1">
                <a:solidFill>
                  <a:schemeClr val="tx1"/>
                </a:solidFill>
              </a:rPr>
              <a:t>Callori</a:t>
            </a:r>
            <a:r>
              <a:rPr lang="it-IT" sz="1200" dirty="0">
                <a:solidFill>
                  <a:schemeClr val="tx1"/>
                </a:solidFill>
              </a:rPr>
              <a:t> (C) </a:t>
            </a:r>
          </a:p>
          <a:p>
            <a:r>
              <a:rPr lang="it-IT" sz="1200" dirty="0">
                <a:solidFill>
                  <a:schemeClr val="tx1"/>
                </a:solidFill>
              </a:rPr>
              <a:t>Giuseppe Ceravolo (C) </a:t>
            </a:r>
          </a:p>
        </p:txBody>
      </p:sp>
      <p:pic>
        <p:nvPicPr>
          <p:cNvPr id="27" name="Immagine 26"/>
          <p:cNvPicPr>
            <a:picLocks noChangeAspect="1"/>
          </p:cNvPicPr>
          <p:nvPr/>
        </p:nvPicPr>
        <p:blipFill>
          <a:blip r:embed="rId2"/>
          <a:stretch>
            <a:fillRect/>
          </a:stretch>
        </p:blipFill>
        <p:spPr>
          <a:xfrm>
            <a:off x="244369" y="288019"/>
            <a:ext cx="8309568" cy="737680"/>
          </a:xfrm>
          <a:prstGeom prst="rect">
            <a:avLst/>
          </a:prstGeom>
        </p:spPr>
      </p:pic>
      <p:sp>
        <p:nvSpPr>
          <p:cNvPr id="28" name="Titolo 1"/>
          <p:cNvSpPr txBox="1">
            <a:spLocks/>
          </p:cNvSpPr>
          <p:nvPr/>
        </p:nvSpPr>
        <p:spPr>
          <a:xfrm>
            <a:off x="251520" y="274638"/>
            <a:ext cx="8428129"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it-IT" sz="2200" b="1"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endParaRPr lang="it-IT" sz="1200" b="1"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r>
              <a:rPr lang="it-IT" sz="1200" b="1" dirty="0">
                <a:solidFill>
                  <a:prstClr val="black"/>
                </a:solidFill>
                <a:latin typeface="Verdana" panose="020B0604030504040204" pitchFamily="34" charset="0"/>
                <a:ea typeface="Verdana" panose="020B0604030504040204" pitchFamily="34" charset="0"/>
                <a:cs typeface="Verdana" panose="020B0604030504040204" pitchFamily="34" charset="0"/>
              </a:rPr>
              <a:t>Mappatura della struttura organizzativa del </a:t>
            </a:r>
            <a:r>
              <a:rPr lang="it-IT" sz="1200" b="1" dirty="0" err="1">
                <a:solidFill>
                  <a:prstClr val="black"/>
                </a:solidFill>
                <a:latin typeface="Verdana" panose="020B0604030504040204" pitchFamily="34" charset="0"/>
                <a:ea typeface="Verdana" panose="020B0604030504040204" pitchFamily="34" charset="0"/>
                <a:cs typeface="Verdana" panose="020B0604030504040204" pitchFamily="34" charset="0"/>
              </a:rPr>
              <a:t>Co.Re.Com</a:t>
            </a:r>
            <a:r>
              <a:rPr lang="it-IT" sz="1200" b="1" dirty="0">
                <a:solidFill>
                  <a:prstClr val="black"/>
                </a:solidFill>
                <a:latin typeface="Verdana" panose="020B0604030504040204" pitchFamily="34" charset="0"/>
                <a:ea typeface="Verdana" panose="020B0604030504040204" pitchFamily="34" charset="0"/>
                <a:cs typeface="Verdana" panose="020B0604030504040204" pitchFamily="34" charset="0"/>
              </a:rPr>
              <a:t>. Lazio al 01/06/2023</a:t>
            </a:r>
            <a:endParaRPr lang="it-IT" sz="1200" dirty="0"/>
          </a:p>
        </p:txBody>
      </p:sp>
      <p:sp>
        <p:nvSpPr>
          <p:cNvPr id="31" name="Segnaposto contenuto 2"/>
          <p:cNvSpPr txBox="1">
            <a:spLocks/>
          </p:cNvSpPr>
          <p:nvPr/>
        </p:nvSpPr>
        <p:spPr>
          <a:xfrm>
            <a:off x="611560" y="1268760"/>
            <a:ext cx="8442942" cy="4968552"/>
          </a:xfrm>
          <a:prstGeom prst="rect">
            <a:avLst/>
          </a:prstGeom>
          <a:scene3d>
            <a:camera prst="orthographicFront"/>
            <a:lightRig rig="threePt" dir="t"/>
          </a:scene3d>
          <a:sp3d>
            <a:bevelT/>
          </a:sp3d>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it-IT"/>
          </a:p>
          <a:p>
            <a:pPr marL="0" indent="0">
              <a:buFont typeface="Arial" pitchFamily="34" charset="0"/>
              <a:buNone/>
            </a:pPr>
            <a:endParaRPr lang="it-IT"/>
          </a:p>
          <a:p>
            <a:pPr marL="0" indent="0">
              <a:buFont typeface="Arial" pitchFamily="34" charset="0"/>
              <a:buNone/>
            </a:pPr>
            <a:endParaRPr lang="it-IT"/>
          </a:p>
          <a:p>
            <a:pPr marL="0" indent="0">
              <a:buFont typeface="Arial" pitchFamily="34" charset="0"/>
              <a:buNone/>
            </a:pPr>
            <a:endParaRPr lang="it-IT"/>
          </a:p>
          <a:p>
            <a:pPr marL="0" indent="0">
              <a:buFont typeface="Arial" pitchFamily="34" charset="0"/>
              <a:buNone/>
            </a:pPr>
            <a:endParaRPr lang="it-IT"/>
          </a:p>
          <a:p>
            <a:pPr marL="0" indent="0">
              <a:buFont typeface="Arial" pitchFamily="34" charset="0"/>
              <a:buNone/>
            </a:pPr>
            <a:endParaRPr lang="it-IT"/>
          </a:p>
          <a:p>
            <a:pPr marL="0" indent="0">
              <a:buFont typeface="Arial" pitchFamily="34" charset="0"/>
              <a:buNone/>
            </a:pPr>
            <a:endParaRPr lang="it-IT"/>
          </a:p>
          <a:p>
            <a:pPr marL="0" indent="0">
              <a:buFont typeface="Arial" pitchFamily="34" charset="0"/>
              <a:buNone/>
            </a:pPr>
            <a:endParaRPr lang="it-IT"/>
          </a:p>
          <a:p>
            <a:pPr marL="0" indent="0">
              <a:buFont typeface="Arial" pitchFamily="34" charset="0"/>
              <a:buNone/>
            </a:pPr>
            <a:endParaRPr lang="it-IT" dirty="0"/>
          </a:p>
        </p:txBody>
      </p:sp>
      <p:cxnSp>
        <p:nvCxnSpPr>
          <p:cNvPr id="34" name="Connettore diritto 22"/>
          <p:cNvCxnSpPr>
            <a:cxnSpLocks/>
          </p:cNvCxnSpPr>
          <p:nvPr/>
        </p:nvCxnSpPr>
        <p:spPr>
          <a:xfrm>
            <a:off x="4449862" y="3232711"/>
            <a:ext cx="0" cy="352252"/>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Connettore diritto 28"/>
          <p:cNvCxnSpPr>
            <a:cxnSpLocks/>
          </p:cNvCxnSpPr>
          <p:nvPr/>
        </p:nvCxnSpPr>
        <p:spPr>
          <a:xfrm flipH="1">
            <a:off x="4866314" y="3519797"/>
            <a:ext cx="9208" cy="569799"/>
          </a:xfrm>
          <a:prstGeom prst="line">
            <a:avLst/>
          </a:prstGeom>
        </p:spPr>
        <p:style>
          <a:lnRef idx="1">
            <a:schemeClr val="accent1"/>
          </a:lnRef>
          <a:fillRef idx="0">
            <a:schemeClr val="accent1"/>
          </a:fillRef>
          <a:effectRef idx="0">
            <a:schemeClr val="accent1"/>
          </a:effectRef>
          <a:fontRef idx="minor">
            <a:schemeClr val="tx1"/>
          </a:fontRef>
        </p:style>
      </p:cxnSp>
      <p:sp>
        <p:nvSpPr>
          <p:cNvPr id="36" name="Rettangolo 35"/>
          <p:cNvSpPr/>
          <p:nvPr/>
        </p:nvSpPr>
        <p:spPr>
          <a:xfrm>
            <a:off x="611559" y="3631268"/>
            <a:ext cx="2521980" cy="11217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rPr>
              <a:t>Conciliazioni- GU5</a:t>
            </a:r>
          </a:p>
        </p:txBody>
      </p:sp>
      <p:sp>
        <p:nvSpPr>
          <p:cNvPr id="37" name="Rettangolo 36"/>
          <p:cNvSpPr/>
          <p:nvPr/>
        </p:nvSpPr>
        <p:spPr>
          <a:xfrm>
            <a:off x="3516849" y="3611310"/>
            <a:ext cx="2632362" cy="11293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400" b="0"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it-IT" sz="400" dirty="0">
              <a:solidFill>
                <a:prstClr val="white"/>
              </a:solidFill>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400" b="0"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4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rPr>
              <a:t>Definizioni, Radio Tv e ROC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white"/>
              </a:solidFill>
              <a:effectLst/>
              <a:uLnTx/>
              <a:uFillTx/>
              <a:latin typeface="Calibri"/>
              <a:ea typeface="+mn-ea"/>
              <a:cs typeface="+mn-cs"/>
            </a:endParaRPr>
          </a:p>
        </p:txBody>
      </p:sp>
      <p:cxnSp>
        <p:nvCxnSpPr>
          <p:cNvPr id="38" name="Connettore diritto 16"/>
          <p:cNvCxnSpPr/>
          <p:nvPr/>
        </p:nvCxnSpPr>
        <p:spPr>
          <a:xfrm>
            <a:off x="2260907" y="3584963"/>
            <a:ext cx="0" cy="445923"/>
          </a:xfrm>
          <a:prstGeom prst="line">
            <a:avLst/>
          </a:prstGeom>
        </p:spPr>
        <p:style>
          <a:lnRef idx="1">
            <a:schemeClr val="accent1"/>
          </a:lnRef>
          <a:fillRef idx="0">
            <a:schemeClr val="accent1"/>
          </a:fillRef>
          <a:effectRef idx="0">
            <a:schemeClr val="accent1"/>
          </a:effectRef>
          <a:fontRef idx="minor">
            <a:schemeClr val="tx1"/>
          </a:fontRef>
        </p:style>
      </p:cxnSp>
      <p:sp>
        <p:nvSpPr>
          <p:cNvPr id="39" name="Rettangolo 38">
            <a:extLst>
              <a:ext uri="{FF2B5EF4-FFF2-40B4-BE49-F238E27FC236}">
                <a16:creationId xmlns:a16="http://schemas.microsoft.com/office/drawing/2014/main" id="{7AE06142-5C3B-4F1E-A1BD-D0C7E95D0E9F}"/>
              </a:ext>
            </a:extLst>
          </p:cNvPr>
          <p:cNvSpPr/>
          <p:nvPr/>
        </p:nvSpPr>
        <p:spPr>
          <a:xfrm>
            <a:off x="3575268" y="1482261"/>
            <a:ext cx="1728188" cy="6606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rPr>
              <a:t>Dirigente</a:t>
            </a:r>
            <a:r>
              <a:rPr kumimoji="0" lang="it-IT" sz="16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rPr>
              <a:t> </a:t>
            </a:r>
          </a:p>
        </p:txBody>
      </p:sp>
      <p:sp>
        <p:nvSpPr>
          <p:cNvPr id="40" name="CasellaDiTesto 39">
            <a:extLst>
              <a:ext uri="{FF2B5EF4-FFF2-40B4-BE49-F238E27FC236}">
                <a16:creationId xmlns:a16="http://schemas.microsoft.com/office/drawing/2014/main" id="{F1B21975-362F-46E0-B7C4-F9476408E36A}"/>
              </a:ext>
            </a:extLst>
          </p:cNvPr>
          <p:cNvSpPr txBox="1"/>
          <p:nvPr/>
        </p:nvSpPr>
        <p:spPr>
          <a:xfrm>
            <a:off x="4564849" y="2004435"/>
            <a:ext cx="1592684" cy="276999"/>
          </a:xfrm>
          <a:prstGeom prst="rect">
            <a:avLst/>
          </a:prstGeom>
          <a:solidFill>
            <a:schemeClr val="bg1"/>
          </a:solidFill>
          <a:ln w="28575">
            <a:solidFill>
              <a:schemeClr val="accent1"/>
            </a:solidFill>
          </a:ln>
        </p:spPr>
        <p:txBody>
          <a:bodyPr wrap="square" rtlCol="0">
            <a:spAutoFit/>
          </a:bodyPr>
          <a:lstStyle/>
          <a:p>
            <a:pPr algn="ctr"/>
            <a:r>
              <a:rPr lang="it-IT" sz="1200" dirty="0"/>
              <a:t>Roberto Rizzi</a:t>
            </a:r>
          </a:p>
        </p:txBody>
      </p:sp>
      <p:sp>
        <p:nvSpPr>
          <p:cNvPr id="41" name="CasellaDiTesto 40">
            <a:extLst>
              <a:ext uri="{FF2B5EF4-FFF2-40B4-BE49-F238E27FC236}">
                <a16:creationId xmlns:a16="http://schemas.microsoft.com/office/drawing/2014/main" id="{CC533671-C057-43CA-9FA2-5936AB1E4564}"/>
              </a:ext>
            </a:extLst>
          </p:cNvPr>
          <p:cNvSpPr txBox="1"/>
          <p:nvPr/>
        </p:nvSpPr>
        <p:spPr>
          <a:xfrm>
            <a:off x="1168914" y="4465226"/>
            <a:ext cx="2029482" cy="276999"/>
          </a:xfrm>
          <a:prstGeom prst="rect">
            <a:avLst/>
          </a:prstGeom>
          <a:solidFill>
            <a:schemeClr val="bg1"/>
          </a:solidFill>
          <a:ln w="28575">
            <a:solidFill>
              <a:schemeClr val="accent1"/>
            </a:solidFill>
          </a:ln>
        </p:spPr>
        <p:txBody>
          <a:bodyPr wrap="square" rtlCol="0">
            <a:spAutoFit/>
          </a:bodyPr>
          <a:lstStyle/>
          <a:p>
            <a:pPr algn="ctr"/>
            <a:r>
              <a:rPr lang="it-IT" sz="1200" dirty="0"/>
              <a:t>P.O.  Franca Cardinali</a:t>
            </a:r>
          </a:p>
        </p:txBody>
      </p:sp>
      <p:sp>
        <p:nvSpPr>
          <p:cNvPr id="42" name="Segnaposto piè di pagina 4"/>
          <p:cNvSpPr txBox="1">
            <a:spLocks/>
          </p:cNvSpPr>
          <p:nvPr/>
        </p:nvSpPr>
        <p:spPr>
          <a:xfrm>
            <a:off x="3117049" y="6356350"/>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3" name="Segnaposto numero diapositiva 5"/>
          <p:cNvSpPr txBox="1">
            <a:spLocks/>
          </p:cNvSpPr>
          <p:nvPr/>
        </p:nvSpPr>
        <p:spPr>
          <a:xfrm>
            <a:off x="6546049"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A7C8D44-3667-46F6-9772-CC52308E2A7F}" type="slidenum">
              <a:rPr lang="en-US" smtClean="0"/>
              <a:pPr/>
              <a:t>15</a:t>
            </a:fld>
            <a:endParaRPr lang="en-US" dirty="0"/>
          </a:p>
        </p:txBody>
      </p:sp>
      <p:sp>
        <p:nvSpPr>
          <p:cNvPr id="44" name="Rettangolo 43">
            <a:extLst>
              <a:ext uri="{FF2B5EF4-FFF2-40B4-BE49-F238E27FC236}">
                <a16:creationId xmlns:a16="http://schemas.microsoft.com/office/drawing/2014/main" id="{99189ED5-76F6-44BB-AE95-D4FF52CD3520}"/>
              </a:ext>
            </a:extLst>
          </p:cNvPr>
          <p:cNvSpPr/>
          <p:nvPr/>
        </p:nvSpPr>
        <p:spPr>
          <a:xfrm>
            <a:off x="4439362" y="4440299"/>
            <a:ext cx="1774706" cy="27700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a:solidFill>
                  <a:schemeClr val="tx1"/>
                </a:solidFill>
              </a:rPr>
              <a:t>P.O.  Raffaela Anello</a:t>
            </a:r>
          </a:p>
        </p:txBody>
      </p:sp>
      <p:sp>
        <p:nvSpPr>
          <p:cNvPr id="45" name="Rettangolo 44"/>
          <p:cNvSpPr/>
          <p:nvPr/>
        </p:nvSpPr>
        <p:spPr>
          <a:xfrm>
            <a:off x="6581917" y="3662879"/>
            <a:ext cx="2312481" cy="1019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it-IT" sz="1400" dirty="0">
                <a:solidFill>
                  <a:schemeClr val="bg1"/>
                </a:solidFill>
                <a:latin typeface="Verdana" panose="020B0604030504040204" pitchFamily="34" charset="0"/>
                <a:ea typeface="Verdana" panose="020B0604030504040204" pitchFamily="34" charset="0"/>
              </a:rPr>
              <a:t>Amministrativo, supporto al </a:t>
            </a:r>
            <a:r>
              <a:rPr lang="it-IT" sz="1400" dirty="0" err="1">
                <a:solidFill>
                  <a:schemeClr val="bg1"/>
                </a:solidFill>
                <a:latin typeface="Verdana" panose="020B0604030504040204" pitchFamily="34" charset="0"/>
                <a:ea typeface="Verdana" panose="020B0604030504040204" pitchFamily="34" charset="0"/>
              </a:rPr>
              <a:t>Comitato,URP</a:t>
            </a:r>
            <a:endParaRPr lang="it-IT" sz="1400" dirty="0">
              <a:solidFill>
                <a:schemeClr val="bg1"/>
              </a:solidFill>
              <a:latin typeface="Verdana" panose="020B0604030504040204" pitchFamily="34" charset="0"/>
              <a:ea typeface="Verdana" panose="020B0604030504040204" pitchFamily="34" charset="0"/>
            </a:endParaRPr>
          </a:p>
          <a:p>
            <a:pPr lvl="0" algn="ctr">
              <a:defRPr/>
            </a:pPr>
            <a:endParaRPr lang="it-IT" sz="14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46" name="Connettore 1 45"/>
          <p:cNvCxnSpPr/>
          <p:nvPr/>
        </p:nvCxnSpPr>
        <p:spPr>
          <a:xfrm>
            <a:off x="4439362" y="2142935"/>
            <a:ext cx="10500" cy="1127403"/>
          </a:xfrm>
          <a:prstGeom prst="line">
            <a:avLst/>
          </a:prstGeom>
        </p:spPr>
        <p:style>
          <a:lnRef idx="1">
            <a:schemeClr val="accent1"/>
          </a:lnRef>
          <a:fillRef idx="0">
            <a:schemeClr val="accent1"/>
          </a:fillRef>
          <a:effectRef idx="0">
            <a:schemeClr val="accent1"/>
          </a:effectRef>
          <a:fontRef idx="minor">
            <a:schemeClr val="tx1"/>
          </a:fontRef>
        </p:style>
      </p:cxnSp>
      <p:sp>
        <p:nvSpPr>
          <p:cNvPr id="47" name="Rettangolo 46"/>
          <p:cNvSpPr/>
          <p:nvPr/>
        </p:nvSpPr>
        <p:spPr>
          <a:xfrm>
            <a:off x="6727308" y="4436130"/>
            <a:ext cx="2254292" cy="2853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it-IT" sz="1200" dirty="0">
                <a:solidFill>
                  <a:prstClr val="black"/>
                </a:solidFill>
              </a:rPr>
              <a:t>P.O.  Franca Cardinali (ad interim) </a:t>
            </a:r>
          </a:p>
        </p:txBody>
      </p:sp>
      <p:cxnSp>
        <p:nvCxnSpPr>
          <p:cNvPr id="48" name="Connettore 1 47"/>
          <p:cNvCxnSpPr/>
          <p:nvPr/>
        </p:nvCxnSpPr>
        <p:spPr>
          <a:xfrm flipV="1">
            <a:off x="2271408" y="3510679"/>
            <a:ext cx="5677817" cy="74284"/>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Connettore 1 48"/>
          <p:cNvCxnSpPr/>
          <p:nvPr/>
        </p:nvCxnSpPr>
        <p:spPr>
          <a:xfrm>
            <a:off x="7949225" y="3536537"/>
            <a:ext cx="0" cy="393161"/>
          </a:xfrm>
          <a:prstGeom prst="line">
            <a:avLst/>
          </a:prstGeom>
        </p:spPr>
        <p:style>
          <a:lnRef idx="1">
            <a:schemeClr val="accent1"/>
          </a:lnRef>
          <a:fillRef idx="0">
            <a:schemeClr val="accent1"/>
          </a:fillRef>
          <a:effectRef idx="0">
            <a:schemeClr val="accent1"/>
          </a:effectRef>
          <a:fontRef idx="minor">
            <a:schemeClr val="tx1"/>
          </a:fontRef>
        </p:style>
      </p:cxnSp>
      <p:sp>
        <p:nvSpPr>
          <p:cNvPr id="50" name="Rettangolo 49">
            <a:extLst>
              <a:ext uri="{FF2B5EF4-FFF2-40B4-BE49-F238E27FC236}">
                <a16:creationId xmlns:a16="http://schemas.microsoft.com/office/drawing/2014/main" id="{99189ED5-76F6-44BB-AE95-D4FF52CD3520}"/>
              </a:ext>
            </a:extLst>
          </p:cNvPr>
          <p:cNvSpPr/>
          <p:nvPr/>
        </p:nvSpPr>
        <p:spPr>
          <a:xfrm>
            <a:off x="4555044" y="4771414"/>
            <a:ext cx="1821882" cy="1249874"/>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200" dirty="0">
                <a:solidFill>
                  <a:schemeClr val="tx1"/>
                </a:solidFill>
              </a:rPr>
              <a:t>Mario Rocchi (D)</a:t>
            </a:r>
          </a:p>
          <a:p>
            <a:r>
              <a:rPr lang="it-IT" sz="1200" dirty="0">
                <a:solidFill>
                  <a:schemeClr val="tx1"/>
                </a:solidFill>
              </a:rPr>
              <a:t>Bernardina </a:t>
            </a:r>
            <a:r>
              <a:rPr lang="it-IT" sz="1200" dirty="0" err="1">
                <a:solidFill>
                  <a:schemeClr val="tx1"/>
                </a:solidFill>
              </a:rPr>
              <a:t>Eusepi</a:t>
            </a:r>
            <a:r>
              <a:rPr lang="it-IT" sz="1200" dirty="0">
                <a:solidFill>
                  <a:schemeClr val="tx1"/>
                </a:solidFill>
              </a:rPr>
              <a:t> (C)</a:t>
            </a:r>
          </a:p>
          <a:p>
            <a:r>
              <a:rPr lang="it-IT" sz="1200" dirty="0">
                <a:solidFill>
                  <a:schemeClr val="tx1"/>
                </a:solidFill>
              </a:rPr>
              <a:t>Ernesta </a:t>
            </a:r>
            <a:r>
              <a:rPr lang="it-IT" sz="1200" dirty="0" err="1">
                <a:solidFill>
                  <a:schemeClr val="tx1"/>
                </a:solidFill>
              </a:rPr>
              <a:t>Fochesato</a:t>
            </a:r>
            <a:r>
              <a:rPr lang="it-IT" sz="1200" dirty="0">
                <a:solidFill>
                  <a:schemeClr val="tx1"/>
                </a:solidFill>
              </a:rPr>
              <a:t> (C)</a:t>
            </a:r>
          </a:p>
          <a:p>
            <a:r>
              <a:rPr lang="it-IT" sz="1200" dirty="0">
                <a:solidFill>
                  <a:schemeClr val="tx1"/>
                </a:solidFill>
              </a:rPr>
              <a:t>Giulia Maccauro (C)</a:t>
            </a:r>
          </a:p>
          <a:p>
            <a:r>
              <a:rPr lang="it-IT" sz="1200" dirty="0">
                <a:solidFill>
                  <a:schemeClr val="tx1"/>
                </a:solidFill>
              </a:rPr>
              <a:t>Daniele </a:t>
            </a:r>
            <a:r>
              <a:rPr lang="it-IT" sz="1200" dirty="0" err="1">
                <a:solidFill>
                  <a:schemeClr val="tx1"/>
                </a:solidFill>
              </a:rPr>
              <a:t>Moriggi</a:t>
            </a:r>
            <a:r>
              <a:rPr lang="it-IT" sz="1200" dirty="0">
                <a:solidFill>
                  <a:schemeClr val="tx1"/>
                </a:solidFill>
              </a:rPr>
              <a:t> (C)</a:t>
            </a:r>
          </a:p>
        </p:txBody>
      </p:sp>
      <p:sp>
        <p:nvSpPr>
          <p:cNvPr id="51" name="Rettangolo 50">
            <a:extLst>
              <a:ext uri="{FF2B5EF4-FFF2-40B4-BE49-F238E27FC236}">
                <a16:creationId xmlns:a16="http://schemas.microsoft.com/office/drawing/2014/main" id="{99189ED5-76F6-44BB-AE95-D4FF52CD3520}"/>
              </a:ext>
            </a:extLst>
          </p:cNvPr>
          <p:cNvSpPr/>
          <p:nvPr/>
        </p:nvSpPr>
        <p:spPr>
          <a:xfrm>
            <a:off x="7207463" y="4771414"/>
            <a:ext cx="1821882" cy="1249874"/>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200" dirty="0">
                <a:solidFill>
                  <a:schemeClr val="tx1"/>
                </a:solidFill>
              </a:rPr>
              <a:t>Fabio Marricchi (D)</a:t>
            </a:r>
          </a:p>
          <a:p>
            <a:r>
              <a:rPr lang="it-IT" sz="1200" dirty="0">
                <a:solidFill>
                  <a:schemeClr val="tx1"/>
                </a:solidFill>
              </a:rPr>
              <a:t>Alessandro Andreani (D)</a:t>
            </a:r>
          </a:p>
          <a:p>
            <a:r>
              <a:rPr lang="it-IT" sz="1200" dirty="0">
                <a:solidFill>
                  <a:schemeClr val="tx1"/>
                </a:solidFill>
              </a:rPr>
              <a:t>Sara </a:t>
            </a:r>
            <a:r>
              <a:rPr lang="it-IT" sz="1200" dirty="0" err="1">
                <a:solidFill>
                  <a:schemeClr val="tx1"/>
                </a:solidFill>
              </a:rPr>
              <a:t>Bombelli</a:t>
            </a:r>
            <a:r>
              <a:rPr lang="it-IT" sz="1200" dirty="0">
                <a:solidFill>
                  <a:schemeClr val="tx1"/>
                </a:solidFill>
              </a:rPr>
              <a:t> (C)</a:t>
            </a:r>
          </a:p>
          <a:p>
            <a:endParaRPr lang="it-IT" sz="1200" dirty="0">
              <a:solidFill>
                <a:schemeClr val="tx1"/>
              </a:solidFill>
            </a:endParaRPr>
          </a:p>
        </p:txBody>
      </p:sp>
      <p:sp>
        <p:nvSpPr>
          <p:cNvPr id="52" name="Rettangolo 51">
            <a:extLst>
              <a:ext uri="{FF2B5EF4-FFF2-40B4-BE49-F238E27FC236}">
                <a16:creationId xmlns:a16="http://schemas.microsoft.com/office/drawing/2014/main" id="{99189ED5-76F6-44BB-AE95-D4FF52CD3520}"/>
              </a:ext>
            </a:extLst>
          </p:cNvPr>
          <p:cNvSpPr/>
          <p:nvPr/>
        </p:nvSpPr>
        <p:spPr>
          <a:xfrm>
            <a:off x="1209117" y="4791250"/>
            <a:ext cx="1821882" cy="1345205"/>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200" dirty="0">
                <a:solidFill>
                  <a:schemeClr val="tx1"/>
                </a:solidFill>
              </a:rPr>
              <a:t>Paolo </a:t>
            </a:r>
            <a:r>
              <a:rPr lang="it-IT" sz="1200" dirty="0" err="1">
                <a:solidFill>
                  <a:schemeClr val="tx1"/>
                </a:solidFill>
              </a:rPr>
              <a:t>Andreozzi</a:t>
            </a:r>
            <a:r>
              <a:rPr lang="it-IT" sz="1200" dirty="0">
                <a:solidFill>
                  <a:schemeClr val="tx1"/>
                </a:solidFill>
              </a:rPr>
              <a:t> (D)</a:t>
            </a:r>
          </a:p>
          <a:p>
            <a:r>
              <a:rPr lang="it-IT" sz="1200" dirty="0">
                <a:solidFill>
                  <a:schemeClr val="tx1"/>
                </a:solidFill>
              </a:rPr>
              <a:t>Chiara Gasponi (D)</a:t>
            </a:r>
          </a:p>
          <a:p>
            <a:r>
              <a:rPr lang="it-IT" sz="1200" dirty="0">
                <a:solidFill>
                  <a:schemeClr val="tx1"/>
                </a:solidFill>
              </a:rPr>
              <a:t>Ludovico </a:t>
            </a:r>
            <a:r>
              <a:rPr lang="it-IT" sz="1200" dirty="0" err="1">
                <a:solidFill>
                  <a:schemeClr val="tx1"/>
                </a:solidFill>
              </a:rPr>
              <a:t>Fusari</a:t>
            </a:r>
            <a:r>
              <a:rPr lang="it-IT" sz="1200" dirty="0">
                <a:solidFill>
                  <a:schemeClr val="tx1"/>
                </a:solidFill>
              </a:rPr>
              <a:t> (D)</a:t>
            </a:r>
          </a:p>
          <a:p>
            <a:r>
              <a:rPr lang="it-IT" sz="1200" dirty="0">
                <a:solidFill>
                  <a:schemeClr val="tx1"/>
                </a:solidFill>
              </a:rPr>
              <a:t>Elisabetta Battisti (C) </a:t>
            </a:r>
          </a:p>
          <a:p>
            <a:r>
              <a:rPr lang="it-IT" sz="1200" dirty="0">
                <a:solidFill>
                  <a:schemeClr val="tx1"/>
                </a:solidFill>
              </a:rPr>
              <a:t>Alessia Censi (C) </a:t>
            </a:r>
          </a:p>
          <a:p>
            <a:r>
              <a:rPr lang="it-IT" sz="1200" dirty="0">
                <a:solidFill>
                  <a:schemeClr val="tx1"/>
                </a:solidFill>
              </a:rPr>
              <a:t>Francesco </a:t>
            </a:r>
            <a:r>
              <a:rPr lang="it-IT" sz="1200" dirty="0" err="1">
                <a:solidFill>
                  <a:schemeClr val="tx1"/>
                </a:solidFill>
              </a:rPr>
              <a:t>Callori</a:t>
            </a:r>
            <a:r>
              <a:rPr lang="it-IT" sz="1200" dirty="0">
                <a:solidFill>
                  <a:schemeClr val="tx1"/>
                </a:solidFill>
              </a:rPr>
              <a:t> (C) </a:t>
            </a:r>
          </a:p>
          <a:p>
            <a:r>
              <a:rPr lang="it-IT" sz="1200" dirty="0">
                <a:solidFill>
                  <a:schemeClr val="tx1"/>
                </a:solidFill>
              </a:rPr>
              <a:t>Giuseppe Ceravolo (C) </a:t>
            </a:r>
          </a:p>
        </p:txBody>
      </p:sp>
    </p:spTree>
    <p:extLst>
      <p:ext uri="{BB962C8B-B14F-4D97-AF65-F5344CB8AC3E}">
        <p14:creationId xmlns:p14="http://schemas.microsoft.com/office/powerpoint/2010/main" val="356147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317988" y="426556"/>
            <a:ext cx="4486260" cy="1040268"/>
          </a:xfrm>
        </p:spPr>
        <p:txBody>
          <a:bodyPr anchor="ctr">
            <a:noAutofit/>
          </a:bodyPr>
          <a:lstStyle/>
          <a:p>
            <a:pPr algn="ctr"/>
            <a:r>
              <a:rPr lang="it-IT" sz="2200" dirty="0">
                <a:latin typeface="Verdana" panose="020B0604030504040204" pitchFamily="34" charset="0"/>
                <a:ea typeface="Verdana" panose="020B0604030504040204" pitchFamily="34" charset="0"/>
                <a:cs typeface="Verdana" panose="020B0604030504040204" pitchFamily="34" charset="0"/>
              </a:rPr>
              <a:t>3.    Informazione e Contatti</a:t>
            </a:r>
          </a:p>
        </p:txBody>
      </p:sp>
      <p:sp>
        <p:nvSpPr>
          <p:cNvPr id="3" name="Sottotitolo 2"/>
          <p:cNvSpPr>
            <a:spLocks noGrp="1"/>
          </p:cNvSpPr>
          <p:nvPr>
            <p:ph idx="1"/>
          </p:nvPr>
        </p:nvSpPr>
        <p:spPr>
          <a:xfrm>
            <a:off x="2849651" y="1187233"/>
            <a:ext cx="5837149" cy="4938930"/>
          </a:xfrm>
        </p:spPr>
        <p:txBody>
          <a:bodyPr>
            <a:normAutofit/>
          </a:bodyPr>
          <a:lstStyle/>
          <a:p>
            <a:endParaRPr lang="it-IT" sz="9600" b="1" dirty="0">
              <a:solidFill>
                <a:schemeClr val="tx1"/>
              </a:solidFill>
            </a:endParaRPr>
          </a:p>
          <a:p>
            <a:endParaRPr lang="it-IT" sz="4800" dirty="0">
              <a:solidFill>
                <a:schemeClr val="tx1"/>
              </a:solidFill>
            </a:endParaRPr>
          </a:p>
          <a:p>
            <a:endParaRPr lang="it-IT" sz="4800" dirty="0"/>
          </a:p>
          <a:p>
            <a:pPr marL="457200" indent="-457200" algn="just">
              <a:buFont typeface="Arial" panose="020B0604020202020204" pitchFamily="34" charset="0"/>
              <a:buChar char="•"/>
            </a:pPr>
            <a:endParaRPr lang="it-IT" sz="4800" dirty="0">
              <a:solidFill>
                <a:schemeClr val="tx1"/>
              </a:solidFill>
            </a:endParaRPr>
          </a:p>
          <a:p>
            <a:pPr algn="just"/>
            <a:endParaRPr lang="it-IT" dirty="0"/>
          </a:p>
        </p:txBody>
      </p:sp>
      <p:sp>
        <p:nvSpPr>
          <p:cNvPr id="5" name="Segnaposto testo 4"/>
          <p:cNvSpPr>
            <a:spLocks noGrp="1"/>
          </p:cNvSpPr>
          <p:nvPr>
            <p:ph type="body" sz="half" idx="2"/>
          </p:nvPr>
        </p:nvSpPr>
        <p:spPr>
          <a:xfrm>
            <a:off x="97397" y="1684879"/>
            <a:ext cx="2242592" cy="2337123"/>
          </a:xfrm>
        </p:spPr>
        <p:txBody>
          <a:bodyPr>
            <a:normAutofit/>
          </a:bodyPr>
          <a:lstStyle/>
          <a:p>
            <a:r>
              <a:rPr lang="it-IT" sz="1600" b="1" dirty="0">
                <a:latin typeface="Verdana" panose="020B0604030504040204" pitchFamily="34" charset="0"/>
                <a:ea typeface="Verdana" panose="020B0604030504040204" pitchFamily="34" charset="0"/>
                <a:cs typeface="Verdana" panose="020B0604030504040204" pitchFamily="34" charset="0"/>
              </a:rPr>
              <a:t>3.1 Dove si trova</a:t>
            </a:r>
            <a:endParaRPr lang="it-IT" sz="1600" dirty="0">
              <a:latin typeface="Verdana" panose="020B0604030504040204" pitchFamily="34" charset="0"/>
              <a:ea typeface="Verdana" panose="020B0604030504040204" pitchFamily="34" charset="0"/>
              <a:cs typeface="Verdana" panose="020B0604030504040204" pitchFamily="34" charset="0"/>
            </a:endParaRPr>
          </a:p>
        </p:txBody>
      </p:sp>
      <p:sp>
        <p:nvSpPr>
          <p:cNvPr id="2" name="Rettangolo 1"/>
          <p:cNvSpPr/>
          <p:nvPr/>
        </p:nvSpPr>
        <p:spPr>
          <a:xfrm>
            <a:off x="2376427" y="719264"/>
            <a:ext cx="4968552" cy="58477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br>
              <a:rPr kumimoji="0" lang="it-IT" sz="1600" b="1" i="0" u="none" strike="noStrike" kern="1200" cap="none" spc="0" normalizeH="0" baseline="0" noProof="0" dirty="0">
                <a:ln>
                  <a:noFill/>
                </a:ln>
                <a:solidFill>
                  <a:prstClr val="black"/>
                </a:solidFill>
                <a:effectLst/>
                <a:uLnTx/>
                <a:uFillTx/>
                <a:latin typeface="Calibri"/>
                <a:ea typeface="+mn-ea"/>
                <a:cs typeface="+mn-cs"/>
              </a:rPr>
            </a:br>
            <a:endParaRPr kumimoji="0" lang="it-IT" sz="16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Rettangolo 8"/>
          <p:cNvSpPr/>
          <p:nvPr/>
        </p:nvSpPr>
        <p:spPr>
          <a:xfrm>
            <a:off x="334252" y="2317388"/>
            <a:ext cx="2135084" cy="32316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Via Lucrezio Caro, 67 Roma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10 minuti circa a piedi dalla fermata Metro A – </a:t>
            </a:r>
            <a:r>
              <a:rPr kumimoji="0" lang="it-IT" sz="12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Lepanto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it-IT" sz="1200" noProof="0" dirty="0">
                <a:latin typeface="Verdana" panose="020B0604030504040204" pitchFamily="34" charset="0"/>
                <a:ea typeface="Verdana" panose="020B0604030504040204" pitchFamily="34" charset="0"/>
                <a:cs typeface="Verdana" panose="020B0604030504040204" pitchFamily="34" charset="0"/>
              </a:rPr>
              <a:t>11 minuti circa a piedi dalla stazione Roma nord di </a:t>
            </a:r>
            <a:r>
              <a:rPr kumimoji="0" lang="it-IT" sz="1200" b="1" i="0" u="none" strike="noStrike" kern="1200" cap="none" spc="0" normalizeH="0" baseline="0" dirty="0" err="1">
                <a:ln>
                  <a:noFill/>
                </a:ln>
                <a:effectLst/>
                <a:uLnTx/>
                <a:uFillTx/>
                <a:latin typeface="Verdana" panose="020B0604030504040204" pitchFamily="34" charset="0"/>
                <a:ea typeface="Verdana" panose="020B0604030504040204" pitchFamily="34" charset="0"/>
                <a:cs typeface="Verdana" panose="020B0604030504040204" pitchFamily="34" charset="0"/>
              </a:rPr>
              <a:t>Piazz.le</a:t>
            </a:r>
            <a:r>
              <a:rPr kumimoji="0" lang="it-IT" sz="1200" b="1" i="0" u="none" strike="noStrike" kern="1200" cap="none" spc="0" normalizeH="0" dirty="0">
                <a:ln>
                  <a:noFill/>
                </a:ln>
                <a:effectLst/>
                <a:uLnTx/>
                <a:uFillTx/>
                <a:latin typeface="Verdana" panose="020B0604030504040204" pitchFamily="34" charset="0"/>
                <a:ea typeface="Verdana" panose="020B0604030504040204" pitchFamily="34" charset="0"/>
                <a:cs typeface="Verdana" panose="020B0604030504040204" pitchFamily="34" charset="0"/>
              </a:rPr>
              <a:t> Flaminio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1"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Verdana" panose="020B0604030504040204" pitchFamily="34" charset="0"/>
              </a:rPr>
              <a:t>3 minuti circa a piedi dalla fermata Atac – </a:t>
            </a:r>
            <a:r>
              <a:rPr kumimoji="0" lang="it-IT" sz="1200" b="1"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Verdana" panose="020B0604030504040204" pitchFamily="34" charset="0"/>
              </a:rPr>
              <a:t>Piazza Cavour/Via Cicerone</a:t>
            </a:r>
          </a:p>
          <a:p>
            <a:pPr marL="0" marR="0" lvl="0" indent="0" algn="l" defTabSz="914400" rtl="0" eaLnBrk="1" fontAlgn="auto" latinLnBrk="0" hangingPunct="1">
              <a:lnSpc>
                <a:spcPct val="100000"/>
              </a:lnSpc>
              <a:spcBef>
                <a:spcPts val="0"/>
              </a:spcBef>
              <a:spcAft>
                <a:spcPts val="0"/>
              </a:spcAft>
              <a:buClrTx/>
              <a:buSzTx/>
              <a:buFontTx/>
              <a:buNone/>
              <a:tabLst/>
              <a:defRPr/>
            </a:pPr>
            <a:r>
              <a:rPr lang="it-IT" sz="1200" dirty="0">
                <a:latin typeface="Verdana" panose="020B0604030504040204" pitchFamily="34" charset="0"/>
                <a:ea typeface="Verdana" panose="020B0604030504040204" pitchFamily="34" charset="0"/>
                <a:cs typeface="Verdana" panose="020B0604030504040204" pitchFamily="34" charset="0"/>
              </a:rPr>
              <a:t>Linee</a:t>
            </a:r>
            <a:r>
              <a:rPr lang="it-IT" sz="1200" b="1" dirty="0">
                <a:latin typeface="Verdana" panose="020B0604030504040204" pitchFamily="34" charset="0"/>
                <a:ea typeface="Verdana" panose="020B0604030504040204" pitchFamily="34" charset="0"/>
                <a:cs typeface="Verdana" panose="020B0604030504040204" pitchFamily="34" charset="0"/>
              </a:rPr>
              <a:t>: 100 – 280 – 30 – 49 – 492 – 70 – 81- 87-913- 990 </a:t>
            </a:r>
            <a:endParaRPr kumimoji="0" lang="it-IT" sz="1200" b="1"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Verdana" panose="020B0604030504040204" pitchFamily="34" charset="0"/>
            </a:endParaRPr>
          </a:p>
        </p:txBody>
      </p:sp>
      <p:pic>
        <p:nvPicPr>
          <p:cNvPr id="11" name="Immagin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2336" y="277745"/>
            <a:ext cx="1044000" cy="1044000"/>
          </a:xfrm>
          <a:prstGeom prst="rect">
            <a:avLst/>
          </a:prstGeom>
        </p:spPr>
      </p:pic>
      <p:pic>
        <p:nvPicPr>
          <p:cNvPr id="12" name="Immagin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450576"/>
            <a:ext cx="1296144" cy="736657"/>
          </a:xfrm>
          <a:prstGeom prst="rect">
            <a:avLst/>
          </a:prstGeom>
        </p:spPr>
      </p:pic>
      <p:pic>
        <p:nvPicPr>
          <p:cNvPr id="13" name="Immagine 12" descr="logo_agcom"/>
          <p:cNvPicPr/>
          <p:nvPr/>
        </p:nvPicPr>
        <p:blipFill>
          <a:blip r:embed="rId4"/>
          <a:srcRect/>
          <a:stretch>
            <a:fillRect/>
          </a:stretch>
        </p:blipFill>
        <p:spPr bwMode="auto">
          <a:xfrm>
            <a:off x="7596336" y="471133"/>
            <a:ext cx="1257300" cy="657225"/>
          </a:xfrm>
          <a:prstGeom prst="rect">
            <a:avLst/>
          </a:prstGeom>
          <a:noFill/>
          <a:ln w="9525">
            <a:noFill/>
            <a:miter lim="800000"/>
            <a:headEnd/>
            <a:tailEnd/>
          </a:ln>
        </p:spPr>
      </p:pic>
      <p:sp>
        <p:nvSpPr>
          <p:cNvPr id="6" name="Segnaposto piè di pagina 5"/>
          <p:cNvSpPr>
            <a:spLocks noGrp="1"/>
          </p:cNvSpPr>
          <p:nvPr>
            <p:ph type="ftr" sz="quarter" idx="11"/>
          </p:nvPr>
        </p:nvSpPr>
        <p:spPr/>
        <p:txBody>
          <a:bodyPr/>
          <a:lstStyle/>
          <a:p>
            <a:endParaRPr kumimoji="0" lang="en-US"/>
          </a:p>
        </p:txBody>
      </p:sp>
      <p:sp>
        <p:nvSpPr>
          <p:cNvPr id="7" name="Segnaposto numero diapositiva 6"/>
          <p:cNvSpPr>
            <a:spLocks noGrp="1"/>
          </p:cNvSpPr>
          <p:nvPr>
            <p:ph type="sldNum" sz="quarter" idx="12"/>
          </p:nvPr>
        </p:nvSpPr>
        <p:spPr/>
        <p:txBody>
          <a:bodyPr/>
          <a:lstStyle/>
          <a:p>
            <a:fld id="{EA7C8D44-3667-46F6-9772-CC52308E2A7F}" type="slidenum">
              <a:rPr kumimoji="0" lang="en-US" smtClean="0"/>
              <a:pPr/>
              <a:t>16</a:t>
            </a:fld>
            <a:endParaRPr kumimoji="0" lang="en-US"/>
          </a:p>
        </p:txBody>
      </p:sp>
      <p:pic>
        <p:nvPicPr>
          <p:cNvPr id="15" name="Immagine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22556" y="2317388"/>
            <a:ext cx="4819650" cy="3171825"/>
          </a:xfrm>
          <a:prstGeom prst="rect">
            <a:avLst/>
          </a:prstGeom>
        </p:spPr>
      </p:pic>
    </p:spTree>
    <p:extLst>
      <p:ext uri="{BB962C8B-B14F-4D97-AF65-F5344CB8AC3E}">
        <p14:creationId xmlns:p14="http://schemas.microsoft.com/office/powerpoint/2010/main" val="3022280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046850" y="525172"/>
            <a:ext cx="4505485" cy="1040268"/>
          </a:xfrm>
        </p:spPr>
        <p:txBody>
          <a:bodyPr anchor="ctr">
            <a:noAutofit/>
          </a:bodyPr>
          <a:lstStyle/>
          <a:p>
            <a:pPr algn="ctr"/>
            <a:r>
              <a:rPr lang="it-IT" sz="1000" dirty="0">
                <a:latin typeface="Verdana" panose="020B0604030504040204" pitchFamily="34" charset="0"/>
                <a:ea typeface="Verdana" panose="020B0604030504040204" pitchFamily="34" charset="0"/>
                <a:cs typeface="Verdana" panose="020B0604030504040204" pitchFamily="34" charset="0"/>
              </a:rPr>
              <a:t>.</a:t>
            </a:r>
          </a:p>
        </p:txBody>
      </p:sp>
      <p:sp>
        <p:nvSpPr>
          <p:cNvPr id="3" name="Sottotitolo 2"/>
          <p:cNvSpPr>
            <a:spLocks noGrp="1"/>
          </p:cNvSpPr>
          <p:nvPr>
            <p:ph idx="1"/>
          </p:nvPr>
        </p:nvSpPr>
        <p:spPr>
          <a:xfrm>
            <a:off x="2849651" y="1187233"/>
            <a:ext cx="5837149" cy="4938930"/>
          </a:xfrm>
        </p:spPr>
        <p:txBody>
          <a:bodyPr>
            <a:normAutofit/>
          </a:bodyPr>
          <a:lstStyle/>
          <a:p>
            <a:endParaRPr lang="it-IT" sz="9600" b="1" dirty="0">
              <a:solidFill>
                <a:schemeClr val="tx1"/>
              </a:solidFill>
            </a:endParaRPr>
          </a:p>
          <a:p>
            <a:endParaRPr lang="it-IT" sz="4800" dirty="0">
              <a:solidFill>
                <a:schemeClr val="tx1"/>
              </a:solidFill>
            </a:endParaRPr>
          </a:p>
          <a:p>
            <a:endParaRPr lang="it-IT" sz="4800" dirty="0"/>
          </a:p>
          <a:p>
            <a:pPr marL="457200" indent="-457200" algn="just">
              <a:buFont typeface="Arial" panose="020B0604020202020204" pitchFamily="34" charset="0"/>
              <a:buChar char="•"/>
            </a:pPr>
            <a:endParaRPr lang="it-IT" sz="4800" dirty="0">
              <a:solidFill>
                <a:schemeClr val="tx1"/>
              </a:solidFill>
            </a:endParaRPr>
          </a:p>
          <a:p>
            <a:pPr algn="just"/>
            <a:endParaRPr lang="it-IT" dirty="0"/>
          </a:p>
        </p:txBody>
      </p:sp>
      <p:sp>
        <p:nvSpPr>
          <p:cNvPr id="5" name="Segnaposto testo 4"/>
          <p:cNvSpPr>
            <a:spLocks noGrp="1"/>
          </p:cNvSpPr>
          <p:nvPr>
            <p:ph type="body" sz="half" idx="2"/>
          </p:nvPr>
        </p:nvSpPr>
        <p:spPr>
          <a:xfrm>
            <a:off x="187943" y="1612473"/>
            <a:ext cx="1692974" cy="387710"/>
          </a:xfrm>
        </p:spPr>
        <p:txBody>
          <a:bodyPr>
            <a:normAutofit/>
          </a:bodyPr>
          <a:lstStyle/>
          <a:p>
            <a:r>
              <a:rPr lang="it-IT" sz="1600" b="1" dirty="0">
                <a:latin typeface="Verdana" panose="020B0604030504040204" pitchFamily="34" charset="0"/>
                <a:ea typeface="Verdana" panose="020B0604030504040204" pitchFamily="34" charset="0"/>
                <a:cs typeface="Verdana" panose="020B0604030504040204" pitchFamily="34" charset="0"/>
              </a:rPr>
              <a:t>3.2 Orari</a:t>
            </a:r>
          </a:p>
          <a:p>
            <a:endParaRPr lang="it-IT" dirty="0"/>
          </a:p>
        </p:txBody>
      </p:sp>
      <p:sp>
        <p:nvSpPr>
          <p:cNvPr id="2" name="Rettangolo 1"/>
          <p:cNvSpPr/>
          <p:nvPr/>
        </p:nvSpPr>
        <p:spPr>
          <a:xfrm>
            <a:off x="2376427" y="719264"/>
            <a:ext cx="4968552" cy="58477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br>
              <a:rPr kumimoji="0" lang="it-IT" sz="1600" b="1" i="0" u="none" strike="noStrike" kern="1200" cap="none" spc="0" normalizeH="0" baseline="0" noProof="0" dirty="0">
                <a:ln>
                  <a:noFill/>
                </a:ln>
                <a:solidFill>
                  <a:prstClr val="black"/>
                </a:solidFill>
                <a:effectLst/>
                <a:uLnTx/>
                <a:uFillTx/>
                <a:latin typeface="Calibri"/>
                <a:ea typeface="+mn-ea"/>
                <a:cs typeface="+mn-cs"/>
              </a:rPr>
            </a:br>
            <a:endParaRPr kumimoji="0" lang="it-IT" sz="16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Segnaposto contenuto 2"/>
          <p:cNvSpPr txBox="1">
            <a:spLocks/>
          </p:cNvSpPr>
          <p:nvPr/>
        </p:nvSpPr>
        <p:spPr>
          <a:xfrm>
            <a:off x="2046850" y="1565440"/>
            <a:ext cx="6629606" cy="481243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defRPr/>
            </a:pPr>
            <a:r>
              <a:rPr kumimoji="0" lang="it-IT" sz="16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Il servizio di assistenza telefonica </a:t>
            </a:r>
            <a:r>
              <a:rPr kumimoji="0" lang="it-IT" sz="1600" b="1"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Verdana" panose="020B0604030504040204" pitchFamily="34" charset="0"/>
              </a:rPr>
              <a:t>e appuntamenti </a:t>
            </a:r>
            <a:r>
              <a:rPr kumimoji="0" lang="it-IT" sz="1600" b="0"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Verdana" panose="020B0604030504040204" pitchFamily="34" charset="0"/>
              </a:rPr>
              <a:t>dedicato all'orientamento sui servizi e sulle procedure è attivo </a:t>
            </a:r>
            <a:r>
              <a:rPr lang="it-IT" sz="1600" dirty="0">
                <a:latin typeface="Verdana" panose="020B0604030504040204" pitchFamily="34" charset="0"/>
                <a:ea typeface="Verdana" panose="020B0604030504040204" pitchFamily="34" charset="0"/>
                <a:cs typeface="Verdana" panose="020B0604030504040204" pitchFamily="34" charset="0"/>
              </a:rPr>
              <a:t>dal </a:t>
            </a:r>
            <a:r>
              <a:rPr kumimoji="0" lang="it-IT" sz="1600"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Verdana" panose="020B0604030504040204" pitchFamily="34" charset="0"/>
              </a:rPr>
              <a:t> lunedì al venerdì dalle ore 9.30 alle ore 12.30 e il martedì</a:t>
            </a:r>
            <a:r>
              <a:rPr kumimoji="0" lang="it-IT" sz="1600" i="0" u="none" strike="noStrike" kern="1200" cap="none" spc="0" normalizeH="0" noProof="0" dirty="0">
                <a:ln>
                  <a:noFill/>
                </a:ln>
                <a:effectLst/>
                <a:uLnTx/>
                <a:uFillTx/>
                <a:latin typeface="Verdana" panose="020B0604030504040204" pitchFamily="34" charset="0"/>
                <a:ea typeface="Verdana" panose="020B0604030504040204" pitchFamily="34" charset="0"/>
                <a:cs typeface="Verdana" panose="020B0604030504040204" pitchFamily="34" charset="0"/>
              </a:rPr>
              <a:t> e giovedì anche dalle 15.00 alle 17.00 . </a:t>
            </a:r>
            <a:endPar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sz="16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Orario di apertura al pubblico, previo appuntamento: </a:t>
            </a:r>
            <a:r>
              <a:rPr kumimoji="0" lang="it-IT" sz="160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martedì</a:t>
            </a:r>
            <a:r>
              <a:rPr kumimoji="0" lang="it-IT" sz="1600" i="0" u="none" strike="noStrike" kern="1200" cap="none" spc="0" normalizeH="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e</a:t>
            </a:r>
            <a:r>
              <a:rPr kumimoji="0" lang="it-IT" sz="160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giovedì</a:t>
            </a:r>
            <a:r>
              <a:rPr kumimoji="0" lang="it-IT" sz="1600"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it-IT" sz="160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dalle ore 9.30 alle ore 12.30 e dalle ore 14.30 alle ore 15.30. </a:t>
            </a:r>
            <a:r>
              <a:rPr lang="it-IT" sz="1600" i="0" dirty="0">
                <a:solidFill>
                  <a:srgbClr val="000000"/>
                </a:solidFill>
                <a:effectLst/>
                <a:latin typeface="Verdana" panose="020B0604030504040204" pitchFamily="34" charset="0"/>
                <a:ea typeface="Verdana" panose="020B0604030504040204" pitchFamily="34" charset="0"/>
              </a:rPr>
              <a:t>L'assistenza presso gli uffici è rivolta in particolare a coloro che non possiedono computer e non hanno dimestichezza nell’uso degli strumenti informatici. Si richiede inoltre di presentarsi con la copia di un documento di identità </a:t>
            </a:r>
            <a:r>
              <a:rPr lang="it-IT" sz="1600" i="0" dirty="0">
                <a:effectLst/>
                <a:latin typeface="Verdana" panose="020B0604030504040204" pitchFamily="34" charset="0"/>
                <a:ea typeface="Verdana" panose="020B0604030504040204" pitchFamily="34" charset="0"/>
              </a:rPr>
              <a:t>e muniti di </a:t>
            </a:r>
            <a:r>
              <a:rPr lang="it-IT" sz="1600" i="0" dirty="0" err="1">
                <a:effectLst/>
                <a:latin typeface="Verdana" panose="020B0604030504040204" pitchFamily="34" charset="0"/>
                <a:ea typeface="Verdana" panose="020B0604030504040204" pitchFamily="34" charset="0"/>
              </a:rPr>
              <a:t>Spid</a:t>
            </a:r>
            <a:r>
              <a:rPr lang="it-IT" sz="1600" i="0" dirty="0">
                <a:effectLst/>
                <a:latin typeface="Verdana" panose="020B0604030504040204" pitchFamily="34" charset="0"/>
                <a:ea typeface="Verdana" panose="020B0604030504040204" pitchFamily="34" charset="0"/>
              </a:rPr>
              <a:t> o </a:t>
            </a:r>
            <a:r>
              <a:rPr lang="it-IT" sz="1600" i="0" dirty="0" err="1">
                <a:effectLst/>
                <a:latin typeface="Verdana" panose="020B0604030504040204" pitchFamily="34" charset="0"/>
                <a:ea typeface="Verdana" panose="020B0604030504040204" pitchFamily="34" charset="0"/>
              </a:rPr>
              <a:t>Cie</a:t>
            </a:r>
            <a:r>
              <a:rPr lang="it-IT" sz="1600" i="0" dirty="0">
                <a:effectLst/>
                <a:latin typeface="Verdana" panose="020B0604030504040204" pitchFamily="34" charset="0"/>
                <a:ea typeface="Verdana" panose="020B0604030504040204" pitchFamily="34" charset="0"/>
              </a:rPr>
              <a:t>. </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1600" u="none" strike="noStrike" kern="1200" cap="none" spc="0" normalizeH="0" baseline="0" noProof="0" dirty="0">
              <a:ln>
                <a:noFill/>
              </a:ln>
              <a:solidFill>
                <a:srgbClr val="000000"/>
              </a:solidFill>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Si ricorda</a:t>
            </a:r>
            <a:r>
              <a:rPr kumimoji="0" lang="it-IT" sz="1600" b="0" i="0" u="none" strike="noStrike" kern="1200" cap="none" spc="0" normalizeH="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che si accede agli uffici </a:t>
            </a:r>
            <a:r>
              <a:rPr kumimoji="0" lang="it-IT" sz="1600" b="0" i="0" u="sng"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solo ed esclusivamente previo appuntamento </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contattando i numeri </a:t>
            </a:r>
            <a:r>
              <a:rPr kumimoji="0" lang="it-IT" sz="16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06.326984 – 06.3215907 – 06.3215995</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160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pic>
        <p:nvPicPr>
          <p:cNvPr id="12" name="Immagin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2336" y="277745"/>
            <a:ext cx="1044000" cy="1044000"/>
          </a:xfrm>
          <a:prstGeom prst="rect">
            <a:avLst/>
          </a:prstGeom>
        </p:spPr>
      </p:pic>
      <p:pic>
        <p:nvPicPr>
          <p:cNvPr id="13" name="Immagin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450576"/>
            <a:ext cx="1296144" cy="736657"/>
          </a:xfrm>
          <a:prstGeom prst="rect">
            <a:avLst/>
          </a:prstGeom>
        </p:spPr>
      </p:pic>
      <p:pic>
        <p:nvPicPr>
          <p:cNvPr id="14" name="Immagine 13" descr="logo_agcom"/>
          <p:cNvPicPr/>
          <p:nvPr/>
        </p:nvPicPr>
        <p:blipFill>
          <a:blip r:embed="rId4"/>
          <a:srcRect/>
          <a:stretch>
            <a:fillRect/>
          </a:stretch>
        </p:blipFill>
        <p:spPr bwMode="auto">
          <a:xfrm>
            <a:off x="7596336" y="471133"/>
            <a:ext cx="1257300" cy="657225"/>
          </a:xfrm>
          <a:prstGeom prst="rect">
            <a:avLst/>
          </a:prstGeom>
          <a:noFill/>
          <a:ln w="9525">
            <a:noFill/>
            <a:miter lim="800000"/>
            <a:headEnd/>
            <a:tailEnd/>
          </a:ln>
        </p:spPr>
      </p:pic>
      <p:sp>
        <p:nvSpPr>
          <p:cNvPr id="6" name="Segnaposto piè di pagina 5"/>
          <p:cNvSpPr>
            <a:spLocks noGrp="1"/>
          </p:cNvSpPr>
          <p:nvPr>
            <p:ph type="ftr" sz="quarter" idx="11"/>
          </p:nvPr>
        </p:nvSpPr>
        <p:spPr/>
        <p:txBody>
          <a:bodyPr/>
          <a:lstStyle/>
          <a:p>
            <a:endParaRPr kumimoji="0" lang="en-US"/>
          </a:p>
        </p:txBody>
      </p:sp>
      <p:sp>
        <p:nvSpPr>
          <p:cNvPr id="7" name="Segnaposto numero diapositiva 6"/>
          <p:cNvSpPr>
            <a:spLocks noGrp="1"/>
          </p:cNvSpPr>
          <p:nvPr>
            <p:ph type="sldNum" sz="quarter" idx="12"/>
          </p:nvPr>
        </p:nvSpPr>
        <p:spPr/>
        <p:txBody>
          <a:bodyPr/>
          <a:lstStyle/>
          <a:p>
            <a:fld id="{EA7C8D44-3667-46F6-9772-CC52308E2A7F}" type="slidenum">
              <a:rPr kumimoji="0" lang="en-US" smtClean="0"/>
              <a:pPr/>
              <a:t>17</a:t>
            </a:fld>
            <a:endParaRPr kumimoji="0" lang="en-US" dirty="0"/>
          </a:p>
        </p:txBody>
      </p:sp>
      <p:pic>
        <p:nvPicPr>
          <p:cNvPr id="15" name="Immagine 14">
            <a:extLst>
              <a:ext uri="{FF2B5EF4-FFF2-40B4-BE49-F238E27FC236}">
                <a16:creationId xmlns:a16="http://schemas.microsoft.com/office/drawing/2014/main" id="{2852A6C2-EA2C-45D1-BC48-B6CF385F527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75150" y="260039"/>
            <a:ext cx="1044000" cy="1044000"/>
          </a:xfrm>
          <a:prstGeom prst="rect">
            <a:avLst/>
          </a:prstGeom>
        </p:spPr>
      </p:pic>
      <p:sp>
        <p:nvSpPr>
          <p:cNvPr id="8" name="Rettangolo 7">
            <a:extLst>
              <a:ext uri="{FF2B5EF4-FFF2-40B4-BE49-F238E27FC236}">
                <a16:creationId xmlns:a16="http://schemas.microsoft.com/office/drawing/2014/main" id="{302DDF7B-4426-4DEC-BD35-E6B3D25E5C7B}"/>
              </a:ext>
            </a:extLst>
          </p:cNvPr>
          <p:cNvSpPr/>
          <p:nvPr/>
        </p:nvSpPr>
        <p:spPr>
          <a:xfrm>
            <a:off x="187944" y="4955158"/>
            <a:ext cx="1692974" cy="59432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600" b="1" dirty="0">
                <a:solidFill>
                  <a:schemeClr val="tx1"/>
                </a:solidFill>
                <a:latin typeface="Verdana" panose="020B0604030504040204" pitchFamily="34" charset="0"/>
                <a:ea typeface="Verdana" panose="020B0604030504040204" pitchFamily="34" charset="0"/>
              </a:rPr>
              <a:t>3.3 Contatti</a:t>
            </a:r>
          </a:p>
          <a:p>
            <a:r>
              <a:rPr lang="it-IT" sz="1600" b="1" dirty="0">
                <a:solidFill>
                  <a:schemeClr val="tx1"/>
                </a:solidFill>
                <a:latin typeface="Verdana" panose="020B0604030504040204" pitchFamily="34" charset="0"/>
                <a:ea typeface="Verdana" panose="020B0604030504040204" pitchFamily="34" charset="0"/>
              </a:rPr>
              <a:t>     telefonici</a:t>
            </a:r>
          </a:p>
        </p:txBody>
      </p:sp>
    </p:spTree>
    <p:extLst>
      <p:ext uri="{BB962C8B-B14F-4D97-AF65-F5344CB8AC3E}">
        <p14:creationId xmlns:p14="http://schemas.microsoft.com/office/powerpoint/2010/main" val="4257458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4F0A0503-FA51-4EEE-80F7-8AF017A66718}"/>
              </a:ext>
            </a:extLst>
          </p:cNvPr>
          <p:cNvSpPr>
            <a:spLocks noGrp="1"/>
          </p:cNvSpPr>
          <p:nvPr>
            <p:ph type="ftr" sz="quarter" idx="11"/>
          </p:nvPr>
        </p:nvSpPr>
        <p:spPr/>
        <p:txBody>
          <a:bodyPr/>
          <a:lstStyle/>
          <a:p>
            <a:endParaRPr kumimoji="0" lang="en-US"/>
          </a:p>
        </p:txBody>
      </p:sp>
      <p:sp>
        <p:nvSpPr>
          <p:cNvPr id="3" name="Segnaposto numero diapositiva 2">
            <a:extLst>
              <a:ext uri="{FF2B5EF4-FFF2-40B4-BE49-F238E27FC236}">
                <a16:creationId xmlns:a16="http://schemas.microsoft.com/office/drawing/2014/main" id="{167BE83C-1488-4379-9D63-CE8122984C62}"/>
              </a:ext>
            </a:extLst>
          </p:cNvPr>
          <p:cNvSpPr>
            <a:spLocks noGrp="1"/>
          </p:cNvSpPr>
          <p:nvPr>
            <p:ph type="sldNum" sz="quarter" idx="12"/>
          </p:nvPr>
        </p:nvSpPr>
        <p:spPr/>
        <p:txBody>
          <a:bodyPr/>
          <a:lstStyle/>
          <a:p>
            <a:fld id="{EA7C8D44-3667-46F6-9772-CC52308E2A7F}" type="slidenum">
              <a:rPr kumimoji="0" lang="en-US" smtClean="0"/>
              <a:pPr/>
              <a:t>18</a:t>
            </a:fld>
            <a:endParaRPr kumimoji="0" lang="en-US"/>
          </a:p>
        </p:txBody>
      </p:sp>
      <p:pic>
        <p:nvPicPr>
          <p:cNvPr id="4" name="Immagine 3">
            <a:extLst>
              <a:ext uri="{FF2B5EF4-FFF2-40B4-BE49-F238E27FC236}">
                <a16:creationId xmlns:a16="http://schemas.microsoft.com/office/drawing/2014/main" id="{DDEF3EF5-0326-42D2-A2AD-9A1029BF54A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450576"/>
            <a:ext cx="1296144" cy="736657"/>
          </a:xfrm>
          <a:prstGeom prst="rect">
            <a:avLst/>
          </a:prstGeom>
        </p:spPr>
      </p:pic>
      <p:pic>
        <p:nvPicPr>
          <p:cNvPr id="6" name="Immagine 5" descr="logo_agcom">
            <a:extLst>
              <a:ext uri="{FF2B5EF4-FFF2-40B4-BE49-F238E27FC236}">
                <a16:creationId xmlns:a16="http://schemas.microsoft.com/office/drawing/2014/main" id="{578EC1F4-DCC7-46DF-B094-73506343A536}"/>
              </a:ext>
            </a:extLst>
          </p:cNvPr>
          <p:cNvPicPr/>
          <p:nvPr/>
        </p:nvPicPr>
        <p:blipFill>
          <a:blip r:embed="rId3"/>
          <a:srcRect/>
          <a:stretch>
            <a:fillRect/>
          </a:stretch>
        </p:blipFill>
        <p:spPr bwMode="auto">
          <a:xfrm>
            <a:off x="7596336" y="471133"/>
            <a:ext cx="1257300" cy="657225"/>
          </a:xfrm>
          <a:prstGeom prst="rect">
            <a:avLst/>
          </a:prstGeom>
          <a:noFill/>
          <a:ln w="9525">
            <a:noFill/>
            <a:miter lim="800000"/>
            <a:headEnd/>
            <a:tailEnd/>
          </a:ln>
        </p:spPr>
      </p:pic>
      <p:pic>
        <p:nvPicPr>
          <p:cNvPr id="7" name="Immagine 6">
            <a:extLst>
              <a:ext uri="{FF2B5EF4-FFF2-40B4-BE49-F238E27FC236}">
                <a16:creationId xmlns:a16="http://schemas.microsoft.com/office/drawing/2014/main" id="{0E3E0463-C99C-49F0-8473-F6C2EFCD511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75150" y="260039"/>
            <a:ext cx="1044000" cy="1044000"/>
          </a:xfrm>
          <a:prstGeom prst="rect">
            <a:avLst/>
          </a:prstGeom>
        </p:spPr>
      </p:pic>
      <p:sp>
        <p:nvSpPr>
          <p:cNvPr id="10" name="Rettangolo 9">
            <a:extLst>
              <a:ext uri="{FF2B5EF4-FFF2-40B4-BE49-F238E27FC236}">
                <a16:creationId xmlns:a16="http://schemas.microsoft.com/office/drawing/2014/main" id="{0270BA26-ECD2-4EC2-B62D-D1DEB08F4B65}"/>
              </a:ext>
            </a:extLst>
          </p:cNvPr>
          <p:cNvSpPr/>
          <p:nvPr/>
        </p:nvSpPr>
        <p:spPr>
          <a:xfrm>
            <a:off x="107504" y="1710471"/>
            <a:ext cx="1584176" cy="48397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ct val="20000"/>
              </a:spcBef>
              <a:spcAft>
                <a:spcPts val="0"/>
              </a:spcAft>
              <a:buClrTx/>
              <a:buSzTx/>
              <a:buFontTx/>
              <a:buNone/>
              <a:tabLst/>
              <a:defRPr/>
            </a:pPr>
            <a:r>
              <a:rPr kumimoji="0" lang="it-IT" sz="16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3.4 </a:t>
            </a:r>
            <a:r>
              <a:rPr kumimoji="0" lang="it-IT" sz="16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Contatti </a:t>
            </a:r>
          </a:p>
          <a:p>
            <a:pPr marL="0" marR="0" lvl="0" indent="0" algn="l" defTabSz="914400" rtl="0" eaLnBrk="1" fontAlgn="auto" latinLnBrk="0" hangingPunct="1">
              <a:lnSpc>
                <a:spcPct val="100000"/>
              </a:lnSpc>
              <a:spcBef>
                <a:spcPct val="20000"/>
              </a:spcBef>
              <a:spcAft>
                <a:spcPts val="0"/>
              </a:spcAft>
              <a:buClrTx/>
              <a:buSzTx/>
              <a:buFontTx/>
              <a:buNone/>
              <a:tabLst/>
              <a:defRPr/>
            </a:pPr>
            <a:r>
              <a:rPr lang="it-IT" sz="1600" b="1" dirty="0">
                <a:solidFill>
                  <a:prstClr val="black"/>
                </a:solidFill>
                <a:latin typeface="Verdana" panose="020B0604030504040204" pitchFamily="34" charset="0"/>
                <a:ea typeface="Verdana" panose="020B0604030504040204" pitchFamily="34" charset="0"/>
                <a:cs typeface="Verdana" panose="020B0604030504040204" pitchFamily="34" charset="0"/>
              </a:rPr>
              <a:t>      email</a:t>
            </a:r>
          </a:p>
          <a:p>
            <a:pPr marL="0" marR="0" lvl="0" indent="0" algn="l" defTabSz="914400" rtl="0" eaLnBrk="1" fontAlgn="auto" latinLnBrk="0" hangingPunct="1">
              <a:lnSpc>
                <a:spcPct val="100000"/>
              </a:lnSpc>
              <a:spcBef>
                <a:spcPct val="20000"/>
              </a:spcBef>
              <a:spcAft>
                <a:spcPts val="0"/>
              </a:spcAft>
              <a:buClrTx/>
              <a:buSzTx/>
              <a:buFontTx/>
              <a:buNone/>
              <a:tabLst/>
              <a:defRPr/>
            </a:pPr>
            <a:endParaRPr kumimoji="0" lang="it-IT" sz="18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12" name="Rettangolo 11">
            <a:extLst>
              <a:ext uri="{FF2B5EF4-FFF2-40B4-BE49-F238E27FC236}">
                <a16:creationId xmlns:a16="http://schemas.microsoft.com/office/drawing/2014/main" id="{81517751-3061-47F5-BDF1-2130FBC675FA}"/>
              </a:ext>
            </a:extLst>
          </p:cNvPr>
          <p:cNvSpPr/>
          <p:nvPr/>
        </p:nvSpPr>
        <p:spPr>
          <a:xfrm>
            <a:off x="1775528" y="1515133"/>
            <a:ext cx="6923112" cy="13586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750"/>
              </a:spcAft>
            </a:pPr>
            <a:r>
              <a:rPr lang="it-IT" sz="1050" dirty="0">
                <a:solidFill>
                  <a:srgbClr val="42444C"/>
                </a:solidFill>
                <a:effectLst/>
                <a:latin typeface="Verdana" panose="020B0604030504040204" pitchFamily="34" charset="0"/>
                <a:ea typeface="Verdana" panose="020B0604030504040204" pitchFamily="34" charset="0"/>
                <a:cs typeface="Times New Roman" panose="02020603050405020304" pitchFamily="18" charset="0"/>
              </a:rPr>
              <a:t>Per informazioni di carattere generale: </a:t>
            </a:r>
            <a:r>
              <a:rPr lang="it-IT" sz="1050" u="sng" dirty="0">
                <a:solidFill>
                  <a:srgbClr val="42444C"/>
                </a:solidFill>
                <a:effectLst/>
                <a:latin typeface="Verdana" panose="020B0604030504040204" pitchFamily="34" charset="0"/>
                <a:ea typeface="Verdana" panose="020B0604030504040204" pitchFamily="34" charset="0"/>
                <a:cs typeface="Times New Roman" panose="02020603050405020304" pitchFamily="18" charset="0"/>
                <a:hlinkClick r:id="rId5"/>
              </a:rPr>
              <a:t>urpcorecomlazio@regione.lazio.it</a:t>
            </a:r>
            <a:r>
              <a:rPr lang="it-IT" sz="1050" dirty="0">
                <a:solidFill>
                  <a:srgbClr val="42444C"/>
                </a:solidFill>
                <a:effectLst/>
                <a:latin typeface="Verdana" panose="020B0604030504040204" pitchFamily="34" charset="0"/>
                <a:ea typeface="Verdana" panose="020B0604030504040204" pitchFamily="34" charset="0"/>
                <a:cs typeface="Times New Roman" panose="02020603050405020304" pitchFamily="18" charset="0"/>
              </a:rPr>
              <a:t> </a:t>
            </a:r>
            <a:endParaRPr lang="it-IT" sz="1050" dirty="0">
              <a:effectLst/>
              <a:latin typeface="Verdana" panose="020B0604030504040204" pitchFamily="34" charset="0"/>
              <a:ea typeface="Verdana" panose="020B0604030504040204" pitchFamily="34" charset="0"/>
              <a:cs typeface="Times New Roman" panose="02020603050405020304" pitchFamily="18" charset="0"/>
            </a:endParaRPr>
          </a:p>
          <a:p>
            <a:pPr algn="just">
              <a:spcAft>
                <a:spcPts val="750"/>
              </a:spcAft>
            </a:pPr>
            <a:r>
              <a:rPr lang="it-IT" sz="1050" dirty="0">
                <a:solidFill>
                  <a:srgbClr val="42444C"/>
                </a:solidFill>
                <a:effectLst/>
                <a:latin typeface="Verdana" panose="020B0604030504040204" pitchFamily="34" charset="0"/>
                <a:ea typeface="Verdana" panose="020B0604030504040204" pitchFamily="34" charset="0"/>
                <a:cs typeface="Times New Roman" panose="02020603050405020304" pitchFamily="18" charset="0"/>
              </a:rPr>
              <a:t>Per informazioni e segnalazioni riguardanti le conciliazioni: </a:t>
            </a:r>
            <a:r>
              <a:rPr lang="it-IT" sz="1050" u="sng" dirty="0">
                <a:solidFill>
                  <a:srgbClr val="42444C"/>
                </a:solidFill>
                <a:effectLst/>
                <a:latin typeface="Verdana" panose="020B0604030504040204" pitchFamily="34" charset="0"/>
                <a:ea typeface="Verdana" panose="020B0604030504040204" pitchFamily="34" charset="0"/>
                <a:cs typeface="Times New Roman" panose="02020603050405020304" pitchFamily="18" charset="0"/>
                <a:hlinkClick r:id="rId6"/>
              </a:rPr>
              <a:t>conciliazioni@regione.lazio.it</a:t>
            </a:r>
            <a:endParaRPr lang="it-IT" sz="1050" dirty="0">
              <a:effectLst/>
              <a:latin typeface="Verdana" panose="020B0604030504040204" pitchFamily="34" charset="0"/>
              <a:ea typeface="Verdana" panose="020B0604030504040204" pitchFamily="34" charset="0"/>
              <a:cs typeface="Times New Roman" panose="02020603050405020304" pitchFamily="18" charset="0"/>
            </a:endParaRPr>
          </a:p>
          <a:p>
            <a:pPr algn="just">
              <a:spcAft>
                <a:spcPts val="750"/>
              </a:spcAft>
            </a:pPr>
            <a:r>
              <a:rPr lang="it-IT" sz="1050" dirty="0">
                <a:solidFill>
                  <a:srgbClr val="42444C"/>
                </a:solidFill>
                <a:effectLst/>
                <a:latin typeface="Verdana" panose="020B0604030504040204" pitchFamily="34" charset="0"/>
                <a:ea typeface="Verdana" panose="020B0604030504040204" pitchFamily="34" charset="0"/>
                <a:cs typeface="Times New Roman" panose="02020603050405020304" pitchFamily="18" charset="0"/>
              </a:rPr>
              <a:t>Per informazioni e segnalazioni riguardanti i provvedimenti temporanei:  </a:t>
            </a:r>
            <a:r>
              <a:rPr lang="it-IT" sz="1050" u="sng" dirty="0">
                <a:solidFill>
                  <a:srgbClr val="0000FF"/>
                </a:solidFill>
                <a:effectLst/>
                <a:latin typeface="Verdana" panose="020B0604030504040204" pitchFamily="34" charset="0"/>
                <a:ea typeface="Verdana" panose="020B0604030504040204" pitchFamily="34" charset="0"/>
                <a:cs typeface="Times New Roman" panose="02020603050405020304" pitchFamily="18" charset="0"/>
                <a:hlinkClick r:id="rId7"/>
              </a:rPr>
              <a:t>provvedimentiurgenzagu5@regione.lazio.it</a:t>
            </a:r>
            <a:endParaRPr lang="it-IT" sz="1050" dirty="0">
              <a:effectLst/>
              <a:latin typeface="Verdana" panose="020B0604030504040204" pitchFamily="34" charset="0"/>
              <a:ea typeface="Verdana" panose="020B0604030504040204" pitchFamily="34" charset="0"/>
              <a:cs typeface="Times New Roman" panose="02020603050405020304" pitchFamily="18" charset="0"/>
            </a:endParaRPr>
          </a:p>
          <a:p>
            <a:pPr algn="just">
              <a:spcAft>
                <a:spcPts val="750"/>
              </a:spcAft>
            </a:pPr>
            <a:r>
              <a:rPr lang="it-IT" sz="1050" dirty="0">
                <a:solidFill>
                  <a:srgbClr val="42444C"/>
                </a:solidFill>
                <a:effectLst/>
                <a:latin typeface="Verdana" panose="020B0604030504040204" pitchFamily="34" charset="0"/>
                <a:ea typeface="Verdana" panose="020B0604030504040204" pitchFamily="34" charset="0"/>
                <a:cs typeface="Times New Roman" panose="02020603050405020304" pitchFamily="18" charset="0"/>
              </a:rPr>
              <a:t>Per informazioni e segnalazioni riguardanti le definizioni </a:t>
            </a:r>
            <a:r>
              <a:rPr lang="it-IT" sz="1050" u="sng" dirty="0">
                <a:solidFill>
                  <a:srgbClr val="42444C"/>
                </a:solidFill>
                <a:effectLst/>
                <a:latin typeface="Verdana" panose="020B0604030504040204" pitchFamily="34" charset="0"/>
                <a:ea typeface="Verdana" panose="020B0604030504040204" pitchFamily="34" charset="0"/>
                <a:cs typeface="Times New Roman" panose="02020603050405020304" pitchFamily="18" charset="0"/>
                <a:hlinkClick r:id="rId8" tooltip="mailto:definizioni@corecomlazio.it"/>
              </a:rPr>
              <a:t>definizioni@</a:t>
            </a:r>
            <a:r>
              <a:rPr lang="it-IT" sz="1050" u="sng" dirty="0">
                <a:solidFill>
                  <a:srgbClr val="42444C"/>
                </a:solidFill>
                <a:effectLst/>
                <a:latin typeface="Verdana" panose="020B0604030504040204" pitchFamily="34" charset="0"/>
                <a:ea typeface="Verdana" panose="020B0604030504040204" pitchFamily="34" charset="0"/>
                <a:cs typeface="Times New Roman" panose="02020603050405020304" pitchFamily="18" charset="0"/>
                <a:hlinkClick r:id="rId9" tooltip="mailto:infocorecom@regione.lazio.it"/>
              </a:rPr>
              <a:t>regione.lazio.it</a:t>
            </a:r>
            <a:endParaRPr lang="it-IT" sz="1050" dirty="0">
              <a:effectLst/>
              <a:latin typeface="Verdana" panose="020B0604030504040204" pitchFamily="34" charset="0"/>
              <a:ea typeface="Verdana" panose="020B0604030504040204" pitchFamily="34" charset="0"/>
              <a:cs typeface="Times New Roman" panose="02020603050405020304" pitchFamily="18" charset="0"/>
            </a:endParaRPr>
          </a:p>
          <a:p>
            <a:pPr algn="just">
              <a:spcAft>
                <a:spcPts val="750"/>
              </a:spcAft>
            </a:pPr>
            <a:r>
              <a:rPr lang="it-IT" sz="1050" dirty="0">
                <a:solidFill>
                  <a:srgbClr val="42444C"/>
                </a:solidFill>
                <a:effectLst/>
                <a:latin typeface="Verdana" panose="020B0604030504040204" pitchFamily="34" charset="0"/>
                <a:ea typeface="Verdana" panose="020B0604030504040204" pitchFamily="34" charset="0"/>
                <a:cs typeface="Times New Roman" panose="02020603050405020304" pitchFamily="18" charset="0"/>
              </a:rPr>
              <a:t>Per informazioni riguardanti il Registro degli Operatori di Comunicazione: </a:t>
            </a:r>
            <a:r>
              <a:rPr lang="it-IT" sz="1050" u="sng" dirty="0">
                <a:solidFill>
                  <a:srgbClr val="0000FF"/>
                </a:solidFill>
                <a:effectLst/>
                <a:latin typeface="Verdana" panose="020B0604030504040204" pitchFamily="34" charset="0"/>
                <a:ea typeface="Verdana" panose="020B0604030504040204" pitchFamily="34" charset="0"/>
                <a:cs typeface="Times New Roman" panose="02020603050405020304" pitchFamily="18" charset="0"/>
                <a:hlinkClick r:id="rId10"/>
              </a:rPr>
              <a:t>infoROC@</a:t>
            </a:r>
            <a:r>
              <a:rPr lang="it-IT" sz="1050" u="sng" dirty="0">
                <a:solidFill>
                  <a:srgbClr val="42444C"/>
                </a:solidFill>
                <a:effectLst/>
                <a:latin typeface="Verdana" panose="020B0604030504040204" pitchFamily="34" charset="0"/>
                <a:ea typeface="Verdana" panose="020B0604030504040204" pitchFamily="34" charset="0"/>
                <a:cs typeface="Times New Roman" panose="02020603050405020304" pitchFamily="18" charset="0"/>
                <a:hlinkClick r:id="rId9" tooltip="mailto:infocorecom@regione.lazio.it"/>
              </a:rPr>
              <a:t>regione.lazio.it</a:t>
            </a:r>
            <a:endParaRPr lang="it-IT" sz="1050" dirty="0">
              <a:effectLst/>
              <a:latin typeface="Verdana" panose="020B0604030504040204" pitchFamily="34" charset="0"/>
              <a:ea typeface="Verdana" panose="020B0604030504040204" pitchFamily="34" charset="0"/>
              <a:cs typeface="Times New Roman" panose="02020603050405020304" pitchFamily="18" charset="0"/>
            </a:endParaRPr>
          </a:p>
        </p:txBody>
      </p:sp>
      <p:sp>
        <p:nvSpPr>
          <p:cNvPr id="13" name="Rettangolo 12">
            <a:extLst>
              <a:ext uri="{FF2B5EF4-FFF2-40B4-BE49-F238E27FC236}">
                <a16:creationId xmlns:a16="http://schemas.microsoft.com/office/drawing/2014/main" id="{C27645D4-76C7-4AA8-AA0E-2F8B8CEDA424}"/>
              </a:ext>
            </a:extLst>
          </p:cNvPr>
          <p:cNvSpPr/>
          <p:nvPr/>
        </p:nvSpPr>
        <p:spPr>
          <a:xfrm>
            <a:off x="107504" y="3260532"/>
            <a:ext cx="1584176" cy="5760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1600" b="1" dirty="0">
                <a:solidFill>
                  <a:schemeClr val="tx1"/>
                </a:solidFill>
                <a:latin typeface="Verdana" panose="020B0604030504040204" pitchFamily="34" charset="0"/>
                <a:ea typeface="Verdana" panose="020B0604030504040204" pitchFamily="34" charset="0"/>
              </a:rPr>
              <a:t>3.5 Contatti</a:t>
            </a:r>
          </a:p>
          <a:p>
            <a:pPr algn="just"/>
            <a:r>
              <a:rPr lang="it-IT" sz="1600" b="1" dirty="0">
                <a:solidFill>
                  <a:schemeClr val="tx1"/>
                </a:solidFill>
                <a:latin typeface="Verdana" panose="020B0604030504040204" pitchFamily="34" charset="0"/>
                <a:ea typeface="Verdana" panose="020B0604030504040204" pitchFamily="34" charset="0"/>
              </a:rPr>
              <a:t>      PEC</a:t>
            </a:r>
          </a:p>
        </p:txBody>
      </p:sp>
      <p:sp>
        <p:nvSpPr>
          <p:cNvPr id="14" name="Rettangolo 13">
            <a:extLst>
              <a:ext uri="{FF2B5EF4-FFF2-40B4-BE49-F238E27FC236}">
                <a16:creationId xmlns:a16="http://schemas.microsoft.com/office/drawing/2014/main" id="{34368B1C-6A60-4423-B6DD-A003C300F934}"/>
              </a:ext>
            </a:extLst>
          </p:cNvPr>
          <p:cNvSpPr/>
          <p:nvPr/>
        </p:nvSpPr>
        <p:spPr>
          <a:xfrm>
            <a:off x="1775528" y="3094631"/>
            <a:ext cx="7017940" cy="33963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1050" b="1" i="0" dirty="0">
                <a:solidFill>
                  <a:srgbClr val="42444C"/>
                </a:solidFill>
                <a:effectLst/>
                <a:latin typeface="Verdana" panose="020B0604030504040204" pitchFamily="34" charset="0"/>
                <a:ea typeface="Verdana" panose="020B0604030504040204" pitchFamily="34" charset="0"/>
              </a:rPr>
              <a:t>Email di posta certificata: </a:t>
            </a:r>
            <a:r>
              <a:rPr lang="it-IT" sz="1050" i="0" dirty="0">
                <a:solidFill>
                  <a:srgbClr val="42444C"/>
                </a:solidFill>
                <a:effectLst/>
                <a:latin typeface="Verdana" panose="020B0604030504040204" pitchFamily="34" charset="0"/>
                <a:ea typeface="Verdana" panose="020B0604030504040204" pitchFamily="34" charset="0"/>
              </a:rPr>
              <a:t>la casella non accetta posta elettronica inviata da indirizzi mail non certificati.</a:t>
            </a:r>
            <a:r>
              <a:rPr lang="it-IT" sz="1050" b="1" i="0" dirty="0">
                <a:solidFill>
                  <a:srgbClr val="42444C"/>
                </a:solidFill>
                <a:effectLst/>
                <a:latin typeface="Verdana" panose="020B0604030504040204" pitchFamily="34" charset="0"/>
                <a:ea typeface="Verdana" panose="020B0604030504040204" pitchFamily="34" charset="0"/>
              </a:rPr>
              <a:t> </a:t>
            </a:r>
          </a:p>
          <a:p>
            <a:pPr algn="just"/>
            <a:endParaRPr lang="it-IT" sz="1050" b="1" i="0" dirty="0">
              <a:solidFill>
                <a:srgbClr val="42444C"/>
              </a:solidFill>
              <a:effectLst/>
              <a:latin typeface="Verdana" panose="020B0604030504040204" pitchFamily="34" charset="0"/>
              <a:ea typeface="Verdana" panose="020B0604030504040204" pitchFamily="34" charset="0"/>
            </a:endParaRPr>
          </a:p>
          <a:p>
            <a:pPr algn="just"/>
            <a:r>
              <a:rPr lang="it-IT" sz="1000" dirty="0">
                <a:solidFill>
                  <a:srgbClr val="42444C"/>
                </a:solidFill>
                <a:effectLst/>
                <a:latin typeface="Verdana" panose="020B0604030504040204" pitchFamily="34" charset="0"/>
                <a:ea typeface="Verdana" panose="020B0604030504040204" pitchFamily="34" charset="0"/>
                <a:cs typeface="Times New Roman" panose="02020603050405020304" pitchFamily="18" charset="0"/>
              </a:rPr>
              <a:t>Tentativi di conciliazioni: </a:t>
            </a:r>
            <a:r>
              <a:rPr lang="it-IT" sz="1000" u="sng" dirty="0">
                <a:solidFill>
                  <a:srgbClr val="0000FF"/>
                </a:solidFill>
                <a:effectLst/>
                <a:latin typeface="Verdana" panose="020B0604030504040204" pitchFamily="34" charset="0"/>
                <a:ea typeface="Verdana" panose="020B0604030504040204" pitchFamily="34" charset="0"/>
                <a:cs typeface="Times New Roman" panose="02020603050405020304" pitchFamily="18" charset="0"/>
                <a:hlinkClick r:id="rId11" tooltip="mailto:corecomlazio.conciliazioni@cert.consreglazio.it"/>
              </a:rPr>
              <a:t>corecomlazio.conciliazioni@cert.consreglazio.it</a:t>
            </a:r>
            <a:r>
              <a:rPr lang="it-IT" sz="1000" u="sng" dirty="0">
                <a:solidFill>
                  <a:srgbClr val="0000FF"/>
                </a:solidFill>
                <a:effectLst/>
                <a:latin typeface="Verdana" panose="020B0604030504040204" pitchFamily="34" charset="0"/>
                <a:ea typeface="Verdana" panose="020B0604030504040204" pitchFamily="34" charset="0"/>
                <a:cs typeface="Times New Roman" panose="02020603050405020304" pitchFamily="18" charset="0"/>
              </a:rPr>
              <a:t> </a:t>
            </a:r>
            <a:endParaRPr lang="it-IT" sz="200" u="sng" dirty="0">
              <a:solidFill>
                <a:srgbClr val="0000FF"/>
              </a:solidFill>
              <a:effectLst/>
              <a:latin typeface="Verdana" panose="020B0604030504040204" pitchFamily="34" charset="0"/>
              <a:ea typeface="Verdana" panose="020B0604030504040204" pitchFamily="34" charset="0"/>
              <a:cs typeface="Times New Roman" panose="02020603050405020304" pitchFamily="18" charset="0"/>
            </a:endParaRPr>
          </a:p>
          <a:p>
            <a:pPr algn="just"/>
            <a:endParaRPr lang="it-IT" sz="1000" b="1" dirty="0">
              <a:effectLst/>
              <a:latin typeface="Verdana" panose="020B0604030504040204" pitchFamily="34" charset="0"/>
              <a:ea typeface="Verdana" panose="020B0604030504040204" pitchFamily="34" charset="0"/>
              <a:cs typeface="Times New Roman" panose="02020603050405020304" pitchFamily="18" charset="0"/>
            </a:endParaRPr>
          </a:p>
          <a:p>
            <a:pPr>
              <a:lnSpc>
                <a:spcPct val="107000"/>
              </a:lnSpc>
              <a:spcAft>
                <a:spcPts val="750"/>
              </a:spcAft>
            </a:pPr>
            <a:r>
              <a:rPr lang="it-IT" sz="1000" u="sng"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hlinkClick r:id="rId12" tooltip="mailto:corecomlazio.definizioni@cert.consreglazio.it">
                  <a:extLst>
                    <a:ext uri="{A12FA001-AC4F-418D-AE19-62706E023703}">
                      <ahyp:hlinkClr xmlns:ahyp="http://schemas.microsoft.com/office/drawing/2018/hyperlinkcolor" val="tx"/>
                    </a:ext>
                  </a:extLst>
                </a:hlinkClick>
              </a:rPr>
              <a:t>Definizioni: </a:t>
            </a:r>
            <a:r>
              <a:rPr lang="it-IT" sz="1000" u="sng" dirty="0">
                <a:solidFill>
                  <a:srgbClr val="0000FF"/>
                </a:solidFill>
                <a:effectLst/>
                <a:latin typeface="Verdana" panose="020B0604030504040204" pitchFamily="34" charset="0"/>
                <a:ea typeface="Verdana" panose="020B0604030504040204" pitchFamily="34" charset="0"/>
                <a:cs typeface="Times New Roman" panose="02020603050405020304" pitchFamily="18" charset="0"/>
                <a:hlinkClick r:id="rId12" tooltip="mailto:corecomlazio.definizioni@cert.consreglazio.it">
                  <a:extLst>
                    <a:ext uri="{A12FA001-AC4F-418D-AE19-62706E023703}">
                      <ahyp:hlinkClr xmlns:ahyp="http://schemas.microsoft.com/office/drawing/2018/hyperlinkcolor" val="tx"/>
                    </a:ext>
                  </a:extLst>
                </a:hlinkClick>
              </a:rPr>
              <a:t>corecomlazio.definizioni@cert.consreglazio.it</a:t>
            </a:r>
            <a:endParaRPr lang="it-IT" sz="1000" u="sng" dirty="0">
              <a:effectLst/>
              <a:latin typeface="Verdana" panose="020B0604030504040204" pitchFamily="34" charset="0"/>
              <a:ea typeface="Verdana" panose="020B0604030504040204" pitchFamily="34" charset="0"/>
              <a:cs typeface="Times New Roman" panose="02020603050405020304" pitchFamily="18" charset="0"/>
            </a:endParaRPr>
          </a:p>
          <a:p>
            <a:pPr>
              <a:lnSpc>
                <a:spcPct val="107000"/>
              </a:lnSpc>
              <a:spcAft>
                <a:spcPts val="750"/>
              </a:spcAft>
            </a:pPr>
            <a:r>
              <a:rPr lang="it-IT" sz="1000" dirty="0" err="1">
                <a:solidFill>
                  <a:srgbClr val="42444C"/>
                </a:solidFill>
                <a:effectLst/>
                <a:latin typeface="Verdana" panose="020B0604030504040204" pitchFamily="34" charset="0"/>
                <a:ea typeface="Verdana" panose="020B0604030504040204" pitchFamily="34" charset="0"/>
                <a:cs typeface="Times New Roman" panose="02020603050405020304" pitchFamily="18" charset="0"/>
              </a:rPr>
              <a:t>Roc</a:t>
            </a:r>
            <a:r>
              <a:rPr lang="it-IT" sz="1000" dirty="0" err="1">
                <a:solidFill>
                  <a:srgbClr val="42444C"/>
                </a:solidFill>
                <a:latin typeface="Verdana" panose="020B0604030504040204" pitchFamily="34" charset="0"/>
                <a:ea typeface="Verdana" panose="020B0604030504040204" pitchFamily="34" charset="0"/>
                <a:cs typeface="Times New Roman" panose="02020603050405020304" pitchFamily="18" charset="0"/>
              </a:rPr>
              <a:t>:</a:t>
            </a:r>
            <a:r>
              <a:rPr lang="it-IT" sz="1000" u="sng" dirty="0" err="1">
                <a:solidFill>
                  <a:srgbClr val="0000FF"/>
                </a:solidFill>
                <a:effectLst/>
                <a:latin typeface="Verdana" panose="020B0604030504040204" pitchFamily="34" charset="0"/>
                <a:ea typeface="Verdana" panose="020B0604030504040204" pitchFamily="34" charset="0"/>
                <a:cs typeface="Times New Roman" panose="02020603050405020304" pitchFamily="18" charset="0"/>
                <a:hlinkClick r:id="rId13" tooltip="mailto:corecomlazio.roc@cert.consreglazio.it"/>
              </a:rPr>
              <a:t>corecomlazio.roc@cert.consreglazio.it</a:t>
            </a:r>
            <a:endParaRPr lang="it-IT" sz="1000" dirty="0">
              <a:effectLst/>
              <a:latin typeface="Verdana" panose="020B0604030504040204" pitchFamily="34" charset="0"/>
              <a:ea typeface="Verdana" panose="020B0604030504040204" pitchFamily="34" charset="0"/>
              <a:cs typeface="Times New Roman" panose="02020603050405020304" pitchFamily="18" charset="0"/>
            </a:endParaRPr>
          </a:p>
          <a:p>
            <a:pPr>
              <a:lnSpc>
                <a:spcPct val="107000"/>
              </a:lnSpc>
              <a:spcAft>
                <a:spcPts val="750"/>
              </a:spcAft>
            </a:pPr>
            <a:r>
              <a:rPr lang="it-IT" sz="1000" dirty="0">
                <a:solidFill>
                  <a:srgbClr val="42444C"/>
                </a:solidFill>
                <a:effectLst/>
                <a:latin typeface="Verdana" panose="020B0604030504040204" pitchFamily="34" charset="0"/>
                <a:ea typeface="Verdana" panose="020B0604030504040204" pitchFamily="34" charset="0"/>
                <a:cs typeface="Times New Roman" panose="02020603050405020304" pitchFamily="18" charset="0"/>
              </a:rPr>
              <a:t>Ufficio </a:t>
            </a:r>
            <a:r>
              <a:rPr lang="it-IT" sz="1000" dirty="0" err="1">
                <a:solidFill>
                  <a:srgbClr val="42444C"/>
                </a:solidFill>
                <a:effectLst/>
                <a:latin typeface="Verdana" panose="020B0604030504040204" pitchFamily="34" charset="0"/>
                <a:ea typeface="Verdana" panose="020B0604030504040204" pitchFamily="34" charset="0"/>
                <a:cs typeface="Times New Roman" panose="02020603050405020304" pitchFamily="18" charset="0"/>
              </a:rPr>
              <a:t>RadioTv</a:t>
            </a:r>
            <a:r>
              <a:rPr lang="it-IT" sz="1000" dirty="0">
                <a:solidFill>
                  <a:srgbClr val="42444C"/>
                </a:solidFill>
                <a:effectLst/>
                <a:latin typeface="Verdana" panose="020B0604030504040204" pitchFamily="34" charset="0"/>
                <a:ea typeface="Verdana" panose="020B0604030504040204" pitchFamily="34" charset="0"/>
                <a:cs typeface="Times New Roman" panose="02020603050405020304" pitchFamily="18" charset="0"/>
              </a:rPr>
              <a:t>: </a:t>
            </a:r>
            <a:r>
              <a:rPr lang="it-IT" sz="1000" u="sng" dirty="0">
                <a:solidFill>
                  <a:srgbClr val="0000FF"/>
                </a:solidFill>
                <a:effectLst/>
                <a:latin typeface="Verdana" panose="020B0604030504040204" pitchFamily="34" charset="0"/>
                <a:ea typeface="Verdana" panose="020B0604030504040204" pitchFamily="34" charset="0"/>
                <a:cs typeface="Times New Roman" panose="02020603050405020304" pitchFamily="18" charset="0"/>
                <a:hlinkClick r:id="rId14" tooltip="mailto:corecomlazio.tv@cert.consreglazio.it"/>
              </a:rPr>
              <a:t>corecomlazio.tv@cert.consreglazio.it</a:t>
            </a:r>
            <a:r>
              <a:rPr lang="it-IT" sz="1000" dirty="0">
                <a:solidFill>
                  <a:srgbClr val="42444C"/>
                </a:solidFill>
                <a:effectLst/>
                <a:latin typeface="Verdana" panose="020B0604030504040204" pitchFamily="34" charset="0"/>
                <a:ea typeface="Verdana" panose="020B0604030504040204" pitchFamily="34" charset="0"/>
                <a:cs typeface="Times New Roman" panose="02020603050405020304" pitchFamily="18" charset="0"/>
              </a:rPr>
              <a:t>; </a:t>
            </a:r>
            <a:r>
              <a:rPr lang="it-IT" sz="1000" u="sng" dirty="0">
                <a:solidFill>
                  <a:srgbClr val="0000FF"/>
                </a:solidFill>
                <a:effectLst/>
                <a:latin typeface="Verdana" panose="020B0604030504040204" pitchFamily="34" charset="0"/>
                <a:ea typeface="Verdana" panose="020B0604030504040204" pitchFamily="34" charset="0"/>
                <a:cs typeface="Times New Roman" panose="02020603050405020304" pitchFamily="18" charset="0"/>
                <a:hlinkClick r:id="rId15" tooltip="mailto:corecomlazio.monitoraggio@cert.consreglazio.it"/>
              </a:rPr>
              <a:t>corecomlazio.monitoraggio@cert.consreglazio.it</a:t>
            </a:r>
            <a:endParaRPr lang="it-IT" sz="1000" dirty="0">
              <a:effectLst/>
              <a:latin typeface="Verdana" panose="020B0604030504040204" pitchFamily="34" charset="0"/>
              <a:ea typeface="Verdana" panose="020B0604030504040204" pitchFamily="34" charset="0"/>
              <a:cs typeface="Times New Roman" panose="02020603050405020304" pitchFamily="18" charset="0"/>
            </a:endParaRPr>
          </a:p>
          <a:p>
            <a:pPr>
              <a:lnSpc>
                <a:spcPct val="107000"/>
              </a:lnSpc>
              <a:spcAft>
                <a:spcPts val="750"/>
              </a:spcAft>
            </a:pPr>
            <a:r>
              <a:rPr lang="it-IT" sz="1000" dirty="0">
                <a:solidFill>
                  <a:srgbClr val="42444C"/>
                </a:solidFill>
                <a:effectLst/>
                <a:latin typeface="Verdana" panose="020B0604030504040204" pitchFamily="34" charset="0"/>
                <a:ea typeface="Verdana" panose="020B0604030504040204" pitchFamily="34" charset="0"/>
                <a:cs typeface="Times New Roman" panose="02020603050405020304" pitchFamily="18" charset="0"/>
              </a:rPr>
              <a:t>Segreteria amministrativa: </a:t>
            </a:r>
            <a:r>
              <a:rPr lang="it-IT" sz="1000" u="sng" dirty="0">
                <a:solidFill>
                  <a:srgbClr val="0000FF"/>
                </a:solidFill>
                <a:effectLst/>
                <a:latin typeface="Verdana" panose="020B0604030504040204" pitchFamily="34" charset="0"/>
                <a:ea typeface="Verdana" panose="020B0604030504040204" pitchFamily="34" charset="0"/>
                <a:cs typeface="Times New Roman" panose="02020603050405020304" pitchFamily="18" charset="0"/>
                <a:hlinkClick r:id="rId16"/>
              </a:rPr>
              <a:t>corecomlazio.amministrazione@cert.consreglazio.it</a:t>
            </a:r>
            <a:endParaRPr lang="it-IT" sz="1000" dirty="0">
              <a:effectLst/>
              <a:latin typeface="Verdana" panose="020B0604030504040204" pitchFamily="34" charset="0"/>
              <a:ea typeface="Verdana" panose="020B0604030504040204" pitchFamily="34" charset="0"/>
              <a:cs typeface="Times New Roman" panose="02020603050405020304" pitchFamily="18" charset="0"/>
            </a:endParaRPr>
          </a:p>
          <a:p>
            <a:pPr>
              <a:lnSpc>
                <a:spcPct val="107000"/>
              </a:lnSpc>
              <a:spcAft>
                <a:spcPts val="750"/>
              </a:spcAft>
            </a:pPr>
            <a:r>
              <a:rPr lang="it-IT" sz="1000" dirty="0">
                <a:solidFill>
                  <a:srgbClr val="42444C"/>
                </a:solidFill>
                <a:effectLst/>
                <a:latin typeface="Verdana" panose="020B0604030504040204" pitchFamily="34" charset="0"/>
                <a:ea typeface="Verdana" panose="020B0604030504040204" pitchFamily="34" charset="0"/>
                <a:cs typeface="Times New Roman" panose="02020603050405020304" pitchFamily="18" charset="0"/>
              </a:rPr>
              <a:t>Segreteria presidenza: </a:t>
            </a:r>
            <a:r>
              <a:rPr lang="it-IT" sz="1000" u="sng" dirty="0">
                <a:solidFill>
                  <a:srgbClr val="0000FF"/>
                </a:solidFill>
                <a:effectLst/>
                <a:latin typeface="Verdana" panose="020B0604030504040204" pitchFamily="34" charset="0"/>
                <a:ea typeface="Verdana" panose="020B0604030504040204" pitchFamily="34" charset="0"/>
                <a:cs typeface="Times New Roman" panose="02020603050405020304" pitchFamily="18" charset="0"/>
                <a:hlinkClick r:id="rId17"/>
              </a:rPr>
              <a:t>corecomlazio.presidente@cert.consreglazio.it</a:t>
            </a:r>
            <a:endParaRPr lang="it-IT" sz="1000" dirty="0">
              <a:effectLst/>
              <a:latin typeface="Verdana" panose="020B0604030504040204" pitchFamily="34" charset="0"/>
              <a:ea typeface="Verdana" panose="020B0604030504040204" pitchFamily="34" charset="0"/>
              <a:cs typeface="Times New Roman" panose="02020603050405020304" pitchFamily="18" charset="0"/>
            </a:endParaRPr>
          </a:p>
          <a:p>
            <a:pPr>
              <a:lnSpc>
                <a:spcPct val="107000"/>
              </a:lnSpc>
              <a:spcAft>
                <a:spcPts val="750"/>
              </a:spcAft>
            </a:pPr>
            <a:r>
              <a:rPr lang="it-IT" sz="1000" dirty="0">
                <a:solidFill>
                  <a:srgbClr val="42444C"/>
                </a:solidFill>
                <a:effectLst/>
                <a:latin typeface="Verdana" panose="020B0604030504040204" pitchFamily="34" charset="0"/>
                <a:ea typeface="Verdana" panose="020B0604030504040204" pitchFamily="34" charset="0"/>
                <a:cs typeface="Times New Roman" panose="02020603050405020304" pitchFamily="18" charset="0"/>
              </a:rPr>
              <a:t>Provvedimenti temporanei: </a:t>
            </a:r>
            <a:r>
              <a:rPr lang="it-IT" sz="1000" u="sng" dirty="0">
                <a:solidFill>
                  <a:srgbClr val="0000FF"/>
                </a:solidFill>
                <a:effectLst/>
                <a:latin typeface="Verdana" panose="020B0604030504040204" pitchFamily="34" charset="0"/>
                <a:ea typeface="Verdana" panose="020B0604030504040204" pitchFamily="34" charset="0"/>
                <a:cs typeface="Times New Roman" panose="02020603050405020304" pitchFamily="18" charset="0"/>
                <a:hlinkClick r:id="rId18"/>
              </a:rPr>
              <a:t>corecomlazio.provvtemp@cert.consreglazio.it </a:t>
            </a:r>
            <a:r>
              <a:rPr lang="it-IT" sz="1000" dirty="0">
                <a:solidFill>
                  <a:srgbClr val="42444C"/>
                </a:solidFill>
                <a:effectLst/>
                <a:latin typeface="Verdana" panose="020B0604030504040204" pitchFamily="34" charset="0"/>
                <a:ea typeface="Verdana" panose="020B0604030504040204" pitchFamily="34" charset="0"/>
                <a:cs typeface="Times New Roman" panose="02020603050405020304" pitchFamily="18" charset="0"/>
              </a:rPr>
              <a:t> </a:t>
            </a:r>
            <a:endParaRPr lang="it-IT" sz="1000" dirty="0">
              <a:effectLst/>
              <a:latin typeface="Verdana" panose="020B0604030504040204" pitchFamily="34" charset="0"/>
              <a:ea typeface="Verdana" panose="020B0604030504040204" pitchFamily="34" charset="0"/>
              <a:cs typeface="Times New Roman" panose="02020603050405020304" pitchFamily="18" charset="0"/>
            </a:endParaRPr>
          </a:p>
          <a:p>
            <a:r>
              <a:rPr lang="it-IT" sz="1000" dirty="0">
                <a:solidFill>
                  <a:srgbClr val="42444C"/>
                </a:solidFill>
                <a:effectLst/>
                <a:latin typeface="Verdana" panose="020B0604030504040204" pitchFamily="34" charset="0"/>
                <a:ea typeface="Verdana" panose="020B0604030504040204" pitchFamily="34" charset="0"/>
                <a:cs typeface="Times New Roman" panose="02020603050405020304" pitchFamily="18" charset="0"/>
              </a:rPr>
              <a:t>Ufficio relazioni con il pubblico: </a:t>
            </a:r>
            <a:r>
              <a:rPr lang="it-IT" sz="1000" u="sng" dirty="0">
                <a:solidFill>
                  <a:srgbClr val="0000FF"/>
                </a:solidFill>
                <a:effectLst/>
                <a:latin typeface="Verdana" panose="020B0604030504040204" pitchFamily="34" charset="0"/>
                <a:ea typeface="Verdana" panose="020B0604030504040204" pitchFamily="34" charset="0"/>
                <a:cs typeface="Times New Roman" panose="02020603050405020304" pitchFamily="18" charset="0"/>
                <a:hlinkClick r:id="rId19"/>
              </a:rPr>
              <a:t>corecomlazio.urp@cert.consreglazio.it</a:t>
            </a:r>
            <a:endParaRPr lang="it-IT" sz="1000" u="sng" dirty="0">
              <a:solidFill>
                <a:srgbClr val="0000FF"/>
              </a:solidFill>
              <a:effectLst/>
              <a:latin typeface="Verdana" panose="020B0604030504040204" pitchFamily="34" charset="0"/>
              <a:ea typeface="Verdana" panose="020B0604030504040204" pitchFamily="34" charset="0"/>
              <a:cs typeface="Times New Roman" panose="02020603050405020304" pitchFamily="18" charset="0"/>
            </a:endParaRPr>
          </a:p>
          <a:p>
            <a:r>
              <a:rPr lang="it-IT" sz="1000" u="sng" dirty="0">
                <a:solidFill>
                  <a:srgbClr val="0000FF"/>
                </a:solidFill>
                <a:latin typeface="Verdana" panose="020B0604030504040204" pitchFamily="34" charset="0"/>
                <a:ea typeface="Verdana" panose="020B0604030504040204" pitchFamily="34" charset="0"/>
                <a:cs typeface="Times New Roman" panose="02020603050405020304" pitchFamily="18" charset="0"/>
              </a:rPr>
              <a:t> </a:t>
            </a:r>
          </a:p>
          <a:p>
            <a:r>
              <a:rPr lang="it-IT" sz="1000" dirty="0">
                <a:solidFill>
                  <a:schemeClr val="tx1"/>
                </a:solidFill>
                <a:latin typeface="Verdana" panose="020B0604030504040204" pitchFamily="34" charset="0"/>
                <a:ea typeface="Verdana" panose="020B0604030504040204" pitchFamily="34" charset="0"/>
                <a:cs typeface="Times New Roman" panose="02020603050405020304" pitchFamily="18" charset="0"/>
              </a:rPr>
              <a:t>Dirigente: </a:t>
            </a:r>
            <a:r>
              <a:rPr lang="it-IT" sz="1000" u="sng" dirty="0">
                <a:solidFill>
                  <a:srgbClr val="0000FF"/>
                </a:solidFill>
                <a:latin typeface="Verdana" panose="020B0604030504040204" pitchFamily="34" charset="0"/>
                <a:ea typeface="Verdana" panose="020B0604030504040204" pitchFamily="34" charset="0"/>
                <a:cs typeface="Times New Roman" panose="02020603050405020304" pitchFamily="18" charset="0"/>
              </a:rPr>
              <a:t>corecomlazio.direttore@cert.consreglazio.it</a:t>
            </a:r>
          </a:p>
          <a:p>
            <a:endParaRPr lang="it-IT" sz="1000" dirty="0">
              <a:solidFill>
                <a:schemeClr val="tx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1161018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06169" y="2478987"/>
            <a:ext cx="8180412" cy="1212320"/>
          </a:xfrm>
        </p:spPr>
        <p:txBody>
          <a:bodyPr>
            <a:normAutofit/>
          </a:bodyPr>
          <a:lstStyle/>
          <a:p>
            <a:r>
              <a:rPr lang="it-IT" sz="2200" b="1" dirty="0">
                <a:latin typeface="Verdana" panose="020B0604030504040204" pitchFamily="34" charset="0"/>
                <a:ea typeface="Verdana" panose="020B0604030504040204" pitchFamily="34" charset="0"/>
                <a:cs typeface="Verdana" panose="020B0604030504040204" pitchFamily="34" charset="0"/>
              </a:rPr>
              <a:t>4.    Attività del </a:t>
            </a:r>
            <a:r>
              <a:rPr lang="it-IT" sz="2200" b="1" dirty="0" err="1">
                <a:latin typeface="Verdana" panose="020B0604030504040204" pitchFamily="34" charset="0"/>
                <a:ea typeface="Verdana" panose="020B0604030504040204" pitchFamily="34" charset="0"/>
                <a:cs typeface="Verdana" panose="020B0604030504040204" pitchFamily="34" charset="0"/>
              </a:rPr>
              <a:t>Co.Re.Com</a:t>
            </a:r>
            <a:r>
              <a:rPr lang="it-IT" sz="2200" b="1" dirty="0">
                <a:latin typeface="Verdana" panose="020B0604030504040204" pitchFamily="34" charset="0"/>
                <a:ea typeface="Verdana" panose="020B0604030504040204" pitchFamily="34" charset="0"/>
                <a:cs typeface="Verdana" panose="020B0604030504040204" pitchFamily="34" charset="0"/>
              </a:rPr>
              <a:t>. </a:t>
            </a:r>
          </a:p>
        </p:txBody>
      </p:sp>
      <p:sp>
        <p:nvSpPr>
          <p:cNvPr id="7" name="Titolo 1"/>
          <p:cNvSpPr txBox="1">
            <a:spLocks/>
          </p:cNvSpPr>
          <p:nvPr/>
        </p:nvSpPr>
        <p:spPr>
          <a:xfrm>
            <a:off x="457200" y="2439270"/>
            <a:ext cx="8180412" cy="115271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j-ea"/>
              <a:cs typeface="+mj-cs"/>
            </a:endParaRPr>
          </a:p>
        </p:txBody>
      </p:sp>
      <p:sp>
        <p:nvSpPr>
          <p:cNvPr id="10" name="Titolo 1"/>
          <p:cNvSpPr txBox="1">
            <a:spLocks/>
          </p:cNvSpPr>
          <p:nvPr/>
        </p:nvSpPr>
        <p:spPr>
          <a:xfrm>
            <a:off x="539552" y="2693639"/>
            <a:ext cx="8180412" cy="115271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j-ea"/>
              <a:cs typeface="+mj-cs"/>
            </a:endParaRPr>
          </a:p>
        </p:txBody>
      </p:sp>
      <p:sp>
        <p:nvSpPr>
          <p:cNvPr id="8" name="Segnaposto contenuto 7"/>
          <p:cNvSpPr>
            <a:spLocks noGrp="1"/>
          </p:cNvSpPr>
          <p:nvPr>
            <p:ph idx="1"/>
          </p:nvPr>
        </p:nvSpPr>
        <p:spPr>
          <a:xfrm>
            <a:off x="1691680" y="2996952"/>
            <a:ext cx="6192688" cy="288032"/>
          </a:xfrm>
        </p:spPr>
        <p:txBody>
          <a:bodyPr>
            <a:normAutofit fontScale="77500" lnSpcReduction="20000"/>
          </a:bodyPr>
          <a:lstStyle/>
          <a:p>
            <a:pPr marL="0" indent="0">
              <a:buNone/>
            </a:pPr>
            <a:r>
              <a:rPr lang="it-IT" sz="2000" b="1" dirty="0"/>
              <a:t>     </a:t>
            </a:r>
            <a:endParaRPr lang="it-IT" sz="2200" u="sng" dirty="0">
              <a:latin typeface="Verdana" panose="020B0604030504040204" pitchFamily="34" charset="0"/>
              <a:ea typeface="Verdana" panose="020B0604030504040204" pitchFamily="34" charset="0"/>
              <a:cs typeface="Verdana" panose="020B0604030504040204" pitchFamily="34" charset="0"/>
            </a:endParaRPr>
          </a:p>
        </p:txBody>
      </p:sp>
      <p:pic>
        <p:nvPicPr>
          <p:cNvPr id="11" name="Immagin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2336" y="277745"/>
            <a:ext cx="1044000" cy="1044000"/>
          </a:xfrm>
          <a:prstGeom prst="rect">
            <a:avLst/>
          </a:prstGeom>
        </p:spPr>
      </p:pic>
      <p:pic>
        <p:nvPicPr>
          <p:cNvPr id="12" name="Immagin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450576"/>
            <a:ext cx="1296144" cy="736657"/>
          </a:xfrm>
          <a:prstGeom prst="rect">
            <a:avLst/>
          </a:prstGeom>
        </p:spPr>
      </p:pic>
      <p:pic>
        <p:nvPicPr>
          <p:cNvPr id="14" name="Immagine 13" descr="logo_agcom"/>
          <p:cNvPicPr/>
          <p:nvPr/>
        </p:nvPicPr>
        <p:blipFill>
          <a:blip r:embed="rId4"/>
          <a:srcRect/>
          <a:stretch>
            <a:fillRect/>
          </a:stretch>
        </p:blipFill>
        <p:spPr bwMode="auto">
          <a:xfrm>
            <a:off x="7596336" y="471133"/>
            <a:ext cx="1257300" cy="657225"/>
          </a:xfrm>
          <a:prstGeom prst="rect">
            <a:avLst/>
          </a:prstGeom>
          <a:noFill/>
          <a:ln w="9525">
            <a:noFill/>
            <a:miter lim="800000"/>
            <a:headEnd/>
            <a:tailEnd/>
          </a:ln>
        </p:spPr>
      </p:pic>
      <p:sp>
        <p:nvSpPr>
          <p:cNvPr id="3" name="Segnaposto piè di pagina 2"/>
          <p:cNvSpPr>
            <a:spLocks noGrp="1"/>
          </p:cNvSpPr>
          <p:nvPr>
            <p:ph type="ftr" sz="quarter" idx="11"/>
          </p:nvPr>
        </p:nvSpPr>
        <p:spPr/>
        <p:txBody>
          <a:bodyPr/>
          <a:lstStyle/>
          <a:p>
            <a:endParaRPr lang="en-US" dirty="0"/>
          </a:p>
        </p:txBody>
      </p:sp>
      <p:sp>
        <p:nvSpPr>
          <p:cNvPr id="4" name="Segnaposto numero diapositiva 3"/>
          <p:cNvSpPr>
            <a:spLocks noGrp="1"/>
          </p:cNvSpPr>
          <p:nvPr>
            <p:ph type="sldNum" sz="quarter" idx="12"/>
          </p:nvPr>
        </p:nvSpPr>
        <p:spPr/>
        <p:txBody>
          <a:bodyPr/>
          <a:lstStyle/>
          <a:p>
            <a:fld id="{EA7C8D44-3667-46F6-9772-CC52308E2A7F}" type="slidenum">
              <a:rPr kumimoji="0" lang="en-US" smtClean="0"/>
              <a:pPr/>
              <a:t>19</a:t>
            </a:fld>
            <a:endParaRPr kumimoji="0" lang="en-US" dirty="0"/>
          </a:p>
        </p:txBody>
      </p:sp>
    </p:spTree>
    <p:extLst>
      <p:ext uri="{BB962C8B-B14F-4D97-AF65-F5344CB8AC3E}">
        <p14:creationId xmlns:p14="http://schemas.microsoft.com/office/powerpoint/2010/main" val="2250435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08012" y="1226950"/>
            <a:ext cx="8229600" cy="545866"/>
          </a:xfrm>
        </p:spPr>
        <p:txBody>
          <a:bodyPr>
            <a:normAutofit fontScale="90000"/>
          </a:bodyPr>
          <a:lstStyle/>
          <a:p>
            <a:r>
              <a:rPr lang="it-IT" sz="2400" b="1" dirty="0">
                <a:latin typeface="Verdana" panose="020B0604030504040204" pitchFamily="34" charset="0"/>
                <a:ea typeface="Verdana" panose="020B0604030504040204" pitchFamily="34" charset="0"/>
                <a:cs typeface="Verdana" panose="020B0604030504040204" pitchFamily="34" charset="0"/>
              </a:rPr>
              <a:t>Sommario</a:t>
            </a:r>
            <a:r>
              <a:rPr lang="it-IT" sz="3200" b="1" dirty="0"/>
              <a:t> </a:t>
            </a:r>
          </a:p>
        </p:txBody>
      </p:sp>
      <p:sp>
        <p:nvSpPr>
          <p:cNvPr id="3" name="Segnaposto contenuto 2"/>
          <p:cNvSpPr>
            <a:spLocks noGrp="1"/>
          </p:cNvSpPr>
          <p:nvPr>
            <p:ph idx="1"/>
          </p:nvPr>
        </p:nvSpPr>
        <p:spPr>
          <a:xfrm>
            <a:off x="755576" y="1700808"/>
            <a:ext cx="7776864" cy="4824536"/>
          </a:xfrm>
        </p:spPr>
        <p:txBody>
          <a:bodyPr>
            <a:noAutofit/>
          </a:bodyPr>
          <a:lstStyle/>
          <a:p>
            <a:pPr marL="0" indent="0">
              <a:buNone/>
            </a:pPr>
            <a:r>
              <a:rPr lang="it-IT" sz="1500" dirty="0">
                <a:latin typeface="Verdana" panose="020B0604030504040204" pitchFamily="34" charset="0"/>
                <a:ea typeface="Verdana" panose="020B0604030504040204" pitchFamily="34" charset="0"/>
                <a:cs typeface="Verdana" panose="020B0604030504040204" pitchFamily="34" charset="0"/>
              </a:rPr>
              <a:t>    </a:t>
            </a:r>
            <a:r>
              <a:rPr lang="it-IT" sz="1500" b="1" dirty="0">
                <a:latin typeface="Verdana" panose="020B0604030504040204" pitchFamily="34" charset="0"/>
                <a:ea typeface="Verdana" panose="020B0604030504040204" pitchFamily="34" charset="0"/>
                <a:cs typeface="Verdana" panose="020B0604030504040204" pitchFamily="34" charset="0"/>
              </a:rPr>
              <a:t>Presentazione </a:t>
            </a:r>
          </a:p>
          <a:p>
            <a:pPr marL="0" indent="0">
              <a:buNone/>
            </a:pPr>
            <a:endParaRPr lang="it-IT" sz="15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it-IT" sz="1500" dirty="0">
                <a:latin typeface="Verdana" panose="020B0604030504040204" pitchFamily="34" charset="0"/>
                <a:ea typeface="Verdana" panose="020B0604030504040204" pitchFamily="34" charset="0"/>
                <a:cs typeface="Verdana" panose="020B0604030504040204" pitchFamily="34" charset="0"/>
              </a:rPr>
              <a:t>1.  </a:t>
            </a:r>
            <a:r>
              <a:rPr lang="it-IT" sz="1500" b="1" dirty="0">
                <a:latin typeface="Verdana" panose="020B0604030504040204" pitchFamily="34" charset="0"/>
                <a:ea typeface="Verdana" panose="020B0604030504040204" pitchFamily="34" charset="0"/>
                <a:cs typeface="Verdana" panose="020B0604030504040204" pitchFamily="34" charset="0"/>
              </a:rPr>
              <a:t>Quadro normativo di riferimento</a:t>
            </a:r>
          </a:p>
          <a:p>
            <a:pPr marL="0" indent="0">
              <a:buNone/>
            </a:pPr>
            <a:r>
              <a:rPr lang="it-IT" sz="1500" dirty="0">
                <a:latin typeface="Verdana" panose="020B0604030504040204" pitchFamily="34" charset="0"/>
                <a:ea typeface="Verdana" panose="020B0604030504040204" pitchFamily="34" charset="0"/>
                <a:cs typeface="Verdana" panose="020B0604030504040204" pitchFamily="34" charset="0"/>
              </a:rPr>
              <a:t>     1.1   Legge Istitutiva e altre norme di riferimento</a:t>
            </a:r>
          </a:p>
          <a:p>
            <a:pPr marL="0" indent="0">
              <a:buNone/>
            </a:pPr>
            <a:r>
              <a:rPr lang="it-IT" sz="1500" dirty="0">
                <a:latin typeface="Verdana" panose="020B0604030504040204" pitchFamily="34" charset="0"/>
                <a:ea typeface="Verdana" panose="020B0604030504040204" pitchFamily="34" charset="0"/>
                <a:cs typeface="Verdana" panose="020B0604030504040204" pitchFamily="34" charset="0"/>
              </a:rPr>
              <a:t>     1.2   Accordo Quadro AGCOM e Convenzione</a:t>
            </a:r>
          </a:p>
          <a:p>
            <a:pPr marL="0" indent="0">
              <a:buNone/>
            </a:pPr>
            <a:endParaRPr lang="it-IT" sz="1500" dirty="0">
              <a:latin typeface="Verdana" panose="020B0604030504040204" pitchFamily="34" charset="0"/>
              <a:ea typeface="Verdana" panose="020B0604030504040204" pitchFamily="34" charset="0"/>
              <a:cs typeface="Verdana" panose="020B0604030504040204" pitchFamily="34" charset="0"/>
            </a:endParaRPr>
          </a:p>
          <a:p>
            <a:pPr>
              <a:buAutoNum type="arabicPeriod" startAt="2"/>
            </a:pPr>
            <a:r>
              <a:rPr lang="it-IT" sz="1500" b="1" dirty="0">
                <a:latin typeface="Verdana" panose="020B0604030504040204" pitchFamily="34" charset="0"/>
                <a:ea typeface="Verdana" panose="020B0604030504040204" pitchFamily="34" charset="0"/>
                <a:cs typeface="Verdana" panose="020B0604030504040204" pitchFamily="34" charset="0"/>
              </a:rPr>
              <a:t>Organigramma della Struttura</a:t>
            </a:r>
          </a:p>
          <a:p>
            <a:pPr marL="0" indent="0">
              <a:buNone/>
            </a:pPr>
            <a:r>
              <a:rPr lang="it-IT" sz="1500" dirty="0">
                <a:latin typeface="Verdana" panose="020B0604030504040204" pitchFamily="34" charset="0"/>
                <a:ea typeface="Verdana" panose="020B0604030504040204" pitchFamily="34" charset="0"/>
                <a:cs typeface="Verdana" panose="020B0604030504040204" pitchFamily="34" charset="0"/>
              </a:rPr>
              <a:t>     2.1  Il Comitato</a:t>
            </a:r>
          </a:p>
          <a:p>
            <a:pPr marL="0" indent="0">
              <a:buNone/>
            </a:pPr>
            <a:r>
              <a:rPr lang="it-IT" sz="1500" dirty="0">
                <a:latin typeface="Verdana" panose="020B0604030504040204" pitchFamily="34" charset="0"/>
                <a:ea typeface="Verdana" panose="020B0604030504040204" pitchFamily="34" charset="0"/>
                <a:cs typeface="Verdana" panose="020B0604030504040204" pitchFamily="34" charset="0"/>
              </a:rPr>
              <a:t>     2.2  La Struttura amministrativa</a:t>
            </a:r>
          </a:p>
          <a:p>
            <a:pPr marL="0" indent="0">
              <a:buNone/>
            </a:pPr>
            <a:endParaRPr lang="it-IT" sz="15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it-IT" sz="1500" dirty="0">
                <a:latin typeface="Verdana" panose="020B0604030504040204" pitchFamily="34" charset="0"/>
                <a:ea typeface="Verdana" panose="020B0604030504040204" pitchFamily="34" charset="0"/>
                <a:cs typeface="Verdana" panose="020B0604030504040204" pitchFamily="34" charset="0"/>
              </a:rPr>
              <a:t>3.   </a:t>
            </a:r>
            <a:r>
              <a:rPr lang="it-IT" sz="1500" b="1" dirty="0">
                <a:latin typeface="Verdana" panose="020B0604030504040204" pitchFamily="34" charset="0"/>
                <a:ea typeface="Verdana" panose="020B0604030504040204" pitchFamily="34" charset="0"/>
                <a:cs typeface="Verdana" panose="020B0604030504040204" pitchFamily="34" charset="0"/>
              </a:rPr>
              <a:t>Informazioni e Contatti</a:t>
            </a:r>
          </a:p>
          <a:p>
            <a:pPr marL="533400" indent="-533400">
              <a:buNone/>
            </a:pPr>
            <a:r>
              <a:rPr lang="it-IT" sz="1500" dirty="0">
                <a:latin typeface="Verdana" panose="020B0604030504040204" pitchFamily="34" charset="0"/>
                <a:ea typeface="Verdana" panose="020B0604030504040204" pitchFamily="34" charset="0"/>
                <a:cs typeface="Verdana" panose="020B0604030504040204" pitchFamily="34" charset="0"/>
              </a:rPr>
              <a:t>      3.1  Dove si trova </a:t>
            </a:r>
          </a:p>
          <a:p>
            <a:pPr marL="533400" indent="-533400">
              <a:buNone/>
            </a:pPr>
            <a:r>
              <a:rPr lang="it-IT" sz="1500" dirty="0">
                <a:latin typeface="Verdana" panose="020B0604030504040204" pitchFamily="34" charset="0"/>
                <a:ea typeface="Verdana" panose="020B0604030504040204" pitchFamily="34" charset="0"/>
                <a:cs typeface="Verdana" panose="020B0604030504040204" pitchFamily="34" charset="0"/>
              </a:rPr>
              <a:t>      3.2  Orari di ricezione del pubblico</a:t>
            </a:r>
          </a:p>
          <a:p>
            <a:pPr marL="533400" indent="-533400">
              <a:buNone/>
            </a:pPr>
            <a:r>
              <a:rPr lang="it-IT" sz="1500" dirty="0">
                <a:latin typeface="Verdana" panose="020B0604030504040204" pitchFamily="34" charset="0"/>
                <a:ea typeface="Verdana" panose="020B0604030504040204" pitchFamily="34" charset="0"/>
                <a:cs typeface="Verdana" panose="020B0604030504040204" pitchFamily="34" charset="0"/>
              </a:rPr>
              <a:t>      3.3  Contatti telefonici</a:t>
            </a:r>
          </a:p>
          <a:p>
            <a:pPr marL="533400" indent="-533400">
              <a:buNone/>
            </a:pPr>
            <a:r>
              <a:rPr lang="it-IT" sz="1500" dirty="0">
                <a:latin typeface="Verdana" panose="020B0604030504040204" pitchFamily="34" charset="0"/>
                <a:ea typeface="Verdana" panose="020B0604030504040204" pitchFamily="34" charset="0"/>
                <a:cs typeface="Verdana" panose="020B0604030504040204" pitchFamily="34" charset="0"/>
              </a:rPr>
              <a:t>      3.4  Contatti email</a:t>
            </a:r>
          </a:p>
          <a:p>
            <a:pPr marL="533400" indent="-533400">
              <a:buNone/>
            </a:pPr>
            <a:r>
              <a:rPr lang="it-IT" sz="1500" dirty="0">
                <a:latin typeface="Verdana" panose="020B0604030504040204" pitchFamily="34" charset="0"/>
                <a:ea typeface="Verdana" panose="020B0604030504040204" pitchFamily="34" charset="0"/>
                <a:cs typeface="Verdana" panose="020B0604030504040204" pitchFamily="34" charset="0"/>
              </a:rPr>
              <a:t>      3.5  Contatti PEC</a:t>
            </a:r>
          </a:p>
          <a:p>
            <a:pPr marL="0" indent="0">
              <a:buNone/>
            </a:pPr>
            <a:endParaRPr lang="it-IT" sz="1500" dirty="0">
              <a:latin typeface="Verdana" panose="020B0604030504040204" pitchFamily="34" charset="0"/>
              <a:ea typeface="Verdana" panose="020B0604030504040204" pitchFamily="34" charset="0"/>
              <a:cs typeface="Verdana" panose="020B0604030504040204" pitchFamily="34" charset="0"/>
            </a:endParaRPr>
          </a:p>
          <a:p>
            <a:pPr marL="0" lvl="0" indent="0">
              <a:buNone/>
            </a:pPr>
            <a:r>
              <a:rPr lang="it-IT" sz="1500" dirty="0">
                <a:solidFill>
                  <a:srgbClr val="FF0000"/>
                </a:solidFill>
                <a:latin typeface="Verdana" panose="020B0604030504040204" pitchFamily="34" charset="0"/>
                <a:ea typeface="Verdana" panose="020B0604030504040204" pitchFamily="34" charset="0"/>
                <a:cs typeface="Verdana" panose="020B0604030504040204" pitchFamily="34" charset="0"/>
              </a:rPr>
              <a:t>   </a:t>
            </a:r>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36312" y="336620"/>
            <a:ext cx="1044000" cy="1044000"/>
          </a:xfrm>
          <a:prstGeom prst="rect">
            <a:avLst/>
          </a:prstGeom>
        </p:spPr>
      </p:pic>
      <p:pic>
        <p:nvPicPr>
          <p:cNvPr id="8" name="Immagin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450576"/>
            <a:ext cx="1296144" cy="736657"/>
          </a:xfrm>
          <a:prstGeom prst="rect">
            <a:avLst/>
          </a:prstGeom>
        </p:spPr>
      </p:pic>
      <p:pic>
        <p:nvPicPr>
          <p:cNvPr id="9" name="Immagine 8" descr="logo_agcom"/>
          <p:cNvPicPr/>
          <p:nvPr/>
        </p:nvPicPr>
        <p:blipFill>
          <a:blip r:embed="rId4"/>
          <a:srcRect/>
          <a:stretch>
            <a:fillRect/>
          </a:stretch>
        </p:blipFill>
        <p:spPr bwMode="auto">
          <a:xfrm>
            <a:off x="7596336" y="471133"/>
            <a:ext cx="1257300" cy="657225"/>
          </a:xfrm>
          <a:prstGeom prst="rect">
            <a:avLst/>
          </a:prstGeom>
          <a:noFill/>
          <a:ln w="9525">
            <a:noFill/>
            <a:miter lim="800000"/>
            <a:headEnd/>
            <a:tailEnd/>
          </a:ln>
        </p:spPr>
      </p:pic>
      <p:sp>
        <p:nvSpPr>
          <p:cNvPr id="5" name="Segnaposto piè di pagina 4"/>
          <p:cNvSpPr>
            <a:spLocks noGrp="1"/>
          </p:cNvSpPr>
          <p:nvPr>
            <p:ph type="ftr" sz="quarter" idx="11"/>
          </p:nvPr>
        </p:nvSpPr>
        <p:spPr/>
        <p:txBody>
          <a:bodyPr/>
          <a:lstStyle/>
          <a:p>
            <a:endParaRPr lang="en-US" dirty="0"/>
          </a:p>
        </p:txBody>
      </p:sp>
      <p:sp>
        <p:nvSpPr>
          <p:cNvPr id="6" name="Segnaposto numero diapositiva 5"/>
          <p:cNvSpPr>
            <a:spLocks noGrp="1"/>
          </p:cNvSpPr>
          <p:nvPr>
            <p:ph type="sldNum" sz="quarter" idx="12"/>
          </p:nvPr>
        </p:nvSpPr>
        <p:spPr/>
        <p:txBody>
          <a:bodyPr/>
          <a:lstStyle/>
          <a:p>
            <a:fld id="{EA7C8D44-3667-46F6-9772-CC52308E2A7F}" type="slidenum">
              <a:rPr kumimoji="0" lang="en-US" smtClean="0"/>
              <a:pPr/>
              <a:t>2</a:t>
            </a:fld>
            <a:endParaRPr kumimoji="0" lang="en-US" dirty="0"/>
          </a:p>
        </p:txBody>
      </p:sp>
    </p:spTree>
    <p:extLst>
      <p:ext uri="{BB962C8B-B14F-4D97-AF65-F5344CB8AC3E}">
        <p14:creationId xmlns:p14="http://schemas.microsoft.com/office/powerpoint/2010/main" val="22664556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046851" y="525172"/>
            <a:ext cx="4254128" cy="1040268"/>
          </a:xfrm>
        </p:spPr>
        <p:txBody>
          <a:bodyPr anchor="ctr">
            <a:noAutofit/>
          </a:bodyPr>
          <a:lstStyle/>
          <a:p>
            <a:pPr algn="ctr">
              <a:lnSpc>
                <a:spcPct val="110000"/>
              </a:lnSpc>
            </a:pPr>
            <a:r>
              <a:rPr lang="it-IT" sz="900" dirty="0">
                <a:latin typeface="Verdana" panose="020B0604030504040204" pitchFamily="34" charset="0"/>
                <a:ea typeface="Verdana" panose="020B0604030504040204" pitchFamily="34" charset="0"/>
                <a:cs typeface="Verdana" panose="020B0604030504040204" pitchFamily="34" charset="0"/>
              </a:rPr>
              <a:t>.</a:t>
            </a:r>
          </a:p>
        </p:txBody>
      </p:sp>
      <p:sp>
        <p:nvSpPr>
          <p:cNvPr id="3" name="Sottotitolo 2"/>
          <p:cNvSpPr>
            <a:spLocks noGrp="1"/>
          </p:cNvSpPr>
          <p:nvPr>
            <p:ph idx="1"/>
          </p:nvPr>
        </p:nvSpPr>
        <p:spPr>
          <a:xfrm>
            <a:off x="2390316" y="2434152"/>
            <a:ext cx="5837149" cy="4938930"/>
          </a:xfrm>
        </p:spPr>
        <p:txBody>
          <a:bodyPr>
            <a:normAutofit/>
          </a:bodyPr>
          <a:lstStyle/>
          <a:p>
            <a:endParaRPr lang="it-IT" sz="2400" b="1" dirty="0">
              <a:latin typeface="+mj-lt"/>
              <a:ea typeface="+mj-ea"/>
              <a:cs typeface="+mj-cs"/>
            </a:endParaRPr>
          </a:p>
          <a:p>
            <a:endParaRPr lang="it-IT" sz="4800" dirty="0">
              <a:solidFill>
                <a:schemeClr val="tx1"/>
              </a:solidFill>
            </a:endParaRPr>
          </a:p>
          <a:p>
            <a:endParaRPr lang="it-IT" sz="4800" dirty="0"/>
          </a:p>
          <a:p>
            <a:pPr marL="457200" indent="-457200" algn="just">
              <a:buFont typeface="Arial" panose="020B0604020202020204" pitchFamily="34" charset="0"/>
              <a:buChar char="•"/>
            </a:pPr>
            <a:endParaRPr lang="it-IT" sz="4800" dirty="0">
              <a:solidFill>
                <a:schemeClr val="tx1"/>
              </a:solidFill>
            </a:endParaRPr>
          </a:p>
          <a:p>
            <a:pPr algn="just"/>
            <a:endParaRPr lang="it-IT" dirty="0"/>
          </a:p>
        </p:txBody>
      </p:sp>
      <p:sp>
        <p:nvSpPr>
          <p:cNvPr id="5" name="Segnaposto testo 4"/>
          <p:cNvSpPr>
            <a:spLocks noGrp="1"/>
          </p:cNvSpPr>
          <p:nvPr>
            <p:ph type="body" sz="half" idx="2"/>
          </p:nvPr>
        </p:nvSpPr>
        <p:spPr>
          <a:xfrm>
            <a:off x="200338" y="2587604"/>
            <a:ext cx="1637493" cy="2016488"/>
          </a:xfrm>
        </p:spPr>
        <p:txBody>
          <a:bodyPr anchor="ctr">
            <a:normAutofit/>
          </a:bodyPr>
          <a:lstStyle/>
          <a:p>
            <a:pPr>
              <a:lnSpc>
                <a:spcPct val="110000"/>
              </a:lnSpc>
            </a:pPr>
            <a:r>
              <a:rPr lang="it-IT" sz="1600" i="1" dirty="0">
                <a:latin typeface="Verdana" panose="020B0604030504040204" pitchFamily="34" charset="0"/>
                <a:ea typeface="Verdana" panose="020B0604030504040204" pitchFamily="34" charset="0"/>
                <a:cs typeface="Verdana" panose="020B0604030504040204" pitchFamily="34" charset="0"/>
              </a:rPr>
              <a:t>Normativa, descrizione del servizio,</a:t>
            </a:r>
          </a:p>
          <a:p>
            <a:pPr>
              <a:lnSpc>
                <a:spcPct val="110000"/>
              </a:lnSpc>
            </a:pPr>
            <a:r>
              <a:rPr lang="it-IT" sz="1600" i="1" dirty="0">
                <a:latin typeface="Verdana" panose="020B0604030504040204" pitchFamily="34" charset="0"/>
                <a:ea typeface="Verdana" panose="020B0604030504040204" pitchFamily="34" charset="0"/>
                <a:cs typeface="Verdana" panose="020B0604030504040204" pitchFamily="34" charset="0"/>
              </a:rPr>
              <a:t>tutela dei cittadini</a:t>
            </a:r>
          </a:p>
          <a:p>
            <a:pPr algn="ctr"/>
            <a:endParaRPr lang="it-IT" u="sng" dirty="0"/>
          </a:p>
          <a:p>
            <a:endParaRPr lang="it-IT" dirty="0"/>
          </a:p>
        </p:txBody>
      </p:sp>
      <p:sp>
        <p:nvSpPr>
          <p:cNvPr id="2" name="Rettangolo 1"/>
          <p:cNvSpPr/>
          <p:nvPr/>
        </p:nvSpPr>
        <p:spPr>
          <a:xfrm>
            <a:off x="2376427" y="719264"/>
            <a:ext cx="4968552" cy="584775"/>
          </a:xfrm>
          <a:prstGeom prst="rect">
            <a:avLst/>
          </a:prstGeom>
        </p:spPr>
        <p:txBody>
          <a:bodyPr wrap="square">
            <a:spAutoFit/>
          </a:bodyPr>
          <a:lstStyle/>
          <a:p>
            <a:pPr algn="ctr"/>
            <a:br>
              <a:rPr lang="it-IT" sz="1600" b="1" dirty="0"/>
            </a:br>
            <a:endParaRPr lang="it-IT" sz="1600" dirty="0"/>
          </a:p>
        </p:txBody>
      </p:sp>
      <p:sp>
        <p:nvSpPr>
          <p:cNvPr id="11" name="Segnaposto contenuto 2"/>
          <p:cNvSpPr txBox="1">
            <a:spLocks/>
          </p:cNvSpPr>
          <p:nvPr/>
        </p:nvSpPr>
        <p:spPr>
          <a:xfrm>
            <a:off x="1930981" y="2093838"/>
            <a:ext cx="6341573" cy="431398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a:spcBef>
                <a:spcPts val="0"/>
              </a:spcBef>
              <a:buNone/>
            </a:pPr>
            <a:r>
              <a:rPr lang="it-IT" sz="1600"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Gli utenti (persone fisiche o giuridiche) che lamentano la violazione di un proprio diritto o interesse (disservizi relativi a rete fissa, mobile, ADSL o servizi di </a:t>
            </a:r>
            <a:r>
              <a:rPr lang="it-IT" sz="1600" dirty="0" err="1">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PayTV</a:t>
            </a:r>
            <a:r>
              <a:rPr lang="it-IT" sz="1600"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 possono  promuovere al </a:t>
            </a:r>
            <a:r>
              <a:rPr lang="it-IT" sz="1600" dirty="0" err="1">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Co.Re.Com</a:t>
            </a:r>
            <a:r>
              <a:rPr lang="it-IT" sz="1600"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 un tentativo di conciliazione. La proposizione del tentativo di conciliazione è necessaria per l’eventuale avvio di una causa in sede civile (condizione di procedibilità).</a:t>
            </a:r>
          </a:p>
          <a:p>
            <a:pPr marL="0" lvl="0" indent="0" algn="just">
              <a:spcBef>
                <a:spcPts val="0"/>
              </a:spcBef>
              <a:buNone/>
            </a:pPr>
            <a:endParaRPr lang="it-IT" sz="1600"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Al riguardo si richiama la </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hlinkClick r:id="rId2">
                  <a:extLst>
                    <a:ext uri="{A12FA001-AC4F-418D-AE19-62706E023703}">
                      <ahyp:hlinkClr xmlns:ahyp="http://schemas.microsoft.com/office/drawing/2018/hyperlinkcolor" val="tx"/>
                    </a:ext>
                  </a:extLst>
                </a:hlinkClick>
              </a:rPr>
              <a:t>Delibera n. 358/22/CONS</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(Regolamento sulle procedure di risoluzione delle controversie tra utenti e operatori di comunicazioni elettroniche o fornitori di servizi di media audiovisivi) ai sensi dell’articolo 3, comma 4, dell’Accordo Quadro del 14 dicembre 2022 per l’esercizio delle funzioni delegate ai </a:t>
            </a:r>
            <a:r>
              <a:rPr kumimoji="0" lang="it-IT" sz="1600" b="0" i="0" u="none" strike="noStrike" kern="1200" cap="none" spc="0" normalizeH="0" baseline="0" noProof="0" dirty="0" err="1">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Co.Re.Com</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a:t>
            </a:r>
          </a:p>
          <a:p>
            <a:pPr marL="0" lvl="0" indent="0" algn="just">
              <a:spcBef>
                <a:spcPts val="0"/>
              </a:spcBef>
              <a:buNone/>
            </a:pPr>
            <a:endParaRPr lang="it-IT" sz="1600"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endParaRPr>
          </a:p>
          <a:p>
            <a:pPr marL="0" lvl="0" indent="0" algn="just">
              <a:spcBef>
                <a:spcPts val="0"/>
              </a:spcBef>
              <a:buNone/>
            </a:pPr>
            <a:endParaRPr lang="it-IT" sz="1600"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10" name="Segnaposto testo 4"/>
          <p:cNvSpPr txBox="1">
            <a:spLocks/>
          </p:cNvSpPr>
          <p:nvPr/>
        </p:nvSpPr>
        <p:spPr>
          <a:xfrm>
            <a:off x="1259632" y="1403807"/>
            <a:ext cx="4289461" cy="573068"/>
          </a:xfrm>
          <a:prstGeom prst="rect">
            <a:avLst/>
          </a:prstGeom>
        </p:spPr>
        <p:txBody>
          <a:bodyPr vert="horz" lIns="91440" tIns="45720" rIns="91440" bIns="45720" rtlCol="0">
            <a:no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algn="ctr"/>
            <a:r>
              <a:rPr lang="it-IT" sz="2800" b="1" dirty="0"/>
              <a:t>4.1.1 Conciliazioni</a:t>
            </a:r>
            <a:br>
              <a:rPr lang="it-IT" sz="2800" b="1" dirty="0"/>
            </a:br>
            <a:endParaRPr lang="it-IT" sz="2800" dirty="0"/>
          </a:p>
        </p:txBody>
      </p:sp>
      <p:pic>
        <p:nvPicPr>
          <p:cNvPr id="12" name="Immagin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52336" y="277745"/>
            <a:ext cx="1044000" cy="1044000"/>
          </a:xfrm>
          <a:prstGeom prst="rect">
            <a:avLst/>
          </a:prstGeom>
        </p:spPr>
      </p:pic>
      <p:pic>
        <p:nvPicPr>
          <p:cNvPr id="13" name="Immagin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9552" y="450576"/>
            <a:ext cx="1296144" cy="736657"/>
          </a:xfrm>
          <a:prstGeom prst="rect">
            <a:avLst/>
          </a:prstGeom>
        </p:spPr>
      </p:pic>
      <p:pic>
        <p:nvPicPr>
          <p:cNvPr id="14" name="Immagine 13" descr="logo_agcom"/>
          <p:cNvPicPr/>
          <p:nvPr/>
        </p:nvPicPr>
        <p:blipFill>
          <a:blip r:embed="rId5"/>
          <a:srcRect/>
          <a:stretch>
            <a:fillRect/>
          </a:stretch>
        </p:blipFill>
        <p:spPr bwMode="auto">
          <a:xfrm>
            <a:off x="7596336" y="471133"/>
            <a:ext cx="1257300" cy="657225"/>
          </a:xfrm>
          <a:prstGeom prst="rect">
            <a:avLst/>
          </a:prstGeom>
          <a:noFill/>
          <a:ln w="9525">
            <a:noFill/>
            <a:miter lim="800000"/>
            <a:headEnd/>
            <a:tailEnd/>
          </a:ln>
        </p:spPr>
      </p:pic>
      <p:sp>
        <p:nvSpPr>
          <p:cNvPr id="6" name="Segnaposto piè di pagina 5"/>
          <p:cNvSpPr>
            <a:spLocks noGrp="1"/>
          </p:cNvSpPr>
          <p:nvPr>
            <p:ph type="ftr" sz="quarter" idx="11"/>
          </p:nvPr>
        </p:nvSpPr>
        <p:spPr/>
        <p:txBody>
          <a:bodyPr/>
          <a:lstStyle/>
          <a:p>
            <a:endParaRPr kumimoji="0" lang="en-US"/>
          </a:p>
        </p:txBody>
      </p:sp>
      <p:sp>
        <p:nvSpPr>
          <p:cNvPr id="7" name="Segnaposto numero diapositiva 6"/>
          <p:cNvSpPr>
            <a:spLocks noGrp="1"/>
          </p:cNvSpPr>
          <p:nvPr>
            <p:ph type="sldNum" sz="quarter" idx="12"/>
          </p:nvPr>
        </p:nvSpPr>
        <p:spPr/>
        <p:txBody>
          <a:bodyPr/>
          <a:lstStyle/>
          <a:p>
            <a:fld id="{EA7C8D44-3667-46F6-9772-CC52308E2A7F}" type="slidenum">
              <a:rPr kumimoji="0" lang="en-US" smtClean="0"/>
              <a:pPr/>
              <a:t>20</a:t>
            </a:fld>
            <a:endParaRPr kumimoji="0" lang="en-US"/>
          </a:p>
        </p:txBody>
      </p:sp>
    </p:spTree>
    <p:extLst>
      <p:ext uri="{BB962C8B-B14F-4D97-AF65-F5344CB8AC3E}">
        <p14:creationId xmlns:p14="http://schemas.microsoft.com/office/powerpoint/2010/main" val="40013142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046851" y="525172"/>
            <a:ext cx="4254128" cy="1040268"/>
          </a:xfrm>
        </p:spPr>
        <p:txBody>
          <a:bodyPr anchor="ctr">
            <a:noAutofit/>
          </a:bodyPr>
          <a:lstStyle/>
          <a:p>
            <a:pPr algn="ctr">
              <a:lnSpc>
                <a:spcPct val="110000"/>
              </a:lnSpc>
            </a:pPr>
            <a:r>
              <a:rPr lang="it-IT" sz="1800" dirty="0">
                <a:latin typeface="Verdana" panose="020B0604030504040204" pitchFamily="34" charset="0"/>
                <a:ea typeface="Verdana" panose="020B0604030504040204" pitchFamily="34" charset="0"/>
                <a:cs typeface="Verdana" panose="020B0604030504040204" pitchFamily="34" charset="0"/>
              </a:rPr>
              <a:t>.</a:t>
            </a:r>
          </a:p>
        </p:txBody>
      </p:sp>
      <p:sp>
        <p:nvSpPr>
          <p:cNvPr id="3" name="Sottotitolo 2"/>
          <p:cNvSpPr>
            <a:spLocks noGrp="1"/>
          </p:cNvSpPr>
          <p:nvPr>
            <p:ph idx="1"/>
          </p:nvPr>
        </p:nvSpPr>
        <p:spPr>
          <a:xfrm>
            <a:off x="2390316" y="2434152"/>
            <a:ext cx="5837149" cy="4938930"/>
          </a:xfrm>
        </p:spPr>
        <p:txBody>
          <a:bodyPr>
            <a:normAutofit/>
          </a:bodyPr>
          <a:lstStyle/>
          <a:p>
            <a:endParaRPr lang="it-IT" sz="2400" b="1" dirty="0">
              <a:latin typeface="+mj-lt"/>
              <a:ea typeface="+mj-ea"/>
              <a:cs typeface="+mj-cs"/>
            </a:endParaRPr>
          </a:p>
          <a:p>
            <a:endParaRPr lang="it-IT" sz="4800" dirty="0">
              <a:solidFill>
                <a:schemeClr val="tx1"/>
              </a:solidFill>
            </a:endParaRPr>
          </a:p>
          <a:p>
            <a:endParaRPr lang="it-IT" sz="4800" dirty="0"/>
          </a:p>
          <a:p>
            <a:pPr marL="457200" indent="-457200" algn="just">
              <a:buFont typeface="Arial" panose="020B0604020202020204" pitchFamily="34" charset="0"/>
              <a:buChar char="•"/>
            </a:pPr>
            <a:endParaRPr lang="it-IT" sz="4800" dirty="0">
              <a:solidFill>
                <a:schemeClr val="tx1"/>
              </a:solidFill>
            </a:endParaRPr>
          </a:p>
          <a:p>
            <a:pPr algn="just"/>
            <a:endParaRPr lang="it-IT" dirty="0"/>
          </a:p>
        </p:txBody>
      </p:sp>
      <p:sp>
        <p:nvSpPr>
          <p:cNvPr id="5" name="Segnaposto testo 4"/>
          <p:cNvSpPr>
            <a:spLocks noGrp="1"/>
          </p:cNvSpPr>
          <p:nvPr>
            <p:ph type="body" sz="half" idx="2"/>
          </p:nvPr>
        </p:nvSpPr>
        <p:spPr>
          <a:xfrm>
            <a:off x="145890" y="2536200"/>
            <a:ext cx="1689806" cy="2448272"/>
          </a:xfrm>
        </p:spPr>
        <p:txBody>
          <a:bodyPr anchor="ctr">
            <a:normAutofit/>
          </a:bodyPr>
          <a:lstStyle/>
          <a:p>
            <a:r>
              <a:rPr lang="it-IT" sz="1600" i="1" dirty="0">
                <a:latin typeface="Verdana" panose="020B0604030504040204" pitchFamily="34" charset="0"/>
                <a:ea typeface="Verdana" panose="020B0604030504040204" pitchFamily="34" charset="0"/>
                <a:cs typeface="Verdana" panose="020B0604030504040204" pitchFamily="34" charset="0"/>
              </a:rPr>
              <a:t>Modalità di fruizione,</a:t>
            </a:r>
          </a:p>
          <a:p>
            <a:r>
              <a:rPr lang="it-IT" sz="1600" i="1" dirty="0">
                <a:latin typeface="Verdana" panose="020B0604030504040204" pitchFamily="34" charset="0"/>
                <a:ea typeface="Verdana" panose="020B0604030504040204" pitchFamily="34" charset="0"/>
                <a:cs typeface="Verdana" panose="020B0604030504040204" pitchFamily="34" charset="0"/>
              </a:rPr>
              <a:t>modulistica e contatti</a:t>
            </a:r>
          </a:p>
          <a:p>
            <a:pPr algn="ctr"/>
            <a:endParaRPr lang="it-IT" u="sng" dirty="0"/>
          </a:p>
          <a:p>
            <a:endParaRPr lang="it-IT" dirty="0"/>
          </a:p>
        </p:txBody>
      </p:sp>
      <p:sp>
        <p:nvSpPr>
          <p:cNvPr id="2" name="Rettangolo 1"/>
          <p:cNvSpPr/>
          <p:nvPr/>
        </p:nvSpPr>
        <p:spPr>
          <a:xfrm>
            <a:off x="2376427" y="719264"/>
            <a:ext cx="4968552" cy="584775"/>
          </a:xfrm>
          <a:prstGeom prst="rect">
            <a:avLst/>
          </a:prstGeom>
        </p:spPr>
        <p:txBody>
          <a:bodyPr wrap="square">
            <a:spAutoFit/>
          </a:bodyPr>
          <a:lstStyle/>
          <a:p>
            <a:pPr algn="ctr"/>
            <a:br>
              <a:rPr lang="it-IT" sz="1600" b="1" dirty="0"/>
            </a:br>
            <a:endParaRPr lang="it-IT" sz="1600" dirty="0"/>
          </a:p>
        </p:txBody>
      </p:sp>
      <p:sp>
        <p:nvSpPr>
          <p:cNvPr id="11" name="Segnaposto contenuto 2"/>
          <p:cNvSpPr txBox="1">
            <a:spLocks/>
          </p:cNvSpPr>
          <p:nvPr/>
        </p:nvSpPr>
        <p:spPr>
          <a:xfrm>
            <a:off x="1840771" y="1798384"/>
            <a:ext cx="6619662" cy="479896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it-IT" sz="1600" dirty="0">
                <a:solidFill>
                  <a:srgbClr val="000000"/>
                </a:solidFill>
                <a:latin typeface="Verdana" panose="020B0604030504040204" pitchFamily="34" charset="0"/>
                <a:ea typeface="Verdana" panose="020B0604030504040204" pitchFamily="34" charset="0"/>
                <a:cs typeface="Verdana" panose="020B0604030504040204" pitchFamily="34" charset="0"/>
              </a:rPr>
              <a:t>La presa in carico dei procedimenti avviene esclusivamente tramite portale informatico "</a:t>
            </a:r>
            <a:r>
              <a:rPr lang="it-IT" sz="1600" dirty="0" err="1">
                <a:solidFill>
                  <a:srgbClr val="000000"/>
                </a:solidFill>
                <a:latin typeface="Verdana" panose="020B0604030504040204" pitchFamily="34" charset="0"/>
                <a:ea typeface="Verdana" panose="020B0604030504040204" pitchFamily="34" charset="0"/>
                <a:cs typeface="Verdana" panose="020B0604030504040204" pitchFamily="34" charset="0"/>
              </a:rPr>
              <a:t>Conciliaweb</a:t>
            </a:r>
            <a:r>
              <a:rPr lang="it-IT" sz="1600" dirty="0">
                <a:solidFill>
                  <a:srgbClr val="000000"/>
                </a:solidFill>
                <a:latin typeface="Verdana" panose="020B0604030504040204" pitchFamily="34" charset="0"/>
                <a:ea typeface="Verdana" panose="020B0604030504040204" pitchFamily="34" charset="0"/>
                <a:cs typeface="Verdana" panose="020B0604030504040204" pitchFamily="34" charset="0"/>
              </a:rPr>
              <a:t>, all’indirizzo: </a:t>
            </a:r>
            <a:r>
              <a:rPr lang="it-IT" sz="1600" u="sng" dirty="0">
                <a:solidFill>
                  <a:srgbClr val="000000"/>
                </a:solidFill>
                <a:latin typeface="Verdana" panose="020B0604030504040204" pitchFamily="34" charset="0"/>
                <a:ea typeface="Verdana" panose="020B0604030504040204" pitchFamily="34" charset="0"/>
                <a:cs typeface="Verdana" panose="020B0604030504040204" pitchFamily="34" charset="0"/>
                <a:hlinkClick r:id="rId2"/>
              </a:rPr>
              <a:t>https://conciliaweb.agcom.it/conciliaweb/login.htm</a:t>
            </a:r>
            <a:r>
              <a:rPr lang="it-IT" sz="1600" u="sng" dirty="0">
                <a:solidFill>
                  <a:srgbClr val="000000"/>
                </a:solidFill>
                <a:latin typeface="Verdana" panose="020B0604030504040204" pitchFamily="34" charset="0"/>
                <a:ea typeface="Verdana" panose="020B0604030504040204" pitchFamily="34" charset="0"/>
                <a:cs typeface="Verdana" panose="020B0604030504040204" pitchFamily="34" charset="0"/>
              </a:rPr>
              <a:t>,</a:t>
            </a:r>
            <a:r>
              <a:rPr lang="it-IT" sz="1600" dirty="0">
                <a:solidFill>
                  <a:srgbClr val="000000"/>
                </a:solidFill>
                <a:latin typeface="Verdana" panose="020B0604030504040204" pitchFamily="34" charset="0"/>
                <a:ea typeface="Verdana" panose="020B0604030504040204" pitchFamily="34" charset="0"/>
                <a:cs typeface="Verdana" panose="020B0604030504040204" pitchFamily="34" charset="0"/>
              </a:rPr>
              <a:t> cui si accede con il proprio SPID o CIE. Lo stesso portale nazionale offre all’utenza un </a:t>
            </a:r>
            <a:r>
              <a:rPr lang="it-IT" sz="1600" dirty="0" err="1">
                <a:solidFill>
                  <a:srgbClr val="000000"/>
                </a:solidFill>
                <a:latin typeface="Verdana" panose="020B0604030504040204" pitchFamily="34" charset="0"/>
                <a:ea typeface="Verdana" panose="020B0604030504040204" pitchFamily="34" charset="0"/>
                <a:cs typeface="Verdana" panose="020B0604030504040204" pitchFamily="34" charset="0"/>
              </a:rPr>
              <a:t>form</a:t>
            </a:r>
            <a:r>
              <a:rPr lang="it-IT" sz="1600" dirty="0">
                <a:solidFill>
                  <a:srgbClr val="000000"/>
                </a:solidFill>
                <a:latin typeface="Verdana" panose="020B0604030504040204" pitchFamily="34" charset="0"/>
                <a:ea typeface="Verdana" panose="020B0604030504040204" pitchFamily="34" charset="0"/>
                <a:cs typeface="Verdana" panose="020B0604030504040204" pitchFamily="34" charset="0"/>
              </a:rPr>
              <a:t> al  seguente indirizzo: </a:t>
            </a:r>
            <a:r>
              <a:rPr lang="it-IT" sz="1600" u="sng" dirty="0">
                <a:solidFill>
                  <a:srgbClr val="0000FF"/>
                </a:solidFill>
                <a:latin typeface="Verdana" panose="020B0604030504040204" pitchFamily="34" charset="0"/>
                <a:ea typeface="Verdana" panose="020B0604030504040204" pitchFamily="34" charset="0"/>
                <a:cs typeface="Verdana" panose="020B0604030504040204" pitchFamily="34" charset="0"/>
                <a:hlinkClick r:id="rId3">
                  <a:extLst>
                    <a:ext uri="{A12FA001-AC4F-418D-AE19-62706E023703}">
                      <ahyp:hlinkClr xmlns:ahyp="http://schemas.microsoft.com/office/drawing/2018/hyperlinkcolor" val="tx"/>
                    </a:ext>
                  </a:extLst>
                </a:hlinkClick>
              </a:rPr>
              <a:t>https://conciliaweb.agcom.it/</a:t>
            </a:r>
            <a:r>
              <a:rPr lang="it-IT" sz="1600" u="sng" dirty="0" err="1">
                <a:solidFill>
                  <a:srgbClr val="0000FF"/>
                </a:solidFill>
                <a:latin typeface="Verdana" panose="020B0604030504040204" pitchFamily="34" charset="0"/>
                <a:ea typeface="Verdana" panose="020B0604030504040204" pitchFamily="34" charset="0"/>
                <a:cs typeface="Verdana" panose="020B0604030504040204" pitchFamily="34" charset="0"/>
                <a:hlinkClick r:id="rId3">
                  <a:extLst>
                    <a:ext uri="{A12FA001-AC4F-418D-AE19-62706E023703}">
                      <ahyp:hlinkClr xmlns:ahyp="http://schemas.microsoft.com/office/drawing/2018/hyperlinkcolor" val="tx"/>
                    </a:ext>
                  </a:extLst>
                </a:hlinkClick>
              </a:rPr>
              <a:t>conciliaweb</a:t>
            </a:r>
            <a:r>
              <a:rPr lang="it-IT" sz="1600" u="sng" dirty="0">
                <a:solidFill>
                  <a:srgbClr val="1B0EC2"/>
                </a:solidFill>
                <a:latin typeface="Verdana" panose="020B0604030504040204" pitchFamily="34" charset="0"/>
                <a:ea typeface="Verdana" panose="020B0604030504040204" pitchFamily="34" charset="0"/>
                <a:cs typeface="Verdana" panose="020B0604030504040204" pitchFamily="34" charset="0"/>
                <a:hlinkClick r:id="rId3">
                  <a:extLst>
                    <a:ext uri="{A12FA001-AC4F-418D-AE19-62706E023703}">
                      <ahyp:hlinkClr xmlns:ahyp="http://schemas.microsoft.com/office/drawing/2018/hyperlinkcolor" val="tx"/>
                    </a:ext>
                  </a:extLst>
                </a:hlinkClick>
              </a:rPr>
              <a:t>/</a:t>
            </a:r>
            <a:r>
              <a:rPr lang="it-IT" sz="1600" u="sng" dirty="0">
                <a:solidFill>
                  <a:srgbClr val="1B0EC2"/>
                </a:solidFill>
                <a:latin typeface="Verdana" panose="020B0604030504040204" pitchFamily="34" charset="0"/>
                <a:ea typeface="Verdana" panose="020B0604030504040204" pitchFamily="34" charset="0"/>
                <a:cs typeface="Verdana" panose="020B0604030504040204" pitchFamily="34" charset="0"/>
              </a:rPr>
              <a:t>contatti/assistenza.htm</a:t>
            </a:r>
            <a:r>
              <a:rPr lang="it-IT" sz="1600" u="sng" dirty="0">
                <a:solidFill>
                  <a:srgbClr val="000000"/>
                </a:solidFill>
                <a:latin typeface="Verdana" panose="020B0604030504040204" pitchFamily="34" charset="0"/>
                <a:ea typeface="Verdana" panose="020B0604030504040204" pitchFamily="34" charset="0"/>
                <a:cs typeface="Verdana" panose="020B0604030504040204" pitchFamily="34" charset="0"/>
              </a:rPr>
              <a:t>,</a:t>
            </a:r>
            <a:r>
              <a:rPr lang="it-IT" sz="1600" dirty="0">
                <a:solidFill>
                  <a:srgbClr val="000000"/>
                </a:solidFill>
                <a:latin typeface="Verdana" panose="020B0604030504040204" pitchFamily="34" charset="0"/>
                <a:ea typeface="Verdana" panose="020B0604030504040204" pitchFamily="34" charset="0"/>
                <a:cs typeface="Verdana" panose="020B0604030504040204" pitchFamily="34" charset="0"/>
              </a:rPr>
              <a:t> da compilarsi per richiedere assistenza in caso di difficoltà nella registrazione, e un indirizzo mail </a:t>
            </a:r>
            <a:r>
              <a:rPr lang="it-IT" sz="1600" u="sng" dirty="0">
                <a:solidFill>
                  <a:srgbClr val="000000"/>
                </a:solidFill>
                <a:latin typeface="Verdana" panose="020B0604030504040204" pitchFamily="34" charset="0"/>
                <a:ea typeface="Verdana" panose="020B0604030504040204" pitchFamily="34" charset="0"/>
                <a:cs typeface="Verdana" panose="020B0604030504040204" pitchFamily="34" charset="0"/>
                <a:hlinkClick r:id="rId4"/>
              </a:rPr>
              <a:t>info@agcom.it</a:t>
            </a:r>
            <a:r>
              <a:rPr lang="it-IT" sz="1600" dirty="0">
                <a:solidFill>
                  <a:srgbClr val="000000"/>
                </a:solidFill>
                <a:latin typeface="Verdana" panose="020B0604030504040204" pitchFamily="34" charset="0"/>
                <a:ea typeface="Verdana" panose="020B0604030504040204" pitchFamily="34" charset="0"/>
                <a:cs typeface="Verdana" panose="020B0604030504040204" pitchFamily="34" charset="0"/>
              </a:rPr>
              <a:t> per ogni altro tipo di segnalazione.</a:t>
            </a:r>
            <a:endParaRPr lang="it-IT" sz="1600" dirty="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it-IT" sz="1600" dirty="0">
                <a:solidFill>
                  <a:srgbClr val="000000"/>
                </a:solidFill>
                <a:latin typeface="Verdana" panose="020B0604030504040204" pitchFamily="34" charset="0"/>
                <a:ea typeface="Verdana" panose="020B0604030504040204" pitchFamily="34" charset="0"/>
                <a:cs typeface="Verdana" panose="020B0604030504040204" pitchFamily="34" charset="0"/>
              </a:rPr>
              <a:t>Il </a:t>
            </a:r>
            <a:r>
              <a:rPr lang="it-IT" sz="1600" dirty="0" err="1">
                <a:solidFill>
                  <a:srgbClr val="000000"/>
                </a:solidFill>
                <a:latin typeface="Verdana" panose="020B0604030504040204" pitchFamily="34" charset="0"/>
                <a:ea typeface="Verdana" panose="020B0604030504040204" pitchFamily="34" charset="0"/>
                <a:cs typeface="Verdana" panose="020B0604030504040204" pitchFamily="34" charset="0"/>
              </a:rPr>
              <a:t>Co.Re.Com</a:t>
            </a:r>
            <a:r>
              <a:rPr lang="it-IT" sz="1600" dirty="0">
                <a:solidFill>
                  <a:srgbClr val="000000"/>
                </a:solidFill>
                <a:latin typeface="Verdana" panose="020B0604030504040204" pitchFamily="34" charset="0"/>
                <a:ea typeface="Verdana" panose="020B0604030504040204" pitchFamily="34" charset="0"/>
                <a:cs typeface="Verdana" panose="020B0604030504040204" pitchFamily="34" charset="0"/>
              </a:rPr>
              <a:t>. Lazio mette a disposizione presso la propria sede terminali PC e personale formato allo scopo di guidare all’</a:t>
            </a:r>
            <a:r>
              <a:rPr lang="it-IT" sz="1600" dirty="0" err="1">
                <a:solidFill>
                  <a:srgbClr val="000000"/>
                </a:solidFill>
                <a:latin typeface="Verdana" panose="020B0604030504040204" pitchFamily="34" charset="0"/>
                <a:ea typeface="Verdana" panose="020B0604030504040204" pitchFamily="34" charset="0"/>
                <a:cs typeface="Verdana" panose="020B0604030504040204" pitchFamily="34" charset="0"/>
              </a:rPr>
              <a:t>autoregistrazione</a:t>
            </a:r>
            <a:r>
              <a:rPr lang="it-IT" sz="1600" dirty="0">
                <a:solidFill>
                  <a:srgbClr val="000000"/>
                </a:solidFill>
                <a:latin typeface="Verdana" panose="020B0604030504040204" pitchFamily="34" charset="0"/>
                <a:ea typeface="Verdana" panose="020B0604030504040204" pitchFamily="34" charset="0"/>
                <a:cs typeface="Verdana" panose="020B0604030504040204" pitchFamily="34" charset="0"/>
              </a:rPr>
              <a:t> l’utenza cosiddetta “debole” (cioè che sia sprovvista di apparecchiature informatiche idonee, ovvero non sufficientemente abituata all’utilizzo delle modalità telematiche nel rapporto con la P.A.).  </a:t>
            </a:r>
          </a:p>
          <a:p>
            <a:pPr algn="just"/>
            <a:endParaRPr lang="it-IT" sz="1600" dirty="0">
              <a:latin typeface="Verdana" panose="020B0604030504040204" pitchFamily="34" charset="0"/>
              <a:ea typeface="Verdana" panose="020B0604030504040204" pitchFamily="34" charset="0"/>
              <a:cs typeface="Verdana" panose="020B0604030504040204" pitchFamily="34" charset="0"/>
            </a:endParaRPr>
          </a:p>
        </p:txBody>
      </p:sp>
      <p:sp>
        <p:nvSpPr>
          <p:cNvPr id="10" name="Segnaposto testo 4"/>
          <p:cNvSpPr txBox="1">
            <a:spLocks/>
          </p:cNvSpPr>
          <p:nvPr/>
        </p:nvSpPr>
        <p:spPr>
          <a:xfrm>
            <a:off x="979469" y="1494144"/>
            <a:ext cx="4289461" cy="573068"/>
          </a:xfrm>
          <a:prstGeom prst="rect">
            <a:avLst/>
          </a:prstGeom>
        </p:spPr>
        <p:txBody>
          <a:bodyPr vert="horz" lIns="91440" tIns="45720" rIns="91440" bIns="45720" rtlCol="0">
            <a:normAutofit fontScale="32500" lnSpcReduction="20000"/>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algn="ctr"/>
            <a:br>
              <a:rPr lang="it-IT" sz="5900" b="1" dirty="0"/>
            </a:br>
            <a:endParaRPr lang="it-IT" sz="5900" b="1" dirty="0"/>
          </a:p>
          <a:p>
            <a:pPr algn="ctr"/>
            <a:endParaRPr lang="it-IT" dirty="0"/>
          </a:p>
        </p:txBody>
      </p:sp>
      <p:pic>
        <p:nvPicPr>
          <p:cNvPr id="12" name="Immagin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52336" y="277745"/>
            <a:ext cx="1044000" cy="1044000"/>
          </a:xfrm>
          <a:prstGeom prst="rect">
            <a:avLst/>
          </a:prstGeom>
        </p:spPr>
      </p:pic>
      <p:pic>
        <p:nvPicPr>
          <p:cNvPr id="13" name="Immagin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39552" y="450576"/>
            <a:ext cx="1296144" cy="736657"/>
          </a:xfrm>
          <a:prstGeom prst="rect">
            <a:avLst/>
          </a:prstGeom>
        </p:spPr>
      </p:pic>
      <p:pic>
        <p:nvPicPr>
          <p:cNvPr id="14" name="Immagine 13" descr="logo_agcom"/>
          <p:cNvPicPr/>
          <p:nvPr/>
        </p:nvPicPr>
        <p:blipFill>
          <a:blip r:embed="rId7"/>
          <a:srcRect/>
          <a:stretch>
            <a:fillRect/>
          </a:stretch>
        </p:blipFill>
        <p:spPr bwMode="auto">
          <a:xfrm>
            <a:off x="7596336" y="471133"/>
            <a:ext cx="1257300" cy="657225"/>
          </a:xfrm>
          <a:prstGeom prst="rect">
            <a:avLst/>
          </a:prstGeom>
          <a:noFill/>
          <a:ln w="9525">
            <a:noFill/>
            <a:miter lim="800000"/>
            <a:headEnd/>
            <a:tailEnd/>
          </a:ln>
        </p:spPr>
      </p:pic>
      <p:sp>
        <p:nvSpPr>
          <p:cNvPr id="6" name="Segnaposto piè di pagina 5"/>
          <p:cNvSpPr>
            <a:spLocks noGrp="1"/>
          </p:cNvSpPr>
          <p:nvPr>
            <p:ph type="ftr" sz="quarter" idx="11"/>
          </p:nvPr>
        </p:nvSpPr>
        <p:spPr/>
        <p:txBody>
          <a:bodyPr/>
          <a:lstStyle/>
          <a:p>
            <a:endParaRPr kumimoji="0" lang="en-US"/>
          </a:p>
        </p:txBody>
      </p:sp>
      <p:sp>
        <p:nvSpPr>
          <p:cNvPr id="7" name="Segnaposto numero diapositiva 6"/>
          <p:cNvSpPr>
            <a:spLocks noGrp="1"/>
          </p:cNvSpPr>
          <p:nvPr>
            <p:ph type="sldNum" sz="quarter" idx="12"/>
          </p:nvPr>
        </p:nvSpPr>
        <p:spPr/>
        <p:txBody>
          <a:bodyPr/>
          <a:lstStyle/>
          <a:p>
            <a:fld id="{EA7C8D44-3667-46F6-9772-CC52308E2A7F}" type="slidenum">
              <a:rPr kumimoji="0" lang="en-US" smtClean="0"/>
              <a:pPr/>
              <a:t>21</a:t>
            </a:fld>
            <a:endParaRPr kumimoji="0" lang="en-US"/>
          </a:p>
        </p:txBody>
      </p:sp>
    </p:spTree>
    <p:extLst>
      <p:ext uri="{BB962C8B-B14F-4D97-AF65-F5344CB8AC3E}">
        <p14:creationId xmlns:p14="http://schemas.microsoft.com/office/powerpoint/2010/main" val="24422198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046851" y="525172"/>
            <a:ext cx="4254128" cy="95516"/>
          </a:xfrm>
        </p:spPr>
        <p:txBody>
          <a:bodyPr anchor="ctr">
            <a:noAutofit/>
          </a:bodyPr>
          <a:lstStyle/>
          <a:p>
            <a:pPr algn="ctr">
              <a:lnSpc>
                <a:spcPct val="110000"/>
              </a:lnSpc>
            </a:pPr>
            <a:r>
              <a:rPr lang="it-IT" sz="1800" dirty="0">
                <a:latin typeface="Verdana" panose="020B0604030504040204" pitchFamily="34" charset="0"/>
                <a:ea typeface="Verdana" panose="020B0604030504040204" pitchFamily="34" charset="0"/>
                <a:cs typeface="Verdana" panose="020B0604030504040204" pitchFamily="34" charset="0"/>
              </a:rPr>
              <a:t>.</a:t>
            </a:r>
          </a:p>
        </p:txBody>
      </p:sp>
      <p:sp>
        <p:nvSpPr>
          <p:cNvPr id="3" name="Sottotitolo 2"/>
          <p:cNvSpPr>
            <a:spLocks noGrp="1"/>
          </p:cNvSpPr>
          <p:nvPr>
            <p:ph idx="1"/>
          </p:nvPr>
        </p:nvSpPr>
        <p:spPr>
          <a:xfrm>
            <a:off x="2390316" y="2434152"/>
            <a:ext cx="5837149" cy="4938930"/>
          </a:xfrm>
        </p:spPr>
        <p:txBody>
          <a:bodyPr>
            <a:normAutofit/>
          </a:bodyPr>
          <a:lstStyle/>
          <a:p>
            <a:endParaRPr lang="it-IT" sz="2400" b="1" dirty="0">
              <a:latin typeface="+mj-lt"/>
              <a:ea typeface="+mj-ea"/>
              <a:cs typeface="+mj-cs"/>
            </a:endParaRPr>
          </a:p>
          <a:p>
            <a:endParaRPr lang="it-IT" sz="4800" dirty="0">
              <a:solidFill>
                <a:schemeClr val="tx1"/>
              </a:solidFill>
            </a:endParaRPr>
          </a:p>
          <a:p>
            <a:endParaRPr lang="it-IT" sz="4800" dirty="0"/>
          </a:p>
          <a:p>
            <a:pPr marL="457200" indent="-457200" algn="just">
              <a:buFont typeface="Arial" panose="020B0604020202020204" pitchFamily="34" charset="0"/>
              <a:buChar char="•"/>
            </a:pPr>
            <a:endParaRPr lang="it-IT" sz="4800" dirty="0">
              <a:solidFill>
                <a:schemeClr val="tx1"/>
              </a:solidFill>
            </a:endParaRPr>
          </a:p>
          <a:p>
            <a:pPr algn="just"/>
            <a:endParaRPr lang="it-IT" dirty="0"/>
          </a:p>
        </p:txBody>
      </p:sp>
      <p:sp>
        <p:nvSpPr>
          <p:cNvPr id="5" name="Segnaposto testo 4"/>
          <p:cNvSpPr>
            <a:spLocks noGrp="1"/>
          </p:cNvSpPr>
          <p:nvPr>
            <p:ph type="body" sz="half" idx="2"/>
          </p:nvPr>
        </p:nvSpPr>
        <p:spPr>
          <a:xfrm>
            <a:off x="179512" y="2060848"/>
            <a:ext cx="2016224" cy="3273227"/>
          </a:xfrm>
        </p:spPr>
        <p:txBody>
          <a:bodyPr anchor="ctr">
            <a:normAutofit/>
          </a:bodyPr>
          <a:lstStyle/>
          <a:p>
            <a:r>
              <a:rPr lang="it-IT" sz="1600" i="1" dirty="0">
                <a:latin typeface="Verdana" panose="020B0604030504040204" pitchFamily="34" charset="0"/>
                <a:ea typeface="Verdana" panose="020B0604030504040204" pitchFamily="34" charset="0"/>
                <a:cs typeface="Verdana" panose="020B0604030504040204" pitchFamily="34" charset="0"/>
              </a:rPr>
              <a:t>Modalità di fruizione,</a:t>
            </a:r>
          </a:p>
          <a:p>
            <a:r>
              <a:rPr lang="it-IT" sz="1600" i="1" dirty="0">
                <a:latin typeface="Verdana" panose="020B0604030504040204" pitchFamily="34" charset="0"/>
                <a:ea typeface="Verdana" panose="020B0604030504040204" pitchFamily="34" charset="0"/>
                <a:cs typeface="Verdana" panose="020B0604030504040204" pitchFamily="34" charset="0"/>
              </a:rPr>
              <a:t>modulistica e contatti</a:t>
            </a:r>
          </a:p>
          <a:p>
            <a:pPr algn="ctr"/>
            <a:endParaRPr lang="it-IT" u="sng" dirty="0"/>
          </a:p>
          <a:p>
            <a:endParaRPr lang="it-IT" dirty="0"/>
          </a:p>
        </p:txBody>
      </p:sp>
      <p:sp>
        <p:nvSpPr>
          <p:cNvPr id="2" name="Rettangolo 1"/>
          <p:cNvSpPr/>
          <p:nvPr/>
        </p:nvSpPr>
        <p:spPr>
          <a:xfrm>
            <a:off x="2376427" y="719264"/>
            <a:ext cx="4968552" cy="58477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br>
              <a:rPr kumimoji="0" lang="it-IT" sz="1600" b="1" i="0" u="none" strike="noStrike" kern="1200" cap="none" spc="0" normalizeH="0" baseline="0" noProof="0" dirty="0">
                <a:ln>
                  <a:noFill/>
                </a:ln>
                <a:solidFill>
                  <a:prstClr val="black"/>
                </a:solidFill>
                <a:effectLst/>
                <a:uLnTx/>
                <a:uFillTx/>
                <a:latin typeface="Calibri"/>
                <a:ea typeface="+mn-ea"/>
                <a:cs typeface="+mn-cs"/>
              </a:rPr>
            </a:br>
            <a:endParaRPr kumimoji="0" lang="it-IT" sz="16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Segnaposto contenuto 2"/>
          <p:cNvSpPr txBox="1">
            <a:spLocks/>
          </p:cNvSpPr>
          <p:nvPr/>
        </p:nvSpPr>
        <p:spPr>
          <a:xfrm>
            <a:off x="2046851" y="2357570"/>
            <a:ext cx="6917637" cy="4030941"/>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Dirigente: Dott. Roberto Rizzi</a:t>
            </a:r>
          </a:p>
          <a:p>
            <a:pPr algn="ju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Responsabile P.O. dott.ssa Franca Cardinali </a:t>
            </a:r>
          </a:p>
          <a:p>
            <a:pPr algn="ju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Front office: Via Lucrezio Caro, 67 - Roma</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E-mail: </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hlinkClick r:id="rId2"/>
              </a:rPr>
              <a:t>conciliazioni@regione.lazio.it</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1600" b="0" i="0" u="none" strike="noStrike" kern="1200" cap="none" spc="0" normalizeH="0" baseline="0" noProof="0" dirty="0" err="1">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Pec</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hlinkClick r:id="rId3"/>
              </a:rPr>
              <a:t>corecomlazio.conciliazioni@cert.consreglazio.it</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Telefono: 06/3215907- 06/3215995</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Per saperne di più contatta il sito all’indirizzo: </a:t>
            </a:r>
            <a:r>
              <a:rPr kumimoji="0" lang="it-IT"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hlinkClick r:id="rId4"/>
              </a:rPr>
              <a:t>www.corecomlazio.it</a:t>
            </a:r>
            <a:endParaRPr kumimoji="0" lang="it-IT"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457200" marR="0" lvl="0" indent="-457200" algn="just" defTabSz="914400" rtl="0" eaLnBrk="1" fontAlgn="auto" latinLnBrk="0" hangingPunct="1">
              <a:lnSpc>
                <a:spcPct val="120000"/>
              </a:lnSpc>
              <a:spcBef>
                <a:spcPct val="20000"/>
              </a:spcBef>
              <a:spcAft>
                <a:spcPts val="0"/>
              </a:spcAft>
              <a:buClrTx/>
              <a:buSzTx/>
              <a:buFont typeface="Arial" pitchFamily="34" charset="0"/>
              <a:buChar char="•"/>
              <a:tabLst/>
              <a:defRPr/>
            </a:pPr>
            <a:endParaRPr kumimoji="0" lang="it-IT" sz="20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15" name="Immagine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52336" y="277745"/>
            <a:ext cx="1044000" cy="1044000"/>
          </a:xfrm>
          <a:prstGeom prst="rect">
            <a:avLst/>
          </a:prstGeom>
        </p:spPr>
      </p:pic>
      <p:pic>
        <p:nvPicPr>
          <p:cNvPr id="16" name="Immagine 1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39552" y="450576"/>
            <a:ext cx="1296144" cy="736657"/>
          </a:xfrm>
          <a:prstGeom prst="rect">
            <a:avLst/>
          </a:prstGeom>
        </p:spPr>
      </p:pic>
      <p:pic>
        <p:nvPicPr>
          <p:cNvPr id="17" name="Immagine 16" descr="logo_agcom"/>
          <p:cNvPicPr/>
          <p:nvPr/>
        </p:nvPicPr>
        <p:blipFill>
          <a:blip r:embed="rId7"/>
          <a:srcRect/>
          <a:stretch>
            <a:fillRect/>
          </a:stretch>
        </p:blipFill>
        <p:spPr bwMode="auto">
          <a:xfrm>
            <a:off x="7596336" y="471133"/>
            <a:ext cx="1257300" cy="657225"/>
          </a:xfrm>
          <a:prstGeom prst="rect">
            <a:avLst/>
          </a:prstGeom>
          <a:noFill/>
          <a:ln w="9525">
            <a:noFill/>
            <a:miter lim="800000"/>
            <a:headEnd/>
            <a:tailEnd/>
          </a:ln>
        </p:spPr>
      </p:pic>
      <p:sp>
        <p:nvSpPr>
          <p:cNvPr id="12" name="CasellaDiTesto 11">
            <a:extLst>
              <a:ext uri="{FF2B5EF4-FFF2-40B4-BE49-F238E27FC236}">
                <a16:creationId xmlns:a16="http://schemas.microsoft.com/office/drawing/2014/main" id="{089C719B-487C-4BED-94CD-943D8C21C751}"/>
              </a:ext>
            </a:extLst>
          </p:cNvPr>
          <p:cNvSpPr txBox="1"/>
          <p:nvPr/>
        </p:nvSpPr>
        <p:spPr>
          <a:xfrm>
            <a:off x="2515366" y="1876182"/>
            <a:ext cx="4572000" cy="369332"/>
          </a:xfrm>
          <a:prstGeom prst="rect">
            <a:avLst/>
          </a:prstGeom>
          <a:noFill/>
        </p:spPr>
        <p:txBody>
          <a:bodyPr wrap="square">
            <a:spAutoFit/>
          </a:bodyPr>
          <a:lstStyle/>
          <a:p>
            <a:pPr algn="ctr"/>
            <a:r>
              <a:rPr lang="it-IT" dirty="0"/>
              <a:t>.</a:t>
            </a:r>
          </a:p>
        </p:txBody>
      </p:sp>
      <p:sp>
        <p:nvSpPr>
          <p:cNvPr id="6" name="Segnaposto piè di pagina 5"/>
          <p:cNvSpPr>
            <a:spLocks noGrp="1"/>
          </p:cNvSpPr>
          <p:nvPr>
            <p:ph type="ftr" sz="quarter" idx="11"/>
          </p:nvPr>
        </p:nvSpPr>
        <p:spPr/>
        <p:txBody>
          <a:bodyPr/>
          <a:lstStyle/>
          <a:p>
            <a:endParaRPr kumimoji="0" lang="en-US"/>
          </a:p>
        </p:txBody>
      </p:sp>
      <p:sp>
        <p:nvSpPr>
          <p:cNvPr id="7" name="Segnaposto numero diapositiva 6"/>
          <p:cNvSpPr>
            <a:spLocks noGrp="1"/>
          </p:cNvSpPr>
          <p:nvPr>
            <p:ph type="sldNum" sz="quarter" idx="12"/>
          </p:nvPr>
        </p:nvSpPr>
        <p:spPr/>
        <p:txBody>
          <a:bodyPr/>
          <a:lstStyle/>
          <a:p>
            <a:fld id="{EA7C8D44-3667-46F6-9772-CC52308E2A7F}" type="slidenum">
              <a:rPr kumimoji="0" lang="en-US" smtClean="0"/>
              <a:pPr/>
              <a:t>22</a:t>
            </a:fld>
            <a:endParaRPr kumimoji="0" lang="en-US"/>
          </a:p>
        </p:txBody>
      </p:sp>
    </p:spTree>
    <p:extLst>
      <p:ext uri="{BB962C8B-B14F-4D97-AF65-F5344CB8AC3E}">
        <p14:creationId xmlns:p14="http://schemas.microsoft.com/office/powerpoint/2010/main" val="6433970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046851" y="525172"/>
            <a:ext cx="4254128" cy="1040268"/>
          </a:xfrm>
        </p:spPr>
        <p:txBody>
          <a:bodyPr anchor="ctr">
            <a:noAutofit/>
          </a:bodyPr>
          <a:lstStyle/>
          <a:p>
            <a:pPr algn="ctr">
              <a:lnSpc>
                <a:spcPct val="110000"/>
              </a:lnSpc>
            </a:pPr>
            <a:r>
              <a:rPr lang="it-IT" sz="1800" dirty="0">
                <a:latin typeface="Verdana" panose="020B0604030504040204" pitchFamily="34" charset="0"/>
                <a:ea typeface="Verdana" panose="020B0604030504040204" pitchFamily="34" charset="0"/>
                <a:cs typeface="Verdana" panose="020B0604030504040204" pitchFamily="34" charset="0"/>
              </a:rPr>
              <a:t>.</a:t>
            </a:r>
          </a:p>
        </p:txBody>
      </p:sp>
      <p:sp>
        <p:nvSpPr>
          <p:cNvPr id="3" name="Sottotitolo 2"/>
          <p:cNvSpPr>
            <a:spLocks noGrp="1"/>
          </p:cNvSpPr>
          <p:nvPr>
            <p:ph idx="1"/>
          </p:nvPr>
        </p:nvSpPr>
        <p:spPr>
          <a:xfrm>
            <a:off x="2390316" y="2434152"/>
            <a:ext cx="5837149" cy="4938930"/>
          </a:xfrm>
        </p:spPr>
        <p:txBody>
          <a:bodyPr>
            <a:normAutofit/>
          </a:bodyPr>
          <a:lstStyle/>
          <a:p>
            <a:endParaRPr lang="it-IT" sz="2400" b="1" dirty="0">
              <a:latin typeface="+mj-lt"/>
              <a:ea typeface="+mj-ea"/>
              <a:cs typeface="+mj-cs"/>
            </a:endParaRPr>
          </a:p>
          <a:p>
            <a:endParaRPr lang="it-IT" sz="4800" dirty="0">
              <a:solidFill>
                <a:schemeClr val="tx1"/>
              </a:solidFill>
            </a:endParaRPr>
          </a:p>
          <a:p>
            <a:endParaRPr lang="it-IT" sz="4800" dirty="0"/>
          </a:p>
          <a:p>
            <a:pPr marL="457200" indent="-457200" algn="just">
              <a:buFont typeface="Arial" panose="020B0604020202020204" pitchFamily="34" charset="0"/>
              <a:buChar char="•"/>
            </a:pPr>
            <a:endParaRPr lang="it-IT" sz="4800" dirty="0">
              <a:solidFill>
                <a:schemeClr val="tx1"/>
              </a:solidFill>
            </a:endParaRPr>
          </a:p>
          <a:p>
            <a:pPr algn="just"/>
            <a:endParaRPr lang="it-IT" dirty="0"/>
          </a:p>
        </p:txBody>
      </p:sp>
      <p:sp>
        <p:nvSpPr>
          <p:cNvPr id="5" name="Segnaposto testo 4"/>
          <p:cNvSpPr>
            <a:spLocks noGrp="1"/>
          </p:cNvSpPr>
          <p:nvPr>
            <p:ph type="body" sz="half" idx="2"/>
          </p:nvPr>
        </p:nvSpPr>
        <p:spPr>
          <a:xfrm>
            <a:off x="179512" y="2137035"/>
            <a:ext cx="2016224" cy="3197040"/>
          </a:xfrm>
        </p:spPr>
        <p:txBody>
          <a:bodyPr anchor="ctr">
            <a:normAutofit/>
          </a:bodyPr>
          <a:lstStyle/>
          <a:p>
            <a:pPr>
              <a:lnSpc>
                <a:spcPct val="110000"/>
              </a:lnSpc>
            </a:pPr>
            <a:r>
              <a:rPr lang="it-IT" sz="1600" i="1" dirty="0">
                <a:latin typeface="Verdana" panose="020B0604030504040204" pitchFamily="34" charset="0"/>
                <a:ea typeface="Verdana" panose="020B0604030504040204" pitchFamily="34" charset="0"/>
                <a:cs typeface="Verdana" panose="020B0604030504040204" pitchFamily="34" charset="0"/>
              </a:rPr>
              <a:t>Normativa,</a:t>
            </a:r>
          </a:p>
          <a:p>
            <a:pPr>
              <a:lnSpc>
                <a:spcPct val="110000"/>
              </a:lnSpc>
            </a:pPr>
            <a:r>
              <a:rPr lang="it-IT" sz="1600" i="1" dirty="0">
                <a:latin typeface="Verdana" panose="020B0604030504040204" pitchFamily="34" charset="0"/>
                <a:ea typeface="Verdana" panose="020B0604030504040204" pitchFamily="34" charset="0"/>
                <a:cs typeface="Verdana" panose="020B0604030504040204" pitchFamily="34" charset="0"/>
              </a:rPr>
              <a:t>descrizione</a:t>
            </a:r>
          </a:p>
          <a:p>
            <a:pPr>
              <a:lnSpc>
                <a:spcPct val="110000"/>
              </a:lnSpc>
            </a:pPr>
            <a:r>
              <a:rPr lang="it-IT" sz="1600" i="1" dirty="0">
                <a:latin typeface="Verdana" panose="020B0604030504040204" pitchFamily="34" charset="0"/>
                <a:ea typeface="Verdana" panose="020B0604030504040204" pitchFamily="34" charset="0"/>
                <a:cs typeface="Verdana" panose="020B0604030504040204" pitchFamily="34" charset="0"/>
              </a:rPr>
              <a:t>del servizio,</a:t>
            </a:r>
          </a:p>
          <a:p>
            <a:pPr>
              <a:lnSpc>
                <a:spcPct val="110000"/>
              </a:lnSpc>
            </a:pPr>
            <a:r>
              <a:rPr lang="it-IT" sz="1600" i="1" dirty="0">
                <a:latin typeface="Verdana" panose="020B0604030504040204" pitchFamily="34" charset="0"/>
                <a:ea typeface="Verdana" panose="020B0604030504040204" pitchFamily="34" charset="0"/>
                <a:cs typeface="Verdana" panose="020B0604030504040204" pitchFamily="34" charset="0"/>
              </a:rPr>
              <a:t>tutela dei cittadini</a:t>
            </a:r>
          </a:p>
          <a:p>
            <a:pPr algn="ctr"/>
            <a:endParaRPr lang="it-IT" u="sng" dirty="0"/>
          </a:p>
          <a:p>
            <a:endParaRPr lang="it-IT" dirty="0"/>
          </a:p>
        </p:txBody>
      </p:sp>
      <p:sp>
        <p:nvSpPr>
          <p:cNvPr id="2" name="Rettangolo 1"/>
          <p:cNvSpPr/>
          <p:nvPr/>
        </p:nvSpPr>
        <p:spPr>
          <a:xfrm>
            <a:off x="2376427" y="719264"/>
            <a:ext cx="4968552" cy="584775"/>
          </a:xfrm>
          <a:prstGeom prst="rect">
            <a:avLst/>
          </a:prstGeom>
        </p:spPr>
        <p:txBody>
          <a:bodyPr wrap="square">
            <a:spAutoFit/>
          </a:bodyPr>
          <a:lstStyle/>
          <a:p>
            <a:pPr algn="ctr"/>
            <a:br>
              <a:rPr lang="it-IT" sz="1600" b="1" dirty="0"/>
            </a:br>
            <a:endParaRPr lang="it-IT" sz="1600" dirty="0"/>
          </a:p>
        </p:txBody>
      </p:sp>
      <p:sp>
        <p:nvSpPr>
          <p:cNvPr id="11" name="Segnaposto contenuto 2"/>
          <p:cNvSpPr txBox="1">
            <a:spLocks/>
          </p:cNvSpPr>
          <p:nvPr/>
        </p:nvSpPr>
        <p:spPr>
          <a:xfrm>
            <a:off x="2029185" y="2006959"/>
            <a:ext cx="6359240" cy="459039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it-IT" sz="1700" dirty="0">
                <a:latin typeface="Verdana" panose="020B0604030504040204" pitchFamily="34" charset="0"/>
                <a:ea typeface="Verdana" panose="020B0604030504040204" pitchFamily="34" charset="0"/>
                <a:cs typeface="Verdana" panose="020B0604030504040204" pitchFamily="34" charset="0"/>
              </a:rPr>
              <a:t>L'istanza per la definizione della controversia deve essere presentata al </a:t>
            </a:r>
            <a:r>
              <a:rPr lang="it-IT" sz="1700" dirty="0" err="1">
                <a:latin typeface="Verdana" panose="020B0604030504040204" pitchFamily="34" charset="0"/>
                <a:ea typeface="Verdana" panose="020B0604030504040204" pitchFamily="34" charset="0"/>
                <a:cs typeface="Verdana" panose="020B0604030504040204" pitchFamily="34" charset="0"/>
              </a:rPr>
              <a:t>Co.Re.Com</a:t>
            </a:r>
            <a:r>
              <a:rPr lang="it-IT" sz="1700" dirty="0">
                <a:latin typeface="Verdana" panose="020B0604030504040204" pitchFamily="34" charset="0"/>
                <a:ea typeface="Verdana" panose="020B0604030504040204" pitchFamily="34" charset="0"/>
                <a:cs typeface="Verdana" panose="020B0604030504040204" pitchFamily="34" charset="0"/>
              </a:rPr>
              <a:t>. della propria Regione o Provincia autonoma.</a:t>
            </a:r>
          </a:p>
          <a:p>
            <a:pPr marL="0" indent="0" algn="just">
              <a:buNone/>
            </a:pPr>
            <a:r>
              <a:rPr lang="it-IT" sz="1700" dirty="0">
                <a:latin typeface="Verdana" panose="020B0604030504040204" pitchFamily="34" charset="0"/>
                <a:ea typeface="Verdana" panose="020B0604030504040204" pitchFamily="34" charset="0"/>
                <a:cs typeface="Verdana" panose="020B0604030504040204" pitchFamily="34" charset="0"/>
              </a:rPr>
              <a:t>Ci si rivolge al Corecom per richiedere di definire la propria controversia </a:t>
            </a:r>
            <a:r>
              <a:rPr lang="it-IT" sz="1700" b="1" dirty="0">
                <a:latin typeface="Verdana" panose="020B0604030504040204" pitchFamily="34" charset="0"/>
                <a:ea typeface="Verdana" panose="020B0604030504040204" pitchFamily="34" charset="0"/>
                <a:cs typeface="Verdana" panose="020B0604030504040204" pitchFamily="34" charset="0"/>
              </a:rPr>
              <a:t>se il tentativo di conciliazione si è concluso con esito negativo</a:t>
            </a:r>
            <a:r>
              <a:rPr lang="it-IT" sz="1700" dirty="0">
                <a:latin typeface="Verdana" panose="020B0604030504040204" pitchFamily="34" charset="0"/>
                <a:ea typeface="Verdana" panose="020B0604030504040204" pitchFamily="34" charset="0"/>
                <a:cs typeface="Verdana" panose="020B0604030504040204" pitchFamily="34" charset="0"/>
              </a:rPr>
              <a:t> (parziale o totale). </a:t>
            </a:r>
          </a:p>
          <a:p>
            <a:pPr marL="0" indent="0" algn="just">
              <a:buNone/>
            </a:pPr>
            <a:r>
              <a:rPr lang="it-IT" sz="1700" dirty="0">
                <a:latin typeface="Verdana" panose="020B0604030504040204" pitchFamily="34" charset="0"/>
                <a:ea typeface="Verdana" panose="020B0604030504040204" pitchFamily="34" charset="0"/>
                <a:cs typeface="Verdana" panose="020B0604030504040204" pitchFamily="34" charset="0"/>
              </a:rPr>
              <a:t>Chiesta la definizione, il relativo procedimento amministrativo si conclude con l’emissione di un provvedimento di decisione della controversia. </a:t>
            </a:r>
          </a:p>
          <a:p>
            <a:pPr marL="0" indent="0" algn="just">
              <a:buNone/>
            </a:pPr>
            <a:endParaRPr lang="it-IT" sz="1600" dirty="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it-IT" sz="1300" b="1" dirty="0">
                <a:latin typeface="Verdana" panose="020B0604030504040204" pitchFamily="34" charset="0"/>
                <a:ea typeface="Verdana" panose="020B0604030504040204" pitchFamily="34" charset="0"/>
                <a:cs typeface="Verdana" panose="020B0604030504040204" pitchFamily="34" charset="0"/>
              </a:rPr>
              <a:t>Note</a:t>
            </a:r>
            <a:r>
              <a:rPr lang="it-IT" sz="1300" dirty="0">
                <a:latin typeface="Verdana" panose="020B0604030504040204" pitchFamily="34" charset="0"/>
                <a:ea typeface="Verdana" panose="020B0604030504040204" pitchFamily="34" charset="0"/>
                <a:cs typeface="Verdana" panose="020B0604030504040204" pitchFamily="34" charset="0"/>
              </a:rPr>
              <a:t>: </a:t>
            </a:r>
            <a:r>
              <a:rPr lang="it-IT" sz="1300" b="1" dirty="0">
                <a:latin typeface="Verdana" panose="020B0604030504040204" pitchFamily="34" charset="0"/>
                <a:ea typeface="Verdana" panose="020B0604030504040204" pitchFamily="34" charset="0"/>
                <a:cs typeface="Verdana" panose="020B0604030504040204" pitchFamily="34" charset="0"/>
              </a:rPr>
              <a:t>Delibera Agcom 203/18/CONS </a:t>
            </a:r>
            <a:r>
              <a:rPr lang="it-IT" sz="1300" dirty="0">
                <a:latin typeface="Verdana" panose="020B0604030504040204" pitchFamily="34" charset="0"/>
                <a:ea typeface="Verdana" panose="020B0604030504040204" pitchFamily="34" charset="0"/>
                <a:cs typeface="Verdana" panose="020B0604030504040204" pitchFamily="34" charset="0"/>
              </a:rPr>
              <a:t>‘Approvazione del regolamento sulle procedure di risoluzione delle controversie tra utenti e operatori di comunicazioni elettroniche’; </a:t>
            </a:r>
            <a:r>
              <a:rPr lang="it-IT" sz="1300" b="1" dirty="0">
                <a:latin typeface="Verdana" panose="020B0604030504040204" pitchFamily="34" charset="0"/>
                <a:ea typeface="Verdana" panose="020B0604030504040204" pitchFamily="34" charset="0"/>
                <a:cs typeface="Verdana" panose="020B0604030504040204" pitchFamily="34" charset="0"/>
              </a:rPr>
              <a:t>Delibera Agcom 358/22/CONS ‘</a:t>
            </a:r>
            <a:r>
              <a:rPr lang="it-IT" sz="1300" dirty="0">
                <a:latin typeface="Verdana" panose="020B0604030504040204" pitchFamily="34" charset="0"/>
                <a:ea typeface="Verdana" panose="020B0604030504040204" pitchFamily="34" charset="0"/>
                <a:cs typeface="Verdana" panose="020B0604030504040204" pitchFamily="34" charset="0"/>
              </a:rPr>
              <a:t>Regolamento sulle procedure di risoluzione delle controversie tra utenti e operatori di comunicazioni elettroniche  o fornitori di servizi di media audiovisivi’; </a:t>
            </a:r>
            <a:r>
              <a:rPr lang="it-IT" sz="1300" b="1" dirty="0">
                <a:solidFill>
                  <a:prstClr val="black"/>
                </a:solidFill>
                <a:latin typeface="Verdana" panose="020B0604030504040204" pitchFamily="34" charset="0"/>
                <a:ea typeface="Verdana" panose="020B0604030504040204" pitchFamily="34" charset="0"/>
                <a:cs typeface="Verdana" panose="020B0604030504040204" pitchFamily="34" charset="0"/>
              </a:rPr>
              <a:t>Delibera Agcom 347/18/CONS ‘</a:t>
            </a:r>
            <a:r>
              <a:rPr lang="it-IT" sz="1300" dirty="0">
                <a:latin typeface="Verdana" panose="020B0604030504040204" pitchFamily="34" charset="0"/>
                <a:ea typeface="Verdana" panose="020B0604030504040204" pitchFamily="34" charset="0"/>
                <a:cs typeface="Verdana" panose="020B0604030504040204" pitchFamily="34" charset="0"/>
              </a:rPr>
              <a:t>Regolamento in materia di indennizzi applicabili nella definizione delle controversie tra utenti e operatori di comunicazioni elettroniche’.</a:t>
            </a:r>
          </a:p>
        </p:txBody>
      </p:sp>
      <p:sp>
        <p:nvSpPr>
          <p:cNvPr id="10" name="Segnaposto testo 4"/>
          <p:cNvSpPr txBox="1">
            <a:spLocks/>
          </p:cNvSpPr>
          <p:nvPr/>
        </p:nvSpPr>
        <p:spPr>
          <a:xfrm>
            <a:off x="1115616" y="1563967"/>
            <a:ext cx="4289461" cy="573068"/>
          </a:xfrm>
          <a:prstGeom prst="rect">
            <a:avLst/>
          </a:prstGeom>
        </p:spPr>
        <p:txBody>
          <a:bodyPr vert="horz" lIns="91440" tIns="45720" rIns="91440" bIns="45720" rtlCol="0">
            <a:no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algn="ctr"/>
            <a:r>
              <a:rPr lang="it-IT" sz="1800" b="1" dirty="0">
                <a:latin typeface="Verdana" panose="020B0604030504040204" pitchFamily="34" charset="0"/>
                <a:ea typeface="Verdana" panose="020B0604030504040204" pitchFamily="34" charset="0"/>
                <a:cs typeface="Verdana" panose="020B0604030504040204" pitchFamily="34" charset="0"/>
              </a:rPr>
              <a:t>4.1.2 - Definizioni</a:t>
            </a:r>
          </a:p>
        </p:txBody>
      </p:sp>
      <p:pic>
        <p:nvPicPr>
          <p:cNvPr id="12" name="Immagin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2336" y="277745"/>
            <a:ext cx="1044000" cy="1044000"/>
          </a:xfrm>
          <a:prstGeom prst="rect">
            <a:avLst/>
          </a:prstGeom>
        </p:spPr>
      </p:pic>
      <p:pic>
        <p:nvPicPr>
          <p:cNvPr id="13" name="Immagin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450576"/>
            <a:ext cx="1296144" cy="736657"/>
          </a:xfrm>
          <a:prstGeom prst="rect">
            <a:avLst/>
          </a:prstGeom>
        </p:spPr>
      </p:pic>
      <p:pic>
        <p:nvPicPr>
          <p:cNvPr id="14" name="Immagine 13" descr="logo_agcom"/>
          <p:cNvPicPr/>
          <p:nvPr/>
        </p:nvPicPr>
        <p:blipFill>
          <a:blip r:embed="rId4"/>
          <a:srcRect/>
          <a:stretch>
            <a:fillRect/>
          </a:stretch>
        </p:blipFill>
        <p:spPr bwMode="auto">
          <a:xfrm>
            <a:off x="7596336" y="471133"/>
            <a:ext cx="1257300" cy="657225"/>
          </a:xfrm>
          <a:prstGeom prst="rect">
            <a:avLst/>
          </a:prstGeom>
          <a:noFill/>
          <a:ln w="9525">
            <a:noFill/>
            <a:miter lim="800000"/>
            <a:headEnd/>
            <a:tailEnd/>
          </a:ln>
        </p:spPr>
      </p:pic>
      <p:sp>
        <p:nvSpPr>
          <p:cNvPr id="6" name="Segnaposto piè di pagina 5"/>
          <p:cNvSpPr>
            <a:spLocks noGrp="1"/>
          </p:cNvSpPr>
          <p:nvPr>
            <p:ph type="ftr" sz="quarter" idx="11"/>
          </p:nvPr>
        </p:nvSpPr>
        <p:spPr/>
        <p:txBody>
          <a:bodyPr/>
          <a:lstStyle/>
          <a:p>
            <a:endParaRPr kumimoji="0" lang="en-US"/>
          </a:p>
        </p:txBody>
      </p:sp>
      <p:sp>
        <p:nvSpPr>
          <p:cNvPr id="7" name="Segnaposto numero diapositiva 6"/>
          <p:cNvSpPr>
            <a:spLocks noGrp="1"/>
          </p:cNvSpPr>
          <p:nvPr>
            <p:ph type="sldNum" sz="quarter" idx="12"/>
          </p:nvPr>
        </p:nvSpPr>
        <p:spPr/>
        <p:txBody>
          <a:bodyPr/>
          <a:lstStyle/>
          <a:p>
            <a:fld id="{EA7C8D44-3667-46F6-9772-CC52308E2A7F}" type="slidenum">
              <a:rPr kumimoji="0" lang="en-US" smtClean="0"/>
              <a:pPr/>
              <a:t>23</a:t>
            </a:fld>
            <a:endParaRPr kumimoji="0" lang="en-US"/>
          </a:p>
        </p:txBody>
      </p:sp>
    </p:spTree>
    <p:extLst>
      <p:ext uri="{BB962C8B-B14F-4D97-AF65-F5344CB8AC3E}">
        <p14:creationId xmlns:p14="http://schemas.microsoft.com/office/powerpoint/2010/main" val="20090392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046851" y="525172"/>
            <a:ext cx="4254128" cy="1040268"/>
          </a:xfrm>
        </p:spPr>
        <p:txBody>
          <a:bodyPr anchor="ctr">
            <a:noAutofit/>
          </a:bodyPr>
          <a:lstStyle/>
          <a:p>
            <a:pPr algn="ctr">
              <a:lnSpc>
                <a:spcPct val="110000"/>
              </a:lnSpc>
            </a:pPr>
            <a:r>
              <a:rPr lang="it-IT" sz="1800" dirty="0">
                <a:latin typeface="Verdana" panose="020B0604030504040204" pitchFamily="34" charset="0"/>
                <a:ea typeface="Verdana" panose="020B0604030504040204" pitchFamily="34" charset="0"/>
                <a:cs typeface="Verdana" panose="020B0604030504040204" pitchFamily="34" charset="0"/>
              </a:rPr>
              <a:t>.</a:t>
            </a:r>
          </a:p>
        </p:txBody>
      </p:sp>
      <p:sp>
        <p:nvSpPr>
          <p:cNvPr id="3" name="Sottotitolo 2"/>
          <p:cNvSpPr>
            <a:spLocks noGrp="1"/>
          </p:cNvSpPr>
          <p:nvPr>
            <p:ph idx="1"/>
          </p:nvPr>
        </p:nvSpPr>
        <p:spPr>
          <a:xfrm>
            <a:off x="2390316" y="2434152"/>
            <a:ext cx="5837149" cy="4938930"/>
          </a:xfrm>
        </p:spPr>
        <p:txBody>
          <a:bodyPr>
            <a:normAutofit/>
          </a:bodyPr>
          <a:lstStyle/>
          <a:p>
            <a:endParaRPr lang="it-IT" sz="2400" b="1" dirty="0">
              <a:latin typeface="+mj-lt"/>
              <a:ea typeface="+mj-ea"/>
              <a:cs typeface="+mj-cs"/>
            </a:endParaRPr>
          </a:p>
          <a:p>
            <a:pPr marL="0" indent="0">
              <a:buNone/>
            </a:pPr>
            <a:endParaRPr lang="it-IT" sz="2400" b="1" dirty="0">
              <a:latin typeface="+mj-lt"/>
              <a:ea typeface="+mj-ea"/>
              <a:cs typeface="+mj-cs"/>
            </a:endParaRPr>
          </a:p>
          <a:p>
            <a:endParaRPr lang="it-IT" sz="4800" dirty="0">
              <a:solidFill>
                <a:schemeClr val="tx1"/>
              </a:solidFill>
            </a:endParaRPr>
          </a:p>
          <a:p>
            <a:endParaRPr lang="it-IT" sz="4800" dirty="0"/>
          </a:p>
          <a:p>
            <a:pPr marL="457200" indent="-457200" algn="just">
              <a:buFont typeface="Arial" panose="020B0604020202020204" pitchFamily="34" charset="0"/>
              <a:buChar char="•"/>
            </a:pPr>
            <a:endParaRPr lang="it-IT" sz="4800" dirty="0">
              <a:solidFill>
                <a:schemeClr val="tx1"/>
              </a:solidFill>
            </a:endParaRPr>
          </a:p>
          <a:p>
            <a:pPr algn="just"/>
            <a:endParaRPr lang="it-IT" dirty="0"/>
          </a:p>
        </p:txBody>
      </p:sp>
      <p:sp>
        <p:nvSpPr>
          <p:cNvPr id="5" name="Segnaposto testo 4"/>
          <p:cNvSpPr>
            <a:spLocks noGrp="1"/>
          </p:cNvSpPr>
          <p:nvPr>
            <p:ph type="body" sz="half" idx="2"/>
          </p:nvPr>
        </p:nvSpPr>
        <p:spPr>
          <a:xfrm>
            <a:off x="179512" y="2060848"/>
            <a:ext cx="2016224" cy="3273227"/>
          </a:xfrm>
        </p:spPr>
        <p:txBody>
          <a:bodyPr anchor="ctr">
            <a:normAutofit/>
          </a:bodyPr>
          <a:lstStyle/>
          <a:p>
            <a:r>
              <a:rPr lang="it-IT" sz="1600" i="1" dirty="0">
                <a:latin typeface="Verdana" panose="020B0604030504040204" pitchFamily="34" charset="0"/>
                <a:ea typeface="Verdana" panose="020B0604030504040204" pitchFamily="34" charset="0"/>
                <a:cs typeface="Verdana" panose="020B0604030504040204" pitchFamily="34" charset="0"/>
              </a:rPr>
              <a:t>Modalità di fruizione, modulistica e contatti</a:t>
            </a:r>
          </a:p>
          <a:p>
            <a:pPr algn="ctr"/>
            <a:endParaRPr lang="it-IT" u="sng" dirty="0"/>
          </a:p>
          <a:p>
            <a:endParaRPr lang="it-IT" dirty="0"/>
          </a:p>
        </p:txBody>
      </p:sp>
      <p:sp>
        <p:nvSpPr>
          <p:cNvPr id="2" name="Rettangolo 1"/>
          <p:cNvSpPr/>
          <p:nvPr/>
        </p:nvSpPr>
        <p:spPr>
          <a:xfrm>
            <a:off x="2376427" y="719264"/>
            <a:ext cx="4968552" cy="58477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br>
              <a:rPr kumimoji="0" lang="it-IT" sz="1600" b="1" i="0" u="none" strike="noStrike" kern="1200" cap="none" spc="0" normalizeH="0" baseline="0" noProof="0" dirty="0">
                <a:ln>
                  <a:noFill/>
                </a:ln>
                <a:solidFill>
                  <a:prstClr val="black"/>
                </a:solidFill>
                <a:effectLst/>
                <a:uLnTx/>
                <a:uFillTx/>
                <a:latin typeface="Calibri"/>
                <a:ea typeface="+mn-ea"/>
                <a:cs typeface="+mn-cs"/>
              </a:rPr>
            </a:br>
            <a:endParaRPr kumimoji="0" lang="it-IT" sz="16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Segnaposto testo 4"/>
          <p:cNvSpPr txBox="1">
            <a:spLocks/>
          </p:cNvSpPr>
          <p:nvPr/>
        </p:nvSpPr>
        <p:spPr>
          <a:xfrm>
            <a:off x="1002619" y="1628752"/>
            <a:ext cx="4289461" cy="573068"/>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14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12" name="Immagin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2336" y="277745"/>
            <a:ext cx="1044000" cy="1044000"/>
          </a:xfrm>
          <a:prstGeom prst="rect">
            <a:avLst/>
          </a:prstGeom>
        </p:spPr>
      </p:pic>
      <p:pic>
        <p:nvPicPr>
          <p:cNvPr id="13" name="Immagin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450576"/>
            <a:ext cx="1296144" cy="736657"/>
          </a:xfrm>
          <a:prstGeom prst="rect">
            <a:avLst/>
          </a:prstGeom>
        </p:spPr>
      </p:pic>
      <p:pic>
        <p:nvPicPr>
          <p:cNvPr id="14" name="Immagine 13" descr="logo_agcom"/>
          <p:cNvPicPr/>
          <p:nvPr/>
        </p:nvPicPr>
        <p:blipFill>
          <a:blip r:embed="rId4" cstate="print"/>
          <a:srcRect/>
          <a:stretch>
            <a:fillRect/>
          </a:stretch>
        </p:blipFill>
        <p:spPr bwMode="auto">
          <a:xfrm>
            <a:off x="7596336" y="471133"/>
            <a:ext cx="1257300" cy="657225"/>
          </a:xfrm>
          <a:prstGeom prst="rect">
            <a:avLst/>
          </a:prstGeom>
          <a:noFill/>
          <a:ln w="9525">
            <a:noFill/>
            <a:miter lim="800000"/>
            <a:headEnd/>
            <a:tailEnd/>
          </a:ln>
        </p:spPr>
      </p:pic>
      <p:sp>
        <p:nvSpPr>
          <p:cNvPr id="15" name="Segnaposto contenuto 2"/>
          <p:cNvSpPr txBox="1">
            <a:spLocks/>
          </p:cNvSpPr>
          <p:nvPr/>
        </p:nvSpPr>
        <p:spPr>
          <a:xfrm>
            <a:off x="1907177" y="2075047"/>
            <a:ext cx="6481248" cy="453650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it-IT" sz="1700" dirty="0">
                <a:solidFill>
                  <a:srgbClr val="000000"/>
                </a:solidFill>
                <a:latin typeface="Verdana" panose="020B0604030504040204" pitchFamily="34" charset="0"/>
                <a:ea typeface="Verdana" panose="020B0604030504040204" pitchFamily="34" charset="0"/>
                <a:cs typeface="Verdana" panose="020B0604030504040204" pitchFamily="34" charset="0"/>
              </a:rPr>
              <a:t>La presa in carico dei procedimenti avviene esclusivamente tramite portale informatico "</a:t>
            </a:r>
            <a:r>
              <a:rPr lang="it-IT" sz="1700" dirty="0" err="1">
                <a:solidFill>
                  <a:srgbClr val="000000"/>
                </a:solidFill>
                <a:latin typeface="Verdana" panose="020B0604030504040204" pitchFamily="34" charset="0"/>
                <a:ea typeface="Verdana" panose="020B0604030504040204" pitchFamily="34" charset="0"/>
                <a:cs typeface="Verdana" panose="020B0604030504040204" pitchFamily="34" charset="0"/>
              </a:rPr>
              <a:t>Conciliaweb</a:t>
            </a:r>
            <a:r>
              <a:rPr lang="it-IT" sz="1700" dirty="0">
                <a:solidFill>
                  <a:srgbClr val="000000"/>
                </a:solidFill>
                <a:latin typeface="Verdana" panose="020B0604030504040204" pitchFamily="34" charset="0"/>
                <a:ea typeface="Verdana" panose="020B0604030504040204" pitchFamily="34" charset="0"/>
                <a:cs typeface="Verdana" panose="020B0604030504040204" pitchFamily="34" charset="0"/>
              </a:rPr>
              <a:t>" all’indirizzo: </a:t>
            </a:r>
            <a:r>
              <a:rPr lang="it-IT" sz="1700" u="sng" dirty="0">
                <a:solidFill>
                  <a:srgbClr val="000000"/>
                </a:solidFill>
                <a:latin typeface="Verdana" panose="020B0604030504040204" pitchFamily="34" charset="0"/>
                <a:ea typeface="Verdana" panose="020B0604030504040204" pitchFamily="34" charset="0"/>
                <a:cs typeface="Verdana" panose="020B0604030504040204" pitchFamily="34" charset="0"/>
                <a:hlinkClick r:id="rId5"/>
              </a:rPr>
              <a:t>https://conciliaweb.agcom.it/conciliaweb/login.htm</a:t>
            </a:r>
            <a:r>
              <a:rPr lang="it-IT" sz="1700" u="sng" dirty="0">
                <a:solidFill>
                  <a:srgbClr val="000000"/>
                </a:solidFill>
                <a:latin typeface="Verdana" panose="020B0604030504040204" pitchFamily="34" charset="0"/>
                <a:ea typeface="Verdana" panose="020B0604030504040204" pitchFamily="34" charset="0"/>
                <a:cs typeface="Verdana" panose="020B0604030504040204" pitchFamily="34" charset="0"/>
              </a:rPr>
              <a:t>,</a:t>
            </a:r>
            <a:r>
              <a:rPr lang="it-IT" sz="1700" dirty="0">
                <a:solidFill>
                  <a:srgbClr val="000000"/>
                </a:solidFill>
                <a:latin typeface="Verdana" panose="020B0604030504040204" pitchFamily="34" charset="0"/>
                <a:ea typeface="Verdana" panose="020B0604030504040204" pitchFamily="34" charset="0"/>
                <a:cs typeface="Verdana" panose="020B0604030504040204" pitchFamily="34" charset="0"/>
              </a:rPr>
              <a:t> cui si accede con il proprio SPID O CIE. Lo stesso portale nazionale offre all’utenza un </a:t>
            </a:r>
            <a:r>
              <a:rPr lang="it-IT" sz="1700" dirty="0" err="1">
                <a:solidFill>
                  <a:srgbClr val="000000"/>
                </a:solidFill>
                <a:latin typeface="Verdana" panose="020B0604030504040204" pitchFamily="34" charset="0"/>
                <a:ea typeface="Verdana" panose="020B0604030504040204" pitchFamily="34" charset="0"/>
                <a:cs typeface="Verdana" panose="020B0604030504040204" pitchFamily="34" charset="0"/>
              </a:rPr>
              <a:t>form</a:t>
            </a:r>
            <a:r>
              <a:rPr lang="it-IT" sz="1700" dirty="0">
                <a:solidFill>
                  <a:srgbClr val="000000"/>
                </a:solidFill>
                <a:latin typeface="Verdana" panose="020B0604030504040204" pitchFamily="34" charset="0"/>
                <a:ea typeface="Verdana" panose="020B0604030504040204" pitchFamily="34" charset="0"/>
                <a:cs typeface="Verdana" panose="020B0604030504040204" pitchFamily="34" charset="0"/>
              </a:rPr>
              <a:t> all’indirizzo:</a:t>
            </a:r>
            <a:r>
              <a:rPr lang="it-IT" sz="1700" dirty="0">
                <a:solidFill>
                  <a:srgbClr val="000000"/>
                </a:solidFill>
                <a:latin typeface="Verdana" panose="020B0604030504040204" pitchFamily="34" charset="0"/>
                <a:ea typeface="Verdana" panose="020B0604030504040204" pitchFamily="34" charset="0"/>
                <a:cs typeface="Verdana" panose="020B0604030504040204" pitchFamily="34" charset="0"/>
                <a:hlinkClick r:id="rId6"/>
              </a:rPr>
              <a:t> </a:t>
            </a:r>
            <a:r>
              <a:rPr lang="it-IT" sz="1700" u="sng" dirty="0">
                <a:solidFill>
                  <a:srgbClr val="000000"/>
                </a:solidFill>
                <a:latin typeface="Verdana" panose="020B0604030504040204" pitchFamily="34" charset="0"/>
                <a:ea typeface="Verdana" panose="020B0604030504040204" pitchFamily="34" charset="0"/>
                <a:cs typeface="Verdana" panose="020B0604030504040204" pitchFamily="34" charset="0"/>
                <a:hlinkClick r:id="rId6"/>
              </a:rPr>
              <a:t>https://conciliaweb.agcom.it/conciliaweb/profilo/contact-us.htm</a:t>
            </a:r>
            <a:r>
              <a:rPr lang="it-IT" sz="1700" dirty="0">
                <a:solidFill>
                  <a:srgbClr val="000000"/>
                </a:solidFill>
                <a:latin typeface="Verdana" panose="020B0604030504040204" pitchFamily="34" charset="0"/>
                <a:ea typeface="Verdana" panose="020B0604030504040204" pitchFamily="34" charset="0"/>
                <a:cs typeface="Verdana" panose="020B0604030504040204" pitchFamily="34" charset="0"/>
              </a:rPr>
              <a:t> da compilarsi per richiedere assistenza in caso di difficoltà nella registrazione, e un indirizzo mail </a:t>
            </a:r>
            <a:r>
              <a:rPr lang="it-IT" sz="1700" u="sng" dirty="0">
                <a:solidFill>
                  <a:srgbClr val="000000"/>
                </a:solidFill>
                <a:latin typeface="Verdana" panose="020B0604030504040204" pitchFamily="34" charset="0"/>
                <a:ea typeface="Verdana" panose="020B0604030504040204" pitchFamily="34" charset="0"/>
                <a:cs typeface="Verdana" panose="020B0604030504040204" pitchFamily="34" charset="0"/>
                <a:hlinkClick r:id="rId7"/>
              </a:rPr>
              <a:t>info@agcom.it</a:t>
            </a:r>
            <a:r>
              <a:rPr lang="it-IT" sz="1700" dirty="0">
                <a:solidFill>
                  <a:srgbClr val="000000"/>
                </a:solidFill>
                <a:latin typeface="Verdana" panose="020B0604030504040204" pitchFamily="34" charset="0"/>
                <a:ea typeface="Verdana" panose="020B0604030504040204" pitchFamily="34" charset="0"/>
                <a:cs typeface="Verdana" panose="020B0604030504040204" pitchFamily="34" charset="0"/>
              </a:rPr>
              <a:t> per ogni altro tipo di segnalazione.</a:t>
            </a:r>
            <a:endParaRPr lang="it-IT" sz="1700" dirty="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it-IT" sz="1700" dirty="0">
                <a:solidFill>
                  <a:srgbClr val="000000"/>
                </a:solidFill>
                <a:latin typeface="Verdana" panose="020B0604030504040204" pitchFamily="34" charset="0"/>
                <a:ea typeface="Verdana" panose="020B0604030504040204" pitchFamily="34" charset="0"/>
                <a:cs typeface="Verdana" panose="020B0604030504040204" pitchFamily="34" charset="0"/>
              </a:rPr>
              <a:t>Il </a:t>
            </a:r>
            <a:r>
              <a:rPr lang="it-IT" sz="1700" dirty="0" err="1">
                <a:solidFill>
                  <a:srgbClr val="000000"/>
                </a:solidFill>
                <a:latin typeface="Verdana" panose="020B0604030504040204" pitchFamily="34" charset="0"/>
                <a:ea typeface="Verdana" panose="020B0604030504040204" pitchFamily="34" charset="0"/>
                <a:cs typeface="Verdana" panose="020B0604030504040204" pitchFamily="34" charset="0"/>
              </a:rPr>
              <a:t>Co.Re.Com</a:t>
            </a:r>
            <a:r>
              <a:rPr lang="it-IT" sz="1700" dirty="0">
                <a:solidFill>
                  <a:srgbClr val="000000"/>
                </a:solidFill>
                <a:latin typeface="Verdana" panose="020B0604030504040204" pitchFamily="34" charset="0"/>
                <a:ea typeface="Verdana" panose="020B0604030504040204" pitchFamily="34" charset="0"/>
                <a:cs typeface="Verdana" panose="020B0604030504040204" pitchFamily="34" charset="0"/>
              </a:rPr>
              <a:t>. Lazio mette a disposizione presso la propria sede terminali PC e personale formato allo scopo di guidare all’</a:t>
            </a:r>
            <a:r>
              <a:rPr lang="it-IT" sz="1700" dirty="0" err="1">
                <a:solidFill>
                  <a:srgbClr val="000000"/>
                </a:solidFill>
                <a:latin typeface="Verdana" panose="020B0604030504040204" pitchFamily="34" charset="0"/>
                <a:ea typeface="Verdana" panose="020B0604030504040204" pitchFamily="34" charset="0"/>
                <a:cs typeface="Verdana" panose="020B0604030504040204" pitchFamily="34" charset="0"/>
              </a:rPr>
              <a:t>autoregistrazione</a:t>
            </a:r>
            <a:r>
              <a:rPr lang="it-IT" sz="1700" dirty="0">
                <a:solidFill>
                  <a:srgbClr val="000000"/>
                </a:solidFill>
                <a:latin typeface="Verdana" panose="020B0604030504040204" pitchFamily="34" charset="0"/>
                <a:ea typeface="Verdana" panose="020B0604030504040204" pitchFamily="34" charset="0"/>
                <a:cs typeface="Verdana" panose="020B0604030504040204" pitchFamily="34" charset="0"/>
              </a:rPr>
              <a:t> l’utenza cosiddetta “debole” (cioè che sia sprovvista di apparecchiature informatiche idonee, ovvero non sufficientemente abituata all’utilizzo delle modalità telematiche nel rapporto con la P.A.). </a:t>
            </a:r>
          </a:p>
          <a:p>
            <a:pPr marL="0" indent="0" algn="just">
              <a:buNone/>
            </a:pPr>
            <a:endParaRPr lang="it-IT" sz="1800" dirty="0"/>
          </a:p>
        </p:txBody>
      </p:sp>
      <p:sp>
        <p:nvSpPr>
          <p:cNvPr id="6" name="Segnaposto piè di pagina 5"/>
          <p:cNvSpPr>
            <a:spLocks noGrp="1"/>
          </p:cNvSpPr>
          <p:nvPr>
            <p:ph type="ftr" sz="quarter" idx="11"/>
          </p:nvPr>
        </p:nvSpPr>
        <p:spPr/>
        <p:txBody>
          <a:bodyPr/>
          <a:lstStyle/>
          <a:p>
            <a:endParaRPr kumimoji="0" lang="en-US"/>
          </a:p>
        </p:txBody>
      </p:sp>
      <p:sp>
        <p:nvSpPr>
          <p:cNvPr id="7" name="Segnaposto numero diapositiva 6"/>
          <p:cNvSpPr>
            <a:spLocks noGrp="1"/>
          </p:cNvSpPr>
          <p:nvPr>
            <p:ph type="sldNum" sz="quarter" idx="12"/>
          </p:nvPr>
        </p:nvSpPr>
        <p:spPr/>
        <p:txBody>
          <a:bodyPr/>
          <a:lstStyle/>
          <a:p>
            <a:fld id="{EA7C8D44-3667-46F6-9772-CC52308E2A7F}" type="slidenum">
              <a:rPr kumimoji="0" lang="en-US" smtClean="0"/>
              <a:pPr/>
              <a:t>24</a:t>
            </a:fld>
            <a:endParaRPr kumimoji="0" lang="en-US"/>
          </a:p>
        </p:txBody>
      </p:sp>
    </p:spTree>
    <p:extLst>
      <p:ext uri="{BB962C8B-B14F-4D97-AF65-F5344CB8AC3E}">
        <p14:creationId xmlns:p14="http://schemas.microsoft.com/office/powerpoint/2010/main" val="5123366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046851" y="525172"/>
            <a:ext cx="4254128" cy="1040268"/>
          </a:xfrm>
        </p:spPr>
        <p:txBody>
          <a:bodyPr anchor="ctr">
            <a:noAutofit/>
          </a:bodyPr>
          <a:lstStyle/>
          <a:p>
            <a:pPr algn="ctr">
              <a:lnSpc>
                <a:spcPct val="110000"/>
              </a:lnSpc>
            </a:pPr>
            <a:r>
              <a:rPr kumimoji="0" lang="it-IT" sz="18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a:t>
            </a:r>
            <a:endParaRPr lang="it-IT" sz="1800" dirty="0">
              <a:latin typeface="Verdana" panose="020B0604030504040204" pitchFamily="34" charset="0"/>
              <a:ea typeface="Verdana" panose="020B0604030504040204" pitchFamily="34" charset="0"/>
              <a:cs typeface="Verdana" panose="020B0604030504040204" pitchFamily="34" charset="0"/>
            </a:endParaRPr>
          </a:p>
        </p:txBody>
      </p:sp>
      <p:sp>
        <p:nvSpPr>
          <p:cNvPr id="3" name="Sottotitolo 2"/>
          <p:cNvSpPr>
            <a:spLocks noGrp="1"/>
          </p:cNvSpPr>
          <p:nvPr>
            <p:ph idx="1"/>
          </p:nvPr>
        </p:nvSpPr>
        <p:spPr>
          <a:xfrm>
            <a:off x="2390316" y="2434152"/>
            <a:ext cx="5837149" cy="4938930"/>
          </a:xfrm>
        </p:spPr>
        <p:txBody>
          <a:bodyPr>
            <a:normAutofit/>
          </a:bodyPr>
          <a:lstStyle/>
          <a:p>
            <a:endParaRPr lang="it-IT" sz="2400" b="1" dirty="0">
              <a:latin typeface="+mj-lt"/>
              <a:ea typeface="+mj-ea"/>
              <a:cs typeface="+mj-cs"/>
            </a:endParaRPr>
          </a:p>
          <a:p>
            <a:endParaRPr lang="it-IT" sz="4800" dirty="0">
              <a:solidFill>
                <a:schemeClr val="tx1"/>
              </a:solidFill>
            </a:endParaRPr>
          </a:p>
          <a:p>
            <a:endParaRPr lang="it-IT" sz="4800" dirty="0"/>
          </a:p>
          <a:p>
            <a:pPr marL="457200" indent="-457200" algn="just">
              <a:buFont typeface="Arial" panose="020B0604020202020204" pitchFamily="34" charset="0"/>
              <a:buChar char="•"/>
            </a:pPr>
            <a:endParaRPr lang="it-IT" sz="4800" dirty="0">
              <a:solidFill>
                <a:schemeClr val="tx1"/>
              </a:solidFill>
            </a:endParaRPr>
          </a:p>
          <a:p>
            <a:pPr marL="0" indent="0" algn="just">
              <a:buNone/>
            </a:pPr>
            <a:endParaRPr lang="it-IT" dirty="0"/>
          </a:p>
        </p:txBody>
      </p:sp>
      <p:sp>
        <p:nvSpPr>
          <p:cNvPr id="5" name="Segnaposto testo 4"/>
          <p:cNvSpPr>
            <a:spLocks noGrp="1"/>
          </p:cNvSpPr>
          <p:nvPr>
            <p:ph type="body" sz="half" idx="2"/>
          </p:nvPr>
        </p:nvSpPr>
        <p:spPr>
          <a:xfrm>
            <a:off x="179512" y="2060848"/>
            <a:ext cx="2016224" cy="3273227"/>
          </a:xfrm>
        </p:spPr>
        <p:txBody>
          <a:bodyPr anchor="ctr">
            <a:normAutofit/>
          </a:bodyPr>
          <a:lstStyle/>
          <a:p>
            <a:r>
              <a:rPr lang="it-IT" sz="1600" i="1" dirty="0">
                <a:latin typeface="Verdana" panose="020B0604030504040204" pitchFamily="34" charset="0"/>
                <a:ea typeface="Verdana" panose="020B0604030504040204" pitchFamily="34" charset="0"/>
                <a:cs typeface="Verdana" panose="020B0604030504040204" pitchFamily="34" charset="0"/>
              </a:rPr>
              <a:t>Modalità di fruizione, modulistica e contatti</a:t>
            </a:r>
          </a:p>
          <a:p>
            <a:pPr algn="ctr"/>
            <a:endParaRPr lang="it-IT" u="sng" dirty="0"/>
          </a:p>
          <a:p>
            <a:endParaRPr lang="it-IT" dirty="0"/>
          </a:p>
        </p:txBody>
      </p:sp>
      <p:sp>
        <p:nvSpPr>
          <p:cNvPr id="2" name="Rettangolo 1"/>
          <p:cNvSpPr/>
          <p:nvPr/>
        </p:nvSpPr>
        <p:spPr>
          <a:xfrm>
            <a:off x="2376427" y="719264"/>
            <a:ext cx="4968552" cy="58477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br>
              <a:rPr kumimoji="0" lang="it-IT" sz="1600" b="1" i="0" u="none" strike="noStrike" kern="1200" cap="none" spc="0" normalizeH="0" baseline="0" noProof="0" dirty="0">
                <a:ln>
                  <a:noFill/>
                </a:ln>
                <a:solidFill>
                  <a:prstClr val="black"/>
                </a:solidFill>
                <a:effectLst/>
                <a:uLnTx/>
                <a:uFillTx/>
                <a:latin typeface="Calibri"/>
                <a:ea typeface="+mn-ea"/>
                <a:cs typeface="+mn-cs"/>
              </a:rPr>
            </a:br>
            <a:endParaRPr kumimoji="0" lang="it-IT" sz="16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Segnaposto contenuto 2"/>
          <p:cNvSpPr txBox="1">
            <a:spLocks/>
          </p:cNvSpPr>
          <p:nvPr/>
        </p:nvSpPr>
        <p:spPr>
          <a:xfrm>
            <a:off x="2046851" y="2357570"/>
            <a:ext cx="6806785" cy="403094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Dirigente: Dott. Roberto Rizzi</a:t>
            </a:r>
          </a:p>
          <a:p>
            <a:pPr algn="ju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Responsabile:</a:t>
            </a:r>
            <a:r>
              <a:rPr kumimoji="0" lang="it-IT" sz="1600" b="0" i="0" u="none" strike="noStrike" kern="1200" cap="none" spc="0" normalizeH="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r>
              <a:rPr lang="it-IT" sz="1600" dirty="0">
                <a:latin typeface="Verdana" panose="020B0604030504040204" pitchFamily="34" charset="0"/>
                <a:ea typeface="Verdana" panose="020B0604030504040204" pitchFamily="34" charset="0"/>
                <a:cs typeface="Verdana" panose="020B0604030504040204" pitchFamily="34" charset="0"/>
              </a:rPr>
              <a:t>P.O. avv. Raffaela Anello</a:t>
            </a:r>
            <a:endParaRPr kumimoji="0" lang="it-IT" sz="1600" b="0"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Verdana" panose="020B0604030504040204"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Front office: Via Lucrezio Caro, 67 - Roma</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E-mail: </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hlinkClick r:id="rId2"/>
              </a:rPr>
              <a:t>definizioni@regione.lazio.it</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1600" b="0" i="0" u="none" strike="noStrike" kern="1200" cap="none" spc="0" normalizeH="0" baseline="0" noProof="0" dirty="0" err="1">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Pec</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hlinkClick r:id="rId3"/>
              </a:rPr>
              <a:t>corecomlazio.definizioni@cert.consreglazio.it</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Telefono: 06.3215907- 06.3215995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lang="it-IT" sz="1800" dirty="0">
              <a:solidFill>
                <a:prstClr val="black"/>
              </a:solidFill>
              <a:latin typeface="Calibri"/>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lang="it-IT" sz="1800" dirty="0">
              <a:solidFill>
                <a:prstClr val="black"/>
              </a:solidFill>
              <a:latin typeface="Calibri"/>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Per saperne di più contatta il sito all’indirizzo: </a:t>
            </a:r>
            <a:r>
              <a:rPr kumimoji="0" lang="it-IT"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hlinkClick r:id="rId4"/>
              </a:rPr>
              <a:t>www.corecomlazio.it</a:t>
            </a:r>
            <a:endParaRPr kumimoji="0" lang="it-IT" sz="20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20000"/>
              </a:lnSpc>
              <a:spcBef>
                <a:spcPct val="20000"/>
              </a:spcBef>
              <a:spcAft>
                <a:spcPts val="0"/>
              </a:spcAft>
              <a:buClrTx/>
              <a:buSzTx/>
              <a:buFont typeface="Arial" pitchFamily="34" charset="0"/>
              <a:buNone/>
              <a:tabLst/>
              <a:defRPr/>
            </a:pPr>
            <a:endParaRPr kumimoji="0" lang="it-IT"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Segnaposto testo 4"/>
          <p:cNvSpPr txBox="1">
            <a:spLocks/>
          </p:cNvSpPr>
          <p:nvPr/>
        </p:nvSpPr>
        <p:spPr>
          <a:xfrm>
            <a:off x="1115616" y="1600761"/>
            <a:ext cx="4289461" cy="573068"/>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sz="18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a:t>
            </a:r>
          </a:p>
        </p:txBody>
      </p:sp>
      <p:pic>
        <p:nvPicPr>
          <p:cNvPr id="15" name="Immagine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52336" y="277745"/>
            <a:ext cx="1044000" cy="1044000"/>
          </a:xfrm>
          <a:prstGeom prst="rect">
            <a:avLst/>
          </a:prstGeom>
        </p:spPr>
      </p:pic>
      <p:pic>
        <p:nvPicPr>
          <p:cNvPr id="16" name="Immagine 1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39552" y="450576"/>
            <a:ext cx="1296144" cy="736657"/>
          </a:xfrm>
          <a:prstGeom prst="rect">
            <a:avLst/>
          </a:prstGeom>
        </p:spPr>
      </p:pic>
      <p:pic>
        <p:nvPicPr>
          <p:cNvPr id="17" name="Immagine 16" descr="logo_agcom"/>
          <p:cNvPicPr/>
          <p:nvPr/>
        </p:nvPicPr>
        <p:blipFill>
          <a:blip r:embed="rId7"/>
          <a:srcRect/>
          <a:stretch>
            <a:fillRect/>
          </a:stretch>
        </p:blipFill>
        <p:spPr bwMode="auto">
          <a:xfrm>
            <a:off x="7596336" y="471133"/>
            <a:ext cx="1257300" cy="657225"/>
          </a:xfrm>
          <a:prstGeom prst="rect">
            <a:avLst/>
          </a:prstGeom>
          <a:noFill/>
          <a:ln w="9525">
            <a:noFill/>
            <a:miter lim="800000"/>
            <a:headEnd/>
            <a:tailEnd/>
          </a:ln>
        </p:spPr>
      </p:pic>
      <p:sp>
        <p:nvSpPr>
          <p:cNvPr id="6" name="Segnaposto piè di pagina 5"/>
          <p:cNvSpPr>
            <a:spLocks noGrp="1"/>
          </p:cNvSpPr>
          <p:nvPr>
            <p:ph type="ftr" sz="quarter" idx="11"/>
          </p:nvPr>
        </p:nvSpPr>
        <p:spPr/>
        <p:txBody>
          <a:bodyPr/>
          <a:lstStyle/>
          <a:p>
            <a:endParaRPr kumimoji="0" lang="en-US"/>
          </a:p>
        </p:txBody>
      </p:sp>
      <p:sp>
        <p:nvSpPr>
          <p:cNvPr id="7" name="Segnaposto numero diapositiva 6"/>
          <p:cNvSpPr>
            <a:spLocks noGrp="1"/>
          </p:cNvSpPr>
          <p:nvPr>
            <p:ph type="sldNum" sz="quarter" idx="12"/>
          </p:nvPr>
        </p:nvSpPr>
        <p:spPr/>
        <p:txBody>
          <a:bodyPr/>
          <a:lstStyle/>
          <a:p>
            <a:fld id="{EA7C8D44-3667-46F6-9772-CC52308E2A7F}" type="slidenum">
              <a:rPr kumimoji="0" lang="en-US" smtClean="0"/>
              <a:pPr/>
              <a:t>25</a:t>
            </a:fld>
            <a:endParaRPr kumimoji="0" lang="en-US"/>
          </a:p>
        </p:txBody>
      </p:sp>
    </p:spTree>
    <p:extLst>
      <p:ext uri="{BB962C8B-B14F-4D97-AF65-F5344CB8AC3E}">
        <p14:creationId xmlns:p14="http://schemas.microsoft.com/office/powerpoint/2010/main" val="13948767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046851" y="525172"/>
            <a:ext cx="4254128" cy="1040268"/>
          </a:xfrm>
        </p:spPr>
        <p:txBody>
          <a:bodyPr anchor="ctr">
            <a:noAutofit/>
          </a:bodyPr>
          <a:lstStyle/>
          <a:p>
            <a:pPr algn="ctr">
              <a:lnSpc>
                <a:spcPct val="110000"/>
              </a:lnSpc>
            </a:pPr>
            <a:r>
              <a:rPr lang="it-IT" sz="1800" dirty="0">
                <a:latin typeface="Verdana" panose="020B0604030504040204" pitchFamily="34" charset="0"/>
                <a:ea typeface="Verdana" panose="020B0604030504040204" pitchFamily="34" charset="0"/>
                <a:cs typeface="Verdana" panose="020B0604030504040204" pitchFamily="34" charset="0"/>
              </a:rPr>
              <a:t>.</a:t>
            </a:r>
          </a:p>
        </p:txBody>
      </p:sp>
      <p:sp>
        <p:nvSpPr>
          <p:cNvPr id="3" name="Sottotitolo 2"/>
          <p:cNvSpPr>
            <a:spLocks noGrp="1"/>
          </p:cNvSpPr>
          <p:nvPr>
            <p:ph idx="1"/>
          </p:nvPr>
        </p:nvSpPr>
        <p:spPr>
          <a:xfrm>
            <a:off x="1619672" y="1942911"/>
            <a:ext cx="6840760" cy="4582434"/>
          </a:xfrm>
        </p:spPr>
        <p:txBody>
          <a:bodyPr>
            <a:normAutofit fontScale="25000" lnSpcReduction="20000"/>
          </a:bodyPr>
          <a:lstStyle/>
          <a:p>
            <a:endParaRPr lang="it-IT" sz="2400" b="1" dirty="0">
              <a:latin typeface="+mj-lt"/>
              <a:ea typeface="+mj-ea"/>
              <a:cs typeface="+mj-cs"/>
            </a:endParaRPr>
          </a:p>
          <a:p>
            <a:pPr marL="0" indent="0">
              <a:buNone/>
            </a:pPr>
            <a:r>
              <a:rPr lang="it-IT" dirty="0"/>
              <a:t> </a:t>
            </a:r>
          </a:p>
          <a:p>
            <a:pPr marL="0" indent="0" algn="just">
              <a:lnSpc>
                <a:spcPct val="120000"/>
              </a:lnSpc>
              <a:buNone/>
            </a:pPr>
            <a:r>
              <a:rPr lang="it-IT" sz="6400" dirty="0">
                <a:latin typeface="Verdana" panose="020B0604030504040204" pitchFamily="34" charset="0"/>
                <a:ea typeface="Verdana" panose="020B0604030504040204" pitchFamily="34" charset="0"/>
                <a:cs typeface="Verdana" panose="020B0604030504040204" pitchFamily="34" charset="0"/>
              </a:rPr>
              <a:t>In caso di distacco della linea voce o internet, o di malfunzionamento di qualunque tipo di utenza fissa o mobile o servizi di </a:t>
            </a:r>
            <a:r>
              <a:rPr lang="it-IT" sz="6400" dirty="0" err="1">
                <a:latin typeface="Verdana" panose="020B0604030504040204" pitchFamily="34" charset="0"/>
                <a:ea typeface="Verdana" panose="020B0604030504040204" pitchFamily="34" charset="0"/>
                <a:cs typeface="Verdana" panose="020B0604030504040204" pitchFamily="34" charset="0"/>
              </a:rPr>
              <a:t>PayTv</a:t>
            </a:r>
            <a:r>
              <a:rPr lang="it-IT" sz="6400" dirty="0">
                <a:latin typeface="Verdana" panose="020B0604030504040204" pitchFamily="34" charset="0"/>
                <a:ea typeface="Verdana" panose="020B0604030504040204" pitchFamily="34" charset="0"/>
                <a:cs typeface="Verdana" panose="020B0604030504040204" pitchFamily="34" charset="0"/>
              </a:rPr>
              <a:t>, o in qualunque altro caso di abuso previsto dalla Delibera AGCOM 203/18/CONS, si può chiedere al </a:t>
            </a:r>
            <a:r>
              <a:rPr lang="it-IT" sz="6400" dirty="0" err="1">
                <a:latin typeface="Verdana" panose="020B0604030504040204" pitchFamily="34" charset="0"/>
                <a:ea typeface="Verdana" panose="020B0604030504040204" pitchFamily="34" charset="0"/>
                <a:cs typeface="Verdana" panose="020B0604030504040204" pitchFamily="34" charset="0"/>
              </a:rPr>
              <a:t>Co.Re.Com</a:t>
            </a:r>
            <a:r>
              <a:rPr lang="it-IT" sz="6400" dirty="0">
                <a:latin typeface="Verdana" panose="020B0604030504040204" pitchFamily="34" charset="0"/>
                <a:ea typeface="Verdana" panose="020B0604030504040204" pitchFamily="34" charset="0"/>
                <a:cs typeface="Verdana" panose="020B0604030504040204" pitchFamily="34" charset="0"/>
              </a:rPr>
              <a:t>. Lazio di adottare un provvedimento temporaneo per la riattivazione o per il ripristino del servizio o la cessazione dell’abuso. </a:t>
            </a:r>
          </a:p>
          <a:p>
            <a:pPr marL="0" indent="0" algn="just">
              <a:lnSpc>
                <a:spcPct val="120000"/>
              </a:lnSpc>
              <a:buNone/>
            </a:pPr>
            <a:r>
              <a:rPr lang="it-IT" sz="6400" dirty="0">
                <a:latin typeface="Verdana" panose="020B0604030504040204" pitchFamily="34" charset="0"/>
                <a:ea typeface="Verdana" panose="020B0604030504040204" pitchFamily="34" charset="0"/>
                <a:cs typeface="Verdana" panose="020B0604030504040204" pitchFamily="34" charset="0"/>
              </a:rPr>
              <a:t>Per promuovere questa richiesta, è necessario che l’utente contestualmente presenti anche l’istanza per l’esperimento del tentativo di conciliazione o dell’eventuale procedura per la definizione della controversia, in caso la conciliazione abbia già avuto esito negativo.</a:t>
            </a:r>
          </a:p>
          <a:p>
            <a:pPr marL="0" indent="0" algn="just">
              <a:lnSpc>
                <a:spcPct val="120000"/>
              </a:lnSpc>
              <a:buNone/>
            </a:pPr>
            <a:r>
              <a:rPr lang="it-IT" sz="6400" dirty="0">
                <a:latin typeface="Verdana" panose="020B0604030504040204" pitchFamily="34" charset="0"/>
                <a:ea typeface="Verdana" panose="020B0604030504040204" pitchFamily="34" charset="0"/>
                <a:cs typeface="Verdana" panose="020B0604030504040204" pitchFamily="34" charset="0"/>
              </a:rPr>
              <a:t>La proposizione di detti procedimenti, giusta la Delibera sopracitata, avviene tramite il portale informatico nazionale "</a:t>
            </a:r>
            <a:r>
              <a:rPr lang="it-IT" sz="6400" dirty="0" err="1">
                <a:latin typeface="Verdana" panose="020B0604030504040204" pitchFamily="34" charset="0"/>
                <a:ea typeface="Verdana" panose="020B0604030504040204" pitchFamily="34" charset="0"/>
                <a:cs typeface="Verdana" panose="020B0604030504040204" pitchFamily="34" charset="0"/>
              </a:rPr>
              <a:t>Conciliaweb</a:t>
            </a:r>
            <a:r>
              <a:rPr lang="it-IT" sz="6400" dirty="0">
                <a:latin typeface="Verdana" panose="020B0604030504040204" pitchFamily="34" charset="0"/>
                <a:ea typeface="Verdana" panose="020B0604030504040204" pitchFamily="34" charset="0"/>
                <a:cs typeface="Verdana" panose="020B0604030504040204" pitchFamily="34" charset="0"/>
              </a:rPr>
              <a:t>". </a:t>
            </a:r>
            <a:r>
              <a:rPr lang="it-IT" sz="6400" dirty="0">
                <a:solidFill>
                  <a:srgbClr val="00B050"/>
                </a:solidFill>
                <a:latin typeface="Verdana" panose="020B0604030504040204" pitchFamily="34" charset="0"/>
                <a:ea typeface="Verdana" panose="020B0604030504040204" pitchFamily="34" charset="0"/>
                <a:cs typeface="Verdana" panose="020B0604030504040204" pitchFamily="34" charset="0"/>
                <a:hlinkClick r:id="rId2"/>
              </a:rPr>
              <a:t>https://conciliaweb.agcom.it</a:t>
            </a:r>
            <a:r>
              <a:rPr lang="it-IT" sz="6400" dirty="0">
                <a:solidFill>
                  <a:srgbClr val="00B050"/>
                </a:solidFill>
                <a:latin typeface="Verdana" panose="020B0604030504040204" pitchFamily="34" charset="0"/>
                <a:ea typeface="Verdana" panose="020B0604030504040204" pitchFamily="34" charset="0"/>
                <a:cs typeface="Verdana" panose="020B0604030504040204" pitchFamily="34" charset="0"/>
              </a:rPr>
              <a:t>  </a:t>
            </a:r>
          </a:p>
        </p:txBody>
      </p:sp>
      <p:sp>
        <p:nvSpPr>
          <p:cNvPr id="2" name="Rettangolo 1"/>
          <p:cNvSpPr/>
          <p:nvPr/>
        </p:nvSpPr>
        <p:spPr>
          <a:xfrm>
            <a:off x="2376427" y="719264"/>
            <a:ext cx="4968552" cy="584775"/>
          </a:xfrm>
          <a:prstGeom prst="rect">
            <a:avLst/>
          </a:prstGeom>
        </p:spPr>
        <p:txBody>
          <a:bodyPr wrap="square">
            <a:spAutoFit/>
          </a:bodyPr>
          <a:lstStyle/>
          <a:p>
            <a:pPr algn="ctr"/>
            <a:br>
              <a:rPr lang="it-IT" sz="1600" b="1" dirty="0"/>
            </a:br>
            <a:endParaRPr lang="it-IT" sz="1600" dirty="0"/>
          </a:p>
        </p:txBody>
      </p:sp>
      <p:sp>
        <p:nvSpPr>
          <p:cNvPr id="10" name="Segnaposto testo 4"/>
          <p:cNvSpPr txBox="1">
            <a:spLocks/>
          </p:cNvSpPr>
          <p:nvPr/>
        </p:nvSpPr>
        <p:spPr>
          <a:xfrm>
            <a:off x="1213517" y="1521865"/>
            <a:ext cx="5220695" cy="573068"/>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algn="ctr"/>
            <a:r>
              <a:rPr lang="it-IT" sz="1800" b="1" dirty="0">
                <a:latin typeface="Verdana" panose="020B0604030504040204" pitchFamily="34" charset="0"/>
                <a:ea typeface="Verdana" panose="020B0604030504040204" pitchFamily="34" charset="0"/>
                <a:cs typeface="Verdana" panose="020B0604030504040204" pitchFamily="34" charset="0"/>
              </a:rPr>
              <a:t>4.2 - Provvedimenti temporanei</a:t>
            </a:r>
          </a:p>
          <a:p>
            <a:pPr algn="ctr"/>
            <a:endParaRPr lang="it-IT" dirty="0"/>
          </a:p>
        </p:txBody>
      </p:sp>
      <p:pic>
        <p:nvPicPr>
          <p:cNvPr id="15" name="Immagin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52336" y="277745"/>
            <a:ext cx="1044000" cy="1044000"/>
          </a:xfrm>
          <a:prstGeom prst="rect">
            <a:avLst/>
          </a:prstGeom>
        </p:spPr>
      </p:pic>
      <p:pic>
        <p:nvPicPr>
          <p:cNvPr id="16" name="Immagin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9552" y="450576"/>
            <a:ext cx="1296144" cy="736657"/>
          </a:xfrm>
          <a:prstGeom prst="rect">
            <a:avLst/>
          </a:prstGeom>
        </p:spPr>
      </p:pic>
      <p:pic>
        <p:nvPicPr>
          <p:cNvPr id="17" name="Immagine 16" descr="logo_agcom"/>
          <p:cNvPicPr/>
          <p:nvPr/>
        </p:nvPicPr>
        <p:blipFill>
          <a:blip r:embed="rId5"/>
          <a:srcRect/>
          <a:stretch>
            <a:fillRect/>
          </a:stretch>
        </p:blipFill>
        <p:spPr bwMode="auto">
          <a:xfrm>
            <a:off x="7596336" y="471133"/>
            <a:ext cx="1257300" cy="657225"/>
          </a:xfrm>
          <a:prstGeom prst="rect">
            <a:avLst/>
          </a:prstGeom>
          <a:noFill/>
          <a:ln w="9525">
            <a:noFill/>
            <a:miter lim="800000"/>
            <a:headEnd/>
            <a:tailEnd/>
          </a:ln>
        </p:spPr>
      </p:pic>
      <p:sp>
        <p:nvSpPr>
          <p:cNvPr id="12" name="Segnaposto testo 4"/>
          <p:cNvSpPr txBox="1">
            <a:spLocks/>
          </p:cNvSpPr>
          <p:nvPr/>
        </p:nvSpPr>
        <p:spPr>
          <a:xfrm>
            <a:off x="152290" y="2708920"/>
            <a:ext cx="1440160" cy="1984373"/>
          </a:xfrm>
          <a:prstGeom prst="rect">
            <a:avLst/>
          </a:prstGeom>
        </p:spPr>
        <p:txBody>
          <a:bodyPr vert="horz" lIns="91440" tIns="45720" rIns="91440" bIns="45720" rtlCol="0" anchor="ctr">
            <a:norm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algn="just">
              <a:lnSpc>
                <a:spcPct val="110000"/>
              </a:lnSpc>
            </a:pPr>
            <a:r>
              <a:rPr lang="it-IT" sz="1600" i="1" dirty="0">
                <a:latin typeface="Verdana" panose="020B0604030504040204" pitchFamily="34" charset="0"/>
                <a:ea typeface="Verdana" panose="020B0604030504040204" pitchFamily="34" charset="0"/>
                <a:cs typeface="Verdana" panose="020B0604030504040204" pitchFamily="34" charset="0"/>
              </a:rPr>
              <a:t>Normativa, descrizione del servizio, tutela dei cittadini</a:t>
            </a:r>
          </a:p>
          <a:p>
            <a:pPr algn="ctr"/>
            <a:endParaRPr lang="it-IT" u="sng" dirty="0"/>
          </a:p>
          <a:p>
            <a:endParaRPr lang="it-IT" dirty="0"/>
          </a:p>
        </p:txBody>
      </p:sp>
      <p:sp>
        <p:nvSpPr>
          <p:cNvPr id="5" name="Segnaposto piè di pagina 4"/>
          <p:cNvSpPr>
            <a:spLocks noGrp="1"/>
          </p:cNvSpPr>
          <p:nvPr>
            <p:ph type="ftr" sz="quarter" idx="11"/>
          </p:nvPr>
        </p:nvSpPr>
        <p:spPr/>
        <p:txBody>
          <a:bodyPr/>
          <a:lstStyle/>
          <a:p>
            <a:endParaRPr kumimoji="0" lang="en-US"/>
          </a:p>
        </p:txBody>
      </p:sp>
      <p:sp>
        <p:nvSpPr>
          <p:cNvPr id="6" name="Segnaposto numero diapositiva 5"/>
          <p:cNvSpPr>
            <a:spLocks noGrp="1"/>
          </p:cNvSpPr>
          <p:nvPr>
            <p:ph type="sldNum" sz="quarter" idx="12"/>
          </p:nvPr>
        </p:nvSpPr>
        <p:spPr/>
        <p:txBody>
          <a:bodyPr/>
          <a:lstStyle/>
          <a:p>
            <a:fld id="{EA7C8D44-3667-46F6-9772-CC52308E2A7F}" type="slidenum">
              <a:rPr kumimoji="0" lang="en-US" smtClean="0"/>
              <a:pPr/>
              <a:t>26</a:t>
            </a:fld>
            <a:endParaRPr kumimoji="0" lang="en-US"/>
          </a:p>
        </p:txBody>
      </p:sp>
    </p:spTree>
    <p:extLst>
      <p:ext uri="{BB962C8B-B14F-4D97-AF65-F5344CB8AC3E}">
        <p14:creationId xmlns:p14="http://schemas.microsoft.com/office/powerpoint/2010/main" val="7381253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47664" y="1772816"/>
            <a:ext cx="6984776" cy="4948659"/>
          </a:xfrm>
        </p:spPr>
        <p:txBody>
          <a:bodyPr>
            <a:normAutofit fontScale="25000" lnSpcReduction="20000"/>
          </a:bodyPr>
          <a:lstStyle/>
          <a:p>
            <a:pPr marL="0" indent="0" algn="just">
              <a:buNone/>
            </a:pPr>
            <a:endParaRPr lang="it-IT" sz="3400" dirty="0">
              <a:latin typeface="Verdana" panose="020B0604030504040204" pitchFamily="34" charset="0"/>
              <a:ea typeface="Verdana" panose="020B0604030504040204" pitchFamily="34" charset="0"/>
              <a:cs typeface="Verdana" panose="020B0604030504040204" pitchFamily="34" charset="0"/>
            </a:endParaRPr>
          </a:p>
          <a:p>
            <a:pPr marL="0" lvl="0" indent="0" algn="just">
              <a:lnSpc>
                <a:spcPct val="120000"/>
              </a:lnSpc>
              <a:buNone/>
            </a:pPr>
            <a:r>
              <a:rPr lang="it-IT" sz="6400" dirty="0">
                <a:solidFill>
                  <a:prstClr val="black"/>
                </a:solidFill>
                <a:latin typeface="Verdana" panose="020B0604030504040204" pitchFamily="34" charset="0"/>
                <a:ea typeface="Verdana" panose="020B0604030504040204" pitchFamily="34" charset="0"/>
                <a:cs typeface="Verdana" panose="020B0604030504040204" pitchFamily="34" charset="0"/>
              </a:rPr>
              <a:t>Avviata l’istanza, il </a:t>
            </a:r>
            <a:r>
              <a:rPr lang="it-IT" sz="6400" dirty="0" err="1">
                <a:solidFill>
                  <a:prstClr val="black"/>
                </a:solidFill>
                <a:latin typeface="Verdana" panose="020B0604030504040204" pitchFamily="34" charset="0"/>
                <a:ea typeface="Verdana" panose="020B0604030504040204" pitchFamily="34" charset="0"/>
                <a:cs typeface="Verdana" panose="020B0604030504040204" pitchFamily="34" charset="0"/>
              </a:rPr>
              <a:t>Co.Re.Com</a:t>
            </a:r>
            <a:r>
              <a:rPr lang="it-IT" sz="6400" dirty="0">
                <a:solidFill>
                  <a:prstClr val="black"/>
                </a:solidFill>
                <a:latin typeface="Verdana" panose="020B0604030504040204" pitchFamily="34" charset="0"/>
                <a:ea typeface="Verdana" panose="020B0604030504040204" pitchFamily="34" charset="0"/>
                <a:cs typeface="Verdana" panose="020B0604030504040204" pitchFamily="34" charset="0"/>
              </a:rPr>
              <a:t>., verificata l'ammissibilità della domanda, avvia il relativo procedimento che ha per obiettivo la cessazione dell'abuso o del disservizio in corso o comunque la messa in luce delle cause accertabili dello stato lamentato dall'utente. Il Corecom può adottare il provvedimento temporaneo diretto a sollecitare la fruizione corretta del servizio richiesto, incluso l’utilizzo dei terminali a esso associati o della numerazione in uso, ovvero rigettare la domanda perché il fatto non costituisce abuso da parte del gestore.</a:t>
            </a:r>
          </a:p>
          <a:p>
            <a:pPr marL="0" lvl="0" indent="0" algn="just">
              <a:lnSpc>
                <a:spcPct val="120000"/>
              </a:lnSpc>
              <a:buNone/>
            </a:pPr>
            <a:r>
              <a:rPr lang="it-IT" sz="6400" dirty="0">
                <a:solidFill>
                  <a:prstClr val="black"/>
                </a:solidFill>
                <a:latin typeface="Verdana" panose="020B0604030504040204" pitchFamily="34" charset="0"/>
                <a:ea typeface="Verdana" panose="020B0604030504040204" pitchFamily="34" charset="0"/>
                <a:cs typeface="Verdana" panose="020B0604030504040204" pitchFamily="34" charset="0"/>
              </a:rPr>
              <a:t>Termini procedurali: entro 5 giorni lavorativi dalla presentazione della domanda, l’Ufficio trasmette al gestore una richiesta di osservazioni sulla problematica lamentata, ed entro 10 giorni lavorativi dalla presentazione della domanda si adotta il provvedimento di urgenza per la cessazione del disservizio o dell'abuso, oppure la si rigetta in considerazione delle osservazioni del gestore in replica. Entro le successive 48 ore dall’adozione dell’eventuale provvedimento, in caso di inottemperanza del gestore, il procedimento viene trasmesso all’Agcom per quanto di sua competenza.</a:t>
            </a:r>
          </a:p>
          <a:p>
            <a:pPr marL="0" lvl="0" indent="0" algn="just">
              <a:buNone/>
            </a:pPr>
            <a:endParaRPr lang="it-IT" sz="1600" dirty="0">
              <a:solidFill>
                <a:prstClr val="black"/>
              </a:solidFill>
            </a:endParaRPr>
          </a:p>
          <a:p>
            <a:pPr marL="0" lvl="0" indent="0" algn="just">
              <a:buNone/>
            </a:pPr>
            <a:endPar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0" indent="0" algn="just">
              <a:buNone/>
            </a:pPr>
            <a:endParaRPr lang="it-IT" dirty="0"/>
          </a:p>
          <a:p>
            <a:pPr algn="just"/>
            <a:endParaRPr lang="it-IT" dirty="0"/>
          </a:p>
        </p:txBody>
      </p:sp>
      <p:sp>
        <p:nvSpPr>
          <p:cNvPr id="4" name="Segnaposto testo 4"/>
          <p:cNvSpPr txBox="1">
            <a:spLocks/>
          </p:cNvSpPr>
          <p:nvPr/>
        </p:nvSpPr>
        <p:spPr>
          <a:xfrm>
            <a:off x="1187309" y="1406253"/>
            <a:ext cx="5333461" cy="573068"/>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algn="ctr"/>
            <a:endParaRPr lang="it-IT" dirty="0"/>
          </a:p>
        </p:txBody>
      </p:sp>
      <p:pic>
        <p:nvPicPr>
          <p:cNvPr id="5" name="Immagin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2336" y="277745"/>
            <a:ext cx="1044000" cy="1044000"/>
          </a:xfrm>
          <a:prstGeom prst="rect">
            <a:avLst/>
          </a:prstGeom>
        </p:spPr>
      </p:pic>
      <p:pic>
        <p:nvPicPr>
          <p:cNvPr id="6" name="Immagin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450576"/>
            <a:ext cx="1296144" cy="736657"/>
          </a:xfrm>
          <a:prstGeom prst="rect">
            <a:avLst/>
          </a:prstGeom>
        </p:spPr>
      </p:pic>
      <p:pic>
        <p:nvPicPr>
          <p:cNvPr id="7" name="Immagine 6" descr="logo_agcom"/>
          <p:cNvPicPr/>
          <p:nvPr/>
        </p:nvPicPr>
        <p:blipFill>
          <a:blip r:embed="rId4"/>
          <a:srcRect/>
          <a:stretch>
            <a:fillRect/>
          </a:stretch>
        </p:blipFill>
        <p:spPr bwMode="auto">
          <a:xfrm>
            <a:off x="7596336" y="471133"/>
            <a:ext cx="1257300" cy="657225"/>
          </a:xfrm>
          <a:prstGeom prst="rect">
            <a:avLst/>
          </a:prstGeom>
          <a:noFill/>
          <a:ln w="9525">
            <a:noFill/>
            <a:miter lim="800000"/>
            <a:headEnd/>
            <a:tailEnd/>
          </a:ln>
        </p:spPr>
      </p:pic>
      <p:sp>
        <p:nvSpPr>
          <p:cNvPr id="8" name="Titolo 3"/>
          <p:cNvSpPr>
            <a:spLocks noGrp="1"/>
          </p:cNvSpPr>
          <p:nvPr>
            <p:ph type="title"/>
          </p:nvPr>
        </p:nvSpPr>
        <p:spPr>
          <a:xfrm>
            <a:off x="2046851" y="525172"/>
            <a:ext cx="4254128" cy="1040268"/>
          </a:xfrm>
        </p:spPr>
        <p:txBody>
          <a:bodyPr anchor="ctr">
            <a:noAutofit/>
          </a:bodyPr>
          <a:lstStyle/>
          <a:p>
            <a:pPr algn="ctr">
              <a:lnSpc>
                <a:spcPct val="110000"/>
              </a:lnSpc>
            </a:pPr>
            <a:r>
              <a:rPr lang="it-IT" sz="1800" b="1" dirty="0">
                <a:latin typeface="Verdana" panose="020B0604030504040204" pitchFamily="34" charset="0"/>
                <a:ea typeface="Verdana" panose="020B0604030504040204" pitchFamily="34" charset="0"/>
                <a:cs typeface="Verdana" panose="020B0604030504040204" pitchFamily="34" charset="0"/>
              </a:rPr>
              <a:t>.</a:t>
            </a:r>
          </a:p>
        </p:txBody>
      </p:sp>
      <p:sp>
        <p:nvSpPr>
          <p:cNvPr id="9" name="Segnaposto testo 4"/>
          <p:cNvSpPr txBox="1">
            <a:spLocks/>
          </p:cNvSpPr>
          <p:nvPr/>
        </p:nvSpPr>
        <p:spPr>
          <a:xfrm>
            <a:off x="62552" y="2564904"/>
            <a:ext cx="1917160" cy="2451929"/>
          </a:xfrm>
          <a:prstGeom prst="rect">
            <a:avLst/>
          </a:prstGeom>
        </p:spPr>
        <p:txBody>
          <a:bodyPr vert="horz" lIns="91440" tIns="45720" rIns="91440" bIns="45720" rtlCol="0" anchor="ctr">
            <a:norm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a:lnSpc>
                <a:spcPct val="110000"/>
              </a:lnSpc>
            </a:pPr>
            <a:r>
              <a:rPr lang="it-IT" sz="1600" i="1" dirty="0">
                <a:latin typeface="Verdana" panose="020B0604030504040204" pitchFamily="34" charset="0"/>
                <a:ea typeface="Verdana" panose="020B0604030504040204" pitchFamily="34" charset="0"/>
                <a:cs typeface="Verdana" panose="020B0604030504040204" pitchFamily="34" charset="0"/>
              </a:rPr>
              <a:t>Normativa, descrizione </a:t>
            </a:r>
          </a:p>
          <a:p>
            <a:pPr>
              <a:lnSpc>
                <a:spcPct val="110000"/>
              </a:lnSpc>
            </a:pPr>
            <a:r>
              <a:rPr lang="it-IT" sz="1600" i="1" dirty="0">
                <a:latin typeface="Verdana" panose="020B0604030504040204" pitchFamily="34" charset="0"/>
                <a:ea typeface="Verdana" panose="020B0604030504040204" pitchFamily="34" charset="0"/>
                <a:cs typeface="Verdana" panose="020B0604030504040204" pitchFamily="34" charset="0"/>
              </a:rPr>
              <a:t>del servizio,</a:t>
            </a:r>
          </a:p>
          <a:p>
            <a:pPr>
              <a:lnSpc>
                <a:spcPct val="110000"/>
              </a:lnSpc>
            </a:pPr>
            <a:r>
              <a:rPr lang="it-IT" sz="1600" i="1" dirty="0">
                <a:latin typeface="Verdana" panose="020B0604030504040204" pitchFamily="34" charset="0"/>
                <a:ea typeface="Verdana" panose="020B0604030504040204" pitchFamily="34" charset="0"/>
                <a:cs typeface="Verdana" panose="020B0604030504040204" pitchFamily="34" charset="0"/>
              </a:rPr>
              <a:t>tutela dei cittadini</a:t>
            </a:r>
          </a:p>
          <a:p>
            <a:pPr algn="ctr"/>
            <a:endParaRPr lang="it-IT" u="sng" dirty="0"/>
          </a:p>
          <a:p>
            <a:endParaRPr lang="it-IT" dirty="0"/>
          </a:p>
        </p:txBody>
      </p:sp>
      <p:sp>
        <p:nvSpPr>
          <p:cNvPr id="2" name="Segnaposto piè di pagina 1"/>
          <p:cNvSpPr>
            <a:spLocks noGrp="1"/>
          </p:cNvSpPr>
          <p:nvPr>
            <p:ph type="ftr" sz="quarter" idx="11"/>
          </p:nvPr>
        </p:nvSpPr>
        <p:spPr>
          <a:xfrm>
            <a:off x="5004048" y="6597352"/>
            <a:ext cx="1015752" cy="124123"/>
          </a:xfrm>
        </p:spPr>
        <p:txBody>
          <a:bodyPr/>
          <a:lstStyle/>
          <a:p>
            <a:endParaRPr lang="en-US" dirty="0"/>
          </a:p>
        </p:txBody>
      </p:sp>
      <p:sp>
        <p:nvSpPr>
          <p:cNvPr id="10" name="Segnaposto numero diapositiva 9"/>
          <p:cNvSpPr>
            <a:spLocks noGrp="1"/>
          </p:cNvSpPr>
          <p:nvPr>
            <p:ph type="sldNum" sz="quarter" idx="12"/>
          </p:nvPr>
        </p:nvSpPr>
        <p:spPr/>
        <p:txBody>
          <a:bodyPr/>
          <a:lstStyle/>
          <a:p>
            <a:fld id="{EA7C8D44-3667-46F6-9772-CC52308E2A7F}" type="slidenum">
              <a:rPr kumimoji="0" lang="en-US" smtClean="0"/>
              <a:pPr/>
              <a:t>27</a:t>
            </a:fld>
            <a:endParaRPr kumimoji="0" lang="en-US" dirty="0"/>
          </a:p>
        </p:txBody>
      </p:sp>
    </p:spTree>
    <p:extLst>
      <p:ext uri="{BB962C8B-B14F-4D97-AF65-F5344CB8AC3E}">
        <p14:creationId xmlns:p14="http://schemas.microsoft.com/office/powerpoint/2010/main" val="12599543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046851" y="525172"/>
            <a:ext cx="4254128" cy="1040268"/>
          </a:xfrm>
        </p:spPr>
        <p:txBody>
          <a:bodyPr anchor="ctr">
            <a:noAutofit/>
          </a:bodyPr>
          <a:lstStyle/>
          <a:p>
            <a:pPr algn="ctr">
              <a:lnSpc>
                <a:spcPct val="110000"/>
              </a:lnSpc>
            </a:pPr>
            <a:r>
              <a:rPr lang="it-IT" sz="1800" dirty="0">
                <a:latin typeface="Verdana" panose="020B0604030504040204" pitchFamily="34" charset="0"/>
                <a:ea typeface="Verdana" panose="020B0604030504040204" pitchFamily="34" charset="0"/>
                <a:cs typeface="Verdana" panose="020B0604030504040204" pitchFamily="34" charset="0"/>
              </a:rPr>
              <a:t>.</a:t>
            </a:r>
          </a:p>
        </p:txBody>
      </p:sp>
      <p:sp>
        <p:nvSpPr>
          <p:cNvPr id="3" name="Sottotitolo 2"/>
          <p:cNvSpPr>
            <a:spLocks noGrp="1"/>
          </p:cNvSpPr>
          <p:nvPr>
            <p:ph idx="1"/>
          </p:nvPr>
        </p:nvSpPr>
        <p:spPr>
          <a:xfrm>
            <a:off x="2390316" y="2434152"/>
            <a:ext cx="5837149" cy="4938930"/>
          </a:xfrm>
        </p:spPr>
        <p:txBody>
          <a:bodyPr>
            <a:normAutofit/>
          </a:bodyPr>
          <a:lstStyle/>
          <a:p>
            <a:endParaRPr lang="it-IT" sz="2400" b="1" dirty="0">
              <a:latin typeface="+mj-lt"/>
              <a:ea typeface="+mj-ea"/>
              <a:cs typeface="+mj-cs"/>
            </a:endParaRPr>
          </a:p>
          <a:p>
            <a:endParaRPr lang="it-IT" sz="4800" dirty="0">
              <a:solidFill>
                <a:schemeClr val="tx1"/>
              </a:solidFill>
            </a:endParaRPr>
          </a:p>
          <a:p>
            <a:endParaRPr lang="it-IT" sz="4800" dirty="0"/>
          </a:p>
          <a:p>
            <a:pPr marL="457200" indent="-457200" algn="just">
              <a:buFont typeface="Arial" panose="020B0604020202020204" pitchFamily="34" charset="0"/>
              <a:buChar char="•"/>
            </a:pPr>
            <a:endParaRPr lang="it-IT" sz="4800" dirty="0">
              <a:solidFill>
                <a:schemeClr val="tx1"/>
              </a:solidFill>
            </a:endParaRPr>
          </a:p>
          <a:p>
            <a:pPr algn="just"/>
            <a:endParaRPr lang="it-IT" dirty="0"/>
          </a:p>
        </p:txBody>
      </p:sp>
      <p:sp>
        <p:nvSpPr>
          <p:cNvPr id="5" name="Segnaposto testo 4"/>
          <p:cNvSpPr>
            <a:spLocks noGrp="1"/>
          </p:cNvSpPr>
          <p:nvPr>
            <p:ph type="body" sz="half" idx="2"/>
          </p:nvPr>
        </p:nvSpPr>
        <p:spPr>
          <a:xfrm>
            <a:off x="141125" y="2334311"/>
            <a:ext cx="2016224" cy="1368153"/>
          </a:xfrm>
        </p:spPr>
        <p:txBody>
          <a:bodyPr anchor="ctr">
            <a:normAutofit/>
          </a:bodyPr>
          <a:lstStyle/>
          <a:p>
            <a:r>
              <a:rPr lang="it-IT" sz="1600" i="1" dirty="0">
                <a:latin typeface="Verdana" panose="020B0604030504040204" pitchFamily="34" charset="0"/>
                <a:ea typeface="Verdana" panose="020B0604030504040204" pitchFamily="34" charset="0"/>
                <a:cs typeface="Verdana" panose="020B0604030504040204" pitchFamily="34" charset="0"/>
              </a:rPr>
              <a:t>Modalità di fruizione, modulistica e contatti</a:t>
            </a:r>
          </a:p>
          <a:p>
            <a:pPr algn="ctr"/>
            <a:endParaRPr lang="it-IT" u="sng" dirty="0"/>
          </a:p>
          <a:p>
            <a:endParaRPr lang="it-IT" dirty="0"/>
          </a:p>
        </p:txBody>
      </p:sp>
      <p:sp>
        <p:nvSpPr>
          <p:cNvPr id="2" name="Rettangolo 1"/>
          <p:cNvSpPr/>
          <p:nvPr/>
        </p:nvSpPr>
        <p:spPr>
          <a:xfrm>
            <a:off x="2376427" y="719264"/>
            <a:ext cx="4968552" cy="584775"/>
          </a:xfrm>
          <a:prstGeom prst="rect">
            <a:avLst/>
          </a:prstGeom>
        </p:spPr>
        <p:txBody>
          <a:bodyPr wrap="square">
            <a:spAutoFit/>
          </a:bodyPr>
          <a:lstStyle/>
          <a:p>
            <a:pPr algn="ctr"/>
            <a:br>
              <a:rPr lang="it-IT" sz="1600" b="1" dirty="0"/>
            </a:br>
            <a:endParaRPr lang="it-IT" sz="1600" dirty="0"/>
          </a:p>
        </p:txBody>
      </p:sp>
      <p:sp>
        <p:nvSpPr>
          <p:cNvPr id="11" name="Segnaposto contenuto 2"/>
          <p:cNvSpPr txBox="1">
            <a:spLocks/>
          </p:cNvSpPr>
          <p:nvPr/>
        </p:nvSpPr>
        <p:spPr>
          <a:xfrm>
            <a:off x="1835696" y="2270257"/>
            <a:ext cx="6624736" cy="439910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it-IT" sz="1600" dirty="0">
                <a:solidFill>
                  <a:srgbClr val="000000"/>
                </a:solidFill>
                <a:latin typeface="Verdana" panose="020B0604030504040204" pitchFamily="34" charset="0"/>
                <a:ea typeface="Verdana" panose="020B0604030504040204" pitchFamily="34" charset="0"/>
                <a:cs typeface="Verdana" panose="020B0604030504040204" pitchFamily="34" charset="0"/>
              </a:rPr>
              <a:t>La presa in carico dei procedimenti avviene esclusivamente tramite portale informatico "</a:t>
            </a:r>
            <a:r>
              <a:rPr lang="it-IT" sz="1600" dirty="0" err="1">
                <a:solidFill>
                  <a:srgbClr val="000000"/>
                </a:solidFill>
                <a:latin typeface="Verdana" panose="020B0604030504040204" pitchFamily="34" charset="0"/>
                <a:ea typeface="Verdana" panose="020B0604030504040204" pitchFamily="34" charset="0"/>
                <a:cs typeface="Verdana" panose="020B0604030504040204" pitchFamily="34" charset="0"/>
              </a:rPr>
              <a:t>Conciliaweb</a:t>
            </a:r>
            <a:r>
              <a:rPr lang="it-IT" sz="1600" dirty="0">
                <a:solidFill>
                  <a:srgbClr val="000000"/>
                </a:solidFill>
                <a:latin typeface="Verdana" panose="020B0604030504040204" pitchFamily="34" charset="0"/>
                <a:ea typeface="Verdana" panose="020B0604030504040204" pitchFamily="34" charset="0"/>
                <a:cs typeface="Verdana" panose="020B0604030504040204" pitchFamily="34" charset="0"/>
              </a:rPr>
              <a:t>, all’indirizzo: </a:t>
            </a:r>
            <a:r>
              <a:rPr lang="it-IT" sz="1600" u="sng" dirty="0">
                <a:solidFill>
                  <a:srgbClr val="000000"/>
                </a:solidFill>
                <a:latin typeface="Verdana" panose="020B0604030504040204" pitchFamily="34" charset="0"/>
                <a:ea typeface="Verdana" panose="020B0604030504040204" pitchFamily="34" charset="0"/>
                <a:cs typeface="Verdana" panose="020B0604030504040204" pitchFamily="34" charset="0"/>
                <a:hlinkClick r:id="rId2"/>
              </a:rPr>
              <a:t>https://conciliaweb.agcom.it/conciliaweb/login.htm</a:t>
            </a:r>
            <a:r>
              <a:rPr lang="it-IT" sz="1600" u="sng" dirty="0">
                <a:solidFill>
                  <a:srgbClr val="000000"/>
                </a:solidFill>
                <a:latin typeface="Verdana" panose="020B0604030504040204" pitchFamily="34" charset="0"/>
                <a:ea typeface="Verdana" panose="020B0604030504040204" pitchFamily="34" charset="0"/>
                <a:cs typeface="Verdana" panose="020B0604030504040204" pitchFamily="34" charset="0"/>
              </a:rPr>
              <a:t>,</a:t>
            </a:r>
            <a:r>
              <a:rPr lang="it-IT" sz="1600" dirty="0">
                <a:solidFill>
                  <a:srgbClr val="000000"/>
                </a:solidFill>
                <a:latin typeface="Verdana" panose="020B0604030504040204" pitchFamily="34" charset="0"/>
                <a:ea typeface="Verdana" panose="020B0604030504040204" pitchFamily="34" charset="0"/>
                <a:cs typeface="Verdana" panose="020B0604030504040204" pitchFamily="34" charset="0"/>
              </a:rPr>
              <a:t> previa registrazione di account personale da parte dell’utenza (è necessario essere in possesso della </a:t>
            </a:r>
            <a:r>
              <a:rPr lang="it-IT" sz="1600" dirty="0" err="1">
                <a:solidFill>
                  <a:srgbClr val="000000"/>
                </a:solidFill>
                <a:latin typeface="Verdana" panose="020B0604030504040204" pitchFamily="34" charset="0"/>
                <a:ea typeface="Verdana" panose="020B0604030504040204" pitchFamily="34" charset="0"/>
                <a:cs typeface="Verdana" panose="020B0604030504040204" pitchFamily="34" charset="0"/>
              </a:rPr>
              <a:t>Spid</a:t>
            </a:r>
            <a:r>
              <a:rPr lang="it-IT" sz="1600" dirty="0">
                <a:solidFill>
                  <a:srgbClr val="000000"/>
                </a:solidFill>
                <a:latin typeface="Verdana" panose="020B0604030504040204" pitchFamily="34" charset="0"/>
                <a:ea typeface="Verdana" panose="020B0604030504040204" pitchFamily="34" charset="0"/>
                <a:cs typeface="Verdana" panose="020B0604030504040204" pitchFamily="34" charset="0"/>
              </a:rPr>
              <a:t> o CIE).</a:t>
            </a:r>
          </a:p>
          <a:p>
            <a:pPr algn="just"/>
            <a:r>
              <a:rPr lang="it-IT" sz="1600" dirty="0">
                <a:solidFill>
                  <a:srgbClr val="000000"/>
                </a:solidFill>
                <a:latin typeface="Verdana" panose="020B0604030504040204" pitchFamily="34" charset="0"/>
                <a:ea typeface="Verdana" panose="020B0604030504040204" pitchFamily="34" charset="0"/>
                <a:cs typeface="Verdana" panose="020B0604030504040204" pitchFamily="34" charset="0"/>
              </a:rPr>
              <a:t>Lo stesso portale nazionale offre all’utenza un </a:t>
            </a:r>
            <a:r>
              <a:rPr lang="it-IT" sz="1600" dirty="0" err="1">
                <a:solidFill>
                  <a:srgbClr val="000000"/>
                </a:solidFill>
                <a:latin typeface="Verdana" panose="020B0604030504040204" pitchFamily="34" charset="0"/>
                <a:ea typeface="Verdana" panose="020B0604030504040204" pitchFamily="34" charset="0"/>
                <a:cs typeface="Verdana" panose="020B0604030504040204" pitchFamily="34" charset="0"/>
              </a:rPr>
              <a:t>form</a:t>
            </a:r>
            <a:r>
              <a:rPr lang="it-IT" sz="1600" dirty="0">
                <a:solidFill>
                  <a:srgbClr val="000000"/>
                </a:solidFill>
                <a:latin typeface="Verdana" panose="020B0604030504040204" pitchFamily="34" charset="0"/>
                <a:ea typeface="Verdana" panose="020B0604030504040204" pitchFamily="34" charset="0"/>
                <a:cs typeface="Verdana" panose="020B0604030504040204" pitchFamily="34" charset="0"/>
              </a:rPr>
              <a:t> all’indirizzo </a:t>
            </a:r>
            <a:r>
              <a:rPr lang="it-IT" sz="1600" u="sng" dirty="0">
                <a:solidFill>
                  <a:srgbClr val="000000"/>
                </a:solidFill>
                <a:latin typeface="Verdana" panose="020B0604030504040204" pitchFamily="34" charset="0"/>
                <a:ea typeface="Verdana" panose="020B0604030504040204" pitchFamily="34" charset="0"/>
                <a:cs typeface="Verdana" panose="020B0604030504040204" pitchFamily="34" charset="0"/>
                <a:hlinkClick r:id="rId3"/>
              </a:rPr>
              <a:t>https://conciliaweb.agcom.it/conciliaweb/profilo/contact-us.htm</a:t>
            </a:r>
            <a:r>
              <a:rPr lang="it-IT" sz="1600" dirty="0">
                <a:solidFill>
                  <a:srgbClr val="000000"/>
                </a:solidFill>
                <a:latin typeface="Verdana" panose="020B0604030504040204" pitchFamily="34" charset="0"/>
                <a:ea typeface="Verdana" panose="020B0604030504040204" pitchFamily="34" charset="0"/>
                <a:cs typeface="Verdana" panose="020B0604030504040204" pitchFamily="34" charset="0"/>
              </a:rPr>
              <a:t> da compilarsi per richiedere assistenza in caso di difficoltà nella registrazione, e un indirizzo mail </a:t>
            </a:r>
            <a:r>
              <a:rPr lang="it-IT" sz="1600" u="sng" dirty="0">
                <a:solidFill>
                  <a:srgbClr val="000000"/>
                </a:solidFill>
                <a:latin typeface="Verdana" panose="020B0604030504040204" pitchFamily="34" charset="0"/>
                <a:ea typeface="Verdana" panose="020B0604030504040204" pitchFamily="34" charset="0"/>
                <a:cs typeface="Verdana" panose="020B0604030504040204" pitchFamily="34" charset="0"/>
                <a:hlinkClick r:id="rId4"/>
              </a:rPr>
              <a:t>info@agcom.it</a:t>
            </a:r>
            <a:r>
              <a:rPr lang="it-IT" sz="1600" dirty="0">
                <a:solidFill>
                  <a:srgbClr val="000000"/>
                </a:solidFill>
                <a:latin typeface="Verdana" panose="020B0604030504040204" pitchFamily="34" charset="0"/>
                <a:ea typeface="Verdana" panose="020B0604030504040204" pitchFamily="34" charset="0"/>
                <a:cs typeface="Verdana" panose="020B0604030504040204" pitchFamily="34" charset="0"/>
              </a:rPr>
              <a:t> per ogni altro tipo di segnalazione.</a:t>
            </a:r>
            <a:endParaRPr lang="it-IT" sz="1600" dirty="0">
              <a:latin typeface="Verdana" panose="020B0604030504040204" pitchFamily="34" charset="0"/>
              <a:ea typeface="Verdana" panose="020B0604030504040204" pitchFamily="34" charset="0"/>
              <a:cs typeface="Verdana" panose="020B0604030504040204" pitchFamily="34" charset="0"/>
            </a:endParaRPr>
          </a:p>
          <a:p>
            <a:pPr algn="just"/>
            <a:r>
              <a:rPr lang="it-IT" sz="1600" dirty="0">
                <a:solidFill>
                  <a:srgbClr val="000000"/>
                </a:solidFill>
                <a:latin typeface="Verdana" panose="020B0604030504040204" pitchFamily="34" charset="0"/>
                <a:ea typeface="Verdana" panose="020B0604030504040204" pitchFamily="34" charset="0"/>
                <a:cs typeface="Verdana" panose="020B0604030504040204" pitchFamily="34" charset="0"/>
              </a:rPr>
              <a:t>Il </a:t>
            </a:r>
            <a:r>
              <a:rPr lang="it-IT" sz="1600" dirty="0" err="1">
                <a:solidFill>
                  <a:srgbClr val="000000"/>
                </a:solidFill>
                <a:latin typeface="Verdana" panose="020B0604030504040204" pitchFamily="34" charset="0"/>
                <a:ea typeface="Verdana" panose="020B0604030504040204" pitchFamily="34" charset="0"/>
                <a:cs typeface="Verdana" panose="020B0604030504040204" pitchFamily="34" charset="0"/>
              </a:rPr>
              <a:t>Co.Re.Com</a:t>
            </a:r>
            <a:r>
              <a:rPr lang="it-IT" sz="1600" dirty="0">
                <a:solidFill>
                  <a:srgbClr val="000000"/>
                </a:solidFill>
                <a:latin typeface="Verdana" panose="020B0604030504040204" pitchFamily="34" charset="0"/>
                <a:ea typeface="Verdana" panose="020B0604030504040204" pitchFamily="34" charset="0"/>
                <a:cs typeface="Verdana" panose="020B0604030504040204" pitchFamily="34" charset="0"/>
              </a:rPr>
              <a:t>. Lazio mette a disposizione presso la propria sede terminali PC e personale formato allo scopo di guidare all’</a:t>
            </a:r>
            <a:r>
              <a:rPr lang="it-IT" sz="1600" dirty="0" err="1">
                <a:solidFill>
                  <a:srgbClr val="000000"/>
                </a:solidFill>
                <a:latin typeface="Verdana" panose="020B0604030504040204" pitchFamily="34" charset="0"/>
                <a:ea typeface="Verdana" panose="020B0604030504040204" pitchFamily="34" charset="0"/>
                <a:cs typeface="Verdana" panose="020B0604030504040204" pitchFamily="34" charset="0"/>
              </a:rPr>
              <a:t>autoregistrazione</a:t>
            </a:r>
            <a:r>
              <a:rPr lang="it-IT" sz="1600" dirty="0">
                <a:solidFill>
                  <a:srgbClr val="000000"/>
                </a:solidFill>
                <a:latin typeface="Verdana" panose="020B0604030504040204" pitchFamily="34" charset="0"/>
                <a:ea typeface="Verdana" panose="020B0604030504040204" pitchFamily="34" charset="0"/>
                <a:cs typeface="Verdana" panose="020B0604030504040204" pitchFamily="34" charset="0"/>
              </a:rPr>
              <a:t> l’utenza cosiddetta “debole” (cioè che sia sprovvista di apparecchiature informatiche idonee, ovvero non sufficientemente abituata all’utilizzo delle modalità telematiche nel rapporto con la P.A.). </a:t>
            </a:r>
          </a:p>
          <a:p>
            <a:pPr marL="0" indent="0" algn="just">
              <a:buNone/>
            </a:pPr>
            <a:endParaRPr lang="it-IT" sz="1600" dirty="0">
              <a:latin typeface="Verdana" panose="020B0604030504040204" pitchFamily="34" charset="0"/>
              <a:ea typeface="Verdana" panose="020B0604030504040204" pitchFamily="34" charset="0"/>
              <a:cs typeface="Verdana" panose="020B0604030504040204" pitchFamily="34" charset="0"/>
            </a:endParaRPr>
          </a:p>
          <a:p>
            <a:pPr marL="457200" indent="-457200" algn="just">
              <a:lnSpc>
                <a:spcPct val="120000"/>
              </a:lnSpc>
            </a:pPr>
            <a:endParaRPr lang="it-IT" sz="1600" dirty="0"/>
          </a:p>
        </p:txBody>
      </p:sp>
      <p:sp>
        <p:nvSpPr>
          <p:cNvPr id="10" name="Segnaposto testo 4"/>
          <p:cNvSpPr txBox="1">
            <a:spLocks/>
          </p:cNvSpPr>
          <p:nvPr/>
        </p:nvSpPr>
        <p:spPr>
          <a:xfrm>
            <a:off x="1763688" y="1618650"/>
            <a:ext cx="4700437" cy="573068"/>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algn="ctr"/>
            <a:r>
              <a:rPr lang="it-IT" dirty="0"/>
              <a:t>.</a:t>
            </a:r>
          </a:p>
        </p:txBody>
      </p:sp>
      <p:pic>
        <p:nvPicPr>
          <p:cNvPr id="15" name="Immagine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52336" y="277745"/>
            <a:ext cx="1044000" cy="1044000"/>
          </a:xfrm>
          <a:prstGeom prst="rect">
            <a:avLst/>
          </a:prstGeom>
        </p:spPr>
      </p:pic>
      <p:pic>
        <p:nvPicPr>
          <p:cNvPr id="16" name="Immagine 1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39552" y="450576"/>
            <a:ext cx="1296144" cy="736657"/>
          </a:xfrm>
          <a:prstGeom prst="rect">
            <a:avLst/>
          </a:prstGeom>
        </p:spPr>
      </p:pic>
      <p:pic>
        <p:nvPicPr>
          <p:cNvPr id="17" name="Immagine 16" descr="logo_agcom"/>
          <p:cNvPicPr/>
          <p:nvPr/>
        </p:nvPicPr>
        <p:blipFill>
          <a:blip r:embed="rId7"/>
          <a:srcRect/>
          <a:stretch>
            <a:fillRect/>
          </a:stretch>
        </p:blipFill>
        <p:spPr bwMode="auto">
          <a:xfrm>
            <a:off x="7596336" y="471133"/>
            <a:ext cx="1257300" cy="657225"/>
          </a:xfrm>
          <a:prstGeom prst="rect">
            <a:avLst/>
          </a:prstGeom>
          <a:noFill/>
          <a:ln w="9525">
            <a:noFill/>
            <a:miter lim="800000"/>
            <a:headEnd/>
            <a:tailEnd/>
          </a:ln>
        </p:spPr>
      </p:pic>
      <p:sp>
        <p:nvSpPr>
          <p:cNvPr id="6" name="Segnaposto piè di pagina 5"/>
          <p:cNvSpPr>
            <a:spLocks noGrp="1"/>
          </p:cNvSpPr>
          <p:nvPr>
            <p:ph type="ftr" sz="quarter" idx="11"/>
          </p:nvPr>
        </p:nvSpPr>
        <p:spPr/>
        <p:txBody>
          <a:bodyPr/>
          <a:lstStyle/>
          <a:p>
            <a:endParaRPr kumimoji="0" lang="en-US"/>
          </a:p>
        </p:txBody>
      </p:sp>
      <p:sp>
        <p:nvSpPr>
          <p:cNvPr id="7" name="Segnaposto numero diapositiva 6"/>
          <p:cNvSpPr>
            <a:spLocks noGrp="1"/>
          </p:cNvSpPr>
          <p:nvPr>
            <p:ph type="sldNum" sz="quarter" idx="12"/>
          </p:nvPr>
        </p:nvSpPr>
        <p:spPr/>
        <p:txBody>
          <a:bodyPr/>
          <a:lstStyle/>
          <a:p>
            <a:fld id="{EA7C8D44-3667-46F6-9772-CC52308E2A7F}" type="slidenum">
              <a:rPr kumimoji="0" lang="en-US" smtClean="0"/>
              <a:pPr/>
              <a:t>28</a:t>
            </a:fld>
            <a:endParaRPr kumimoji="0" lang="en-US"/>
          </a:p>
        </p:txBody>
      </p:sp>
    </p:spTree>
    <p:extLst>
      <p:ext uri="{BB962C8B-B14F-4D97-AF65-F5344CB8AC3E}">
        <p14:creationId xmlns:p14="http://schemas.microsoft.com/office/powerpoint/2010/main" val="27179754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046851" y="525172"/>
            <a:ext cx="4254128" cy="1040268"/>
          </a:xfrm>
        </p:spPr>
        <p:txBody>
          <a:bodyPr anchor="ctr">
            <a:noAutofit/>
          </a:bodyPr>
          <a:lstStyle/>
          <a:p>
            <a:pPr algn="ctr">
              <a:lnSpc>
                <a:spcPct val="110000"/>
              </a:lnSpc>
            </a:pPr>
            <a:r>
              <a:rPr kumimoji="0" lang="it-IT" sz="18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a:t>
            </a:r>
            <a:endParaRPr lang="it-IT" sz="1800" dirty="0">
              <a:latin typeface="Verdana" panose="020B0604030504040204" pitchFamily="34" charset="0"/>
              <a:ea typeface="Verdana" panose="020B0604030504040204" pitchFamily="34" charset="0"/>
              <a:cs typeface="Verdana" panose="020B0604030504040204" pitchFamily="34" charset="0"/>
            </a:endParaRPr>
          </a:p>
        </p:txBody>
      </p:sp>
      <p:sp>
        <p:nvSpPr>
          <p:cNvPr id="3" name="Sottotitolo 2"/>
          <p:cNvSpPr>
            <a:spLocks noGrp="1"/>
          </p:cNvSpPr>
          <p:nvPr>
            <p:ph idx="1"/>
          </p:nvPr>
        </p:nvSpPr>
        <p:spPr>
          <a:xfrm>
            <a:off x="2390316" y="2434152"/>
            <a:ext cx="5837149" cy="4938930"/>
          </a:xfrm>
        </p:spPr>
        <p:txBody>
          <a:bodyPr>
            <a:normAutofit/>
          </a:bodyPr>
          <a:lstStyle/>
          <a:p>
            <a:endParaRPr lang="it-IT" sz="2400" b="1" dirty="0">
              <a:latin typeface="+mj-lt"/>
              <a:ea typeface="+mj-ea"/>
              <a:cs typeface="+mj-cs"/>
            </a:endParaRPr>
          </a:p>
          <a:p>
            <a:endParaRPr lang="it-IT" sz="4800" dirty="0">
              <a:solidFill>
                <a:schemeClr val="tx1"/>
              </a:solidFill>
            </a:endParaRPr>
          </a:p>
          <a:p>
            <a:endParaRPr lang="it-IT" sz="4800" dirty="0"/>
          </a:p>
          <a:p>
            <a:pPr marL="457200" indent="-457200" algn="just">
              <a:buFont typeface="Arial" panose="020B0604020202020204" pitchFamily="34" charset="0"/>
              <a:buChar char="•"/>
            </a:pPr>
            <a:endParaRPr lang="it-IT" sz="4800" dirty="0">
              <a:solidFill>
                <a:schemeClr val="tx1"/>
              </a:solidFill>
            </a:endParaRPr>
          </a:p>
          <a:p>
            <a:pPr algn="just"/>
            <a:endParaRPr lang="it-IT" dirty="0"/>
          </a:p>
        </p:txBody>
      </p:sp>
      <p:sp>
        <p:nvSpPr>
          <p:cNvPr id="5" name="Segnaposto testo 4"/>
          <p:cNvSpPr>
            <a:spLocks noGrp="1"/>
          </p:cNvSpPr>
          <p:nvPr>
            <p:ph type="body" sz="half" idx="2"/>
          </p:nvPr>
        </p:nvSpPr>
        <p:spPr>
          <a:xfrm>
            <a:off x="179512" y="2060848"/>
            <a:ext cx="2016224" cy="3273227"/>
          </a:xfrm>
        </p:spPr>
        <p:txBody>
          <a:bodyPr anchor="ctr">
            <a:normAutofit/>
          </a:bodyPr>
          <a:lstStyle/>
          <a:p>
            <a:r>
              <a:rPr lang="it-IT" sz="1600" i="1" dirty="0">
                <a:latin typeface="Verdana" panose="020B0604030504040204" pitchFamily="34" charset="0"/>
                <a:ea typeface="Verdana" panose="020B0604030504040204" pitchFamily="34" charset="0"/>
                <a:cs typeface="Verdana" panose="020B0604030504040204" pitchFamily="34" charset="0"/>
              </a:rPr>
              <a:t>Modalità di fruizione, modulistica e contatti</a:t>
            </a:r>
          </a:p>
          <a:p>
            <a:pPr algn="ctr"/>
            <a:endParaRPr lang="it-IT" u="sng" dirty="0"/>
          </a:p>
          <a:p>
            <a:endParaRPr lang="it-IT" dirty="0"/>
          </a:p>
        </p:txBody>
      </p:sp>
      <p:sp>
        <p:nvSpPr>
          <p:cNvPr id="2" name="Rettangolo 1"/>
          <p:cNvSpPr/>
          <p:nvPr/>
        </p:nvSpPr>
        <p:spPr>
          <a:xfrm>
            <a:off x="2376427" y="719264"/>
            <a:ext cx="4968552" cy="58477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br>
              <a:rPr kumimoji="0" lang="it-IT" sz="1600" b="1" i="0" u="none" strike="noStrike" kern="1200" cap="none" spc="0" normalizeH="0" baseline="0" noProof="0" dirty="0">
                <a:ln>
                  <a:noFill/>
                </a:ln>
                <a:solidFill>
                  <a:prstClr val="black"/>
                </a:solidFill>
                <a:effectLst/>
                <a:uLnTx/>
                <a:uFillTx/>
                <a:latin typeface="Calibri"/>
                <a:ea typeface="+mn-ea"/>
                <a:cs typeface="+mn-cs"/>
              </a:rPr>
            </a:br>
            <a:endParaRPr kumimoji="0" lang="it-IT" sz="16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Segnaposto contenuto 2"/>
          <p:cNvSpPr txBox="1">
            <a:spLocks/>
          </p:cNvSpPr>
          <p:nvPr/>
        </p:nvSpPr>
        <p:spPr>
          <a:xfrm>
            <a:off x="2195736" y="2263906"/>
            <a:ext cx="6657899" cy="412460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Dirigente: Dott. Roberto Rizzi</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Responsabile P.O. dott.ssa Franca Cardinali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Front office: Via Lucrezio Caro, 67 - Roma</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E-mail: </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hlinkClick r:id="rId2"/>
              </a:rPr>
              <a:t>provvedimentiurgenzaGU5@regione.lazio.it</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1600" b="0" i="0" u="none" strike="noStrike" kern="1200" cap="none" spc="0" normalizeH="0" baseline="0" noProof="0" dirty="0" err="1">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Pec</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hlinkClick r:id="rId3"/>
              </a:rPr>
              <a:t>corecomlazio.provvtemp@cert.consreglazio.it</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Telefono: 06.3215907- 06.3215995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Per saperne di più contatta il sito all’indirizzo: </a:t>
            </a:r>
            <a:r>
              <a:rPr kumimoji="0" lang="it-IT"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hlinkClick r:id="rId4"/>
              </a:rPr>
              <a:t>www.corecomlazio.it</a:t>
            </a:r>
            <a:endParaRPr kumimoji="0" lang="it-IT"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457200" marR="0" lvl="0" indent="-457200" algn="just" defTabSz="914400" rtl="0" eaLnBrk="1" fontAlgn="auto" latinLnBrk="0" hangingPunct="1">
              <a:lnSpc>
                <a:spcPct val="120000"/>
              </a:lnSpc>
              <a:spcBef>
                <a:spcPct val="20000"/>
              </a:spcBef>
              <a:spcAft>
                <a:spcPts val="0"/>
              </a:spcAft>
              <a:buClrTx/>
              <a:buSzTx/>
              <a:buFont typeface="Arial" pitchFamily="34" charset="0"/>
              <a:buChar char="•"/>
              <a:tabLst/>
              <a:defRPr/>
            </a:pPr>
            <a:endParaRPr kumimoji="0" lang="it-IT"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Segnaposto testo 4"/>
          <p:cNvSpPr txBox="1">
            <a:spLocks/>
          </p:cNvSpPr>
          <p:nvPr/>
        </p:nvSpPr>
        <p:spPr>
          <a:xfrm>
            <a:off x="2046851" y="1628139"/>
            <a:ext cx="5189445" cy="573068"/>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a:t>
            </a:r>
          </a:p>
        </p:txBody>
      </p:sp>
      <p:pic>
        <p:nvPicPr>
          <p:cNvPr id="15" name="Immagine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52336" y="277745"/>
            <a:ext cx="1044000" cy="1044000"/>
          </a:xfrm>
          <a:prstGeom prst="rect">
            <a:avLst/>
          </a:prstGeom>
        </p:spPr>
      </p:pic>
      <p:pic>
        <p:nvPicPr>
          <p:cNvPr id="16" name="Immagine 1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39552" y="450576"/>
            <a:ext cx="1296144" cy="736657"/>
          </a:xfrm>
          <a:prstGeom prst="rect">
            <a:avLst/>
          </a:prstGeom>
        </p:spPr>
      </p:pic>
      <p:pic>
        <p:nvPicPr>
          <p:cNvPr id="17" name="Immagine 16" descr="logo_agcom"/>
          <p:cNvPicPr/>
          <p:nvPr/>
        </p:nvPicPr>
        <p:blipFill>
          <a:blip r:embed="rId7"/>
          <a:srcRect/>
          <a:stretch>
            <a:fillRect/>
          </a:stretch>
        </p:blipFill>
        <p:spPr bwMode="auto">
          <a:xfrm>
            <a:off x="7596336" y="471133"/>
            <a:ext cx="1257300" cy="657225"/>
          </a:xfrm>
          <a:prstGeom prst="rect">
            <a:avLst/>
          </a:prstGeom>
          <a:noFill/>
          <a:ln w="9525">
            <a:noFill/>
            <a:miter lim="800000"/>
            <a:headEnd/>
            <a:tailEnd/>
          </a:ln>
        </p:spPr>
      </p:pic>
      <p:sp>
        <p:nvSpPr>
          <p:cNvPr id="6" name="Segnaposto piè di pagina 5"/>
          <p:cNvSpPr>
            <a:spLocks noGrp="1"/>
          </p:cNvSpPr>
          <p:nvPr>
            <p:ph type="ftr" sz="quarter" idx="11"/>
          </p:nvPr>
        </p:nvSpPr>
        <p:spPr/>
        <p:txBody>
          <a:bodyPr/>
          <a:lstStyle/>
          <a:p>
            <a:endParaRPr kumimoji="0" lang="en-US"/>
          </a:p>
        </p:txBody>
      </p:sp>
      <p:sp>
        <p:nvSpPr>
          <p:cNvPr id="7" name="Segnaposto numero diapositiva 6"/>
          <p:cNvSpPr>
            <a:spLocks noGrp="1"/>
          </p:cNvSpPr>
          <p:nvPr>
            <p:ph type="sldNum" sz="quarter" idx="12"/>
          </p:nvPr>
        </p:nvSpPr>
        <p:spPr/>
        <p:txBody>
          <a:bodyPr/>
          <a:lstStyle/>
          <a:p>
            <a:fld id="{EA7C8D44-3667-46F6-9772-CC52308E2A7F}" type="slidenum">
              <a:rPr kumimoji="0" lang="en-US" smtClean="0"/>
              <a:pPr/>
              <a:t>29</a:t>
            </a:fld>
            <a:endParaRPr kumimoji="0" lang="en-US"/>
          </a:p>
        </p:txBody>
      </p:sp>
    </p:spTree>
    <p:extLst>
      <p:ext uri="{BB962C8B-B14F-4D97-AF65-F5344CB8AC3E}">
        <p14:creationId xmlns:p14="http://schemas.microsoft.com/office/powerpoint/2010/main" val="3344451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08012" y="1167046"/>
            <a:ext cx="8229600" cy="545866"/>
          </a:xfrm>
        </p:spPr>
        <p:txBody>
          <a:bodyPr>
            <a:normAutofit fontScale="90000"/>
          </a:bodyPr>
          <a:lstStyle/>
          <a:p>
            <a:r>
              <a:rPr lang="it-IT" sz="2400" b="1" dirty="0">
                <a:latin typeface="Verdana" panose="020B0604030504040204" pitchFamily="34" charset="0"/>
                <a:ea typeface="Verdana" panose="020B0604030504040204" pitchFamily="34" charset="0"/>
                <a:cs typeface="Verdana" panose="020B0604030504040204" pitchFamily="34" charset="0"/>
              </a:rPr>
              <a:t>Sommario</a:t>
            </a:r>
            <a:br>
              <a:rPr lang="it-IT" sz="2200" b="1" dirty="0">
                <a:latin typeface="Verdana" panose="020B0604030504040204" pitchFamily="34" charset="0"/>
                <a:ea typeface="Verdana" panose="020B0604030504040204" pitchFamily="34" charset="0"/>
                <a:cs typeface="Verdana" panose="020B0604030504040204" pitchFamily="34" charset="0"/>
              </a:rPr>
            </a:br>
            <a:r>
              <a:rPr lang="it-IT" sz="2200" b="1" dirty="0">
                <a:latin typeface="Verdana" panose="020B0604030504040204" pitchFamily="34" charset="0"/>
                <a:ea typeface="Verdana" panose="020B0604030504040204" pitchFamily="34" charset="0"/>
                <a:cs typeface="Verdana" panose="020B0604030504040204" pitchFamily="34" charset="0"/>
              </a:rPr>
              <a:t> </a:t>
            </a:r>
          </a:p>
        </p:txBody>
      </p:sp>
      <p:sp>
        <p:nvSpPr>
          <p:cNvPr id="3" name="Segnaposto contenuto 2"/>
          <p:cNvSpPr>
            <a:spLocks noGrp="1"/>
          </p:cNvSpPr>
          <p:nvPr>
            <p:ph idx="1"/>
          </p:nvPr>
        </p:nvSpPr>
        <p:spPr>
          <a:xfrm>
            <a:off x="762919" y="1556793"/>
            <a:ext cx="7776864" cy="4608512"/>
          </a:xfrm>
        </p:spPr>
        <p:txBody>
          <a:bodyPr>
            <a:normAutofit fontScale="92500" lnSpcReduction="10000"/>
          </a:bodyPr>
          <a:lstStyle/>
          <a:p>
            <a:pPr lvl="0">
              <a:buAutoNum type="arabicPeriod" startAt="4"/>
            </a:pPr>
            <a:r>
              <a:rPr lang="it-IT" sz="1600" b="1" dirty="0">
                <a:solidFill>
                  <a:prstClr val="black"/>
                </a:solidFill>
                <a:latin typeface="Verdana" panose="020B0604030504040204" pitchFamily="34" charset="0"/>
                <a:ea typeface="Verdana" panose="020B0604030504040204" pitchFamily="34" charset="0"/>
                <a:cs typeface="Verdana" panose="020B0604030504040204" pitchFamily="34" charset="0"/>
              </a:rPr>
              <a:t>Attività del </a:t>
            </a:r>
            <a:r>
              <a:rPr lang="it-IT" sz="1600" b="1" dirty="0" err="1">
                <a:solidFill>
                  <a:prstClr val="black"/>
                </a:solidFill>
                <a:latin typeface="Verdana" panose="020B0604030504040204" pitchFamily="34" charset="0"/>
                <a:ea typeface="Verdana" panose="020B0604030504040204" pitchFamily="34" charset="0"/>
                <a:cs typeface="Verdana" panose="020B0604030504040204" pitchFamily="34" charset="0"/>
              </a:rPr>
              <a:t>Co.Re.Com</a:t>
            </a:r>
            <a:r>
              <a:rPr lang="it-IT" sz="1600" b="1" dirty="0">
                <a:solidFill>
                  <a:prstClr val="black"/>
                </a:solidFill>
                <a:latin typeface="Verdana" panose="020B0604030504040204" pitchFamily="34" charset="0"/>
                <a:ea typeface="Verdana" panose="020B0604030504040204" pitchFamily="34" charset="0"/>
                <a:cs typeface="Verdana" panose="020B0604030504040204" pitchFamily="34" charset="0"/>
              </a:rPr>
              <a:t>.</a:t>
            </a:r>
          </a:p>
          <a:p>
            <a:pPr lvl="0">
              <a:buAutoNum type="arabicPeriod" startAt="4"/>
            </a:pPr>
            <a:endParaRPr lang="it-IT" sz="1600" b="1"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400050" lvl="1" indent="0">
              <a:buNone/>
            </a:pPr>
            <a:r>
              <a:rPr lang="it-IT" sz="1600" dirty="0">
                <a:latin typeface="Verdana" panose="020B0604030504040204" pitchFamily="34" charset="0"/>
                <a:ea typeface="Verdana" panose="020B0604030504040204" pitchFamily="34" charset="0"/>
                <a:cs typeface="Verdana" panose="020B0604030504040204" pitchFamily="34" charset="0"/>
              </a:rPr>
              <a:t>       4.1  Conciliazioni e Definizioni delle Controversie</a:t>
            </a:r>
          </a:p>
          <a:p>
            <a:pPr marL="844550" lvl="1" indent="-444500">
              <a:buNone/>
            </a:pPr>
            <a:r>
              <a:rPr lang="it-IT" sz="1600" dirty="0">
                <a:latin typeface="Verdana" panose="020B0604030504040204" pitchFamily="34" charset="0"/>
                <a:ea typeface="Verdana" panose="020B0604030504040204" pitchFamily="34" charset="0"/>
                <a:cs typeface="Verdana" panose="020B0604030504040204" pitchFamily="34" charset="0"/>
              </a:rPr>
              <a:t>	 </a:t>
            </a:r>
            <a:r>
              <a:rPr lang="it-IT" sz="1500" dirty="0">
                <a:latin typeface="Verdana" panose="020B0604030504040204" pitchFamily="34" charset="0"/>
                <a:ea typeface="Verdana" panose="020B0604030504040204" pitchFamily="34" charset="0"/>
                <a:cs typeface="Verdana" panose="020B0604030504040204" pitchFamily="34" charset="0"/>
              </a:rPr>
              <a:t>4.1.1 Conciliazioni</a:t>
            </a:r>
          </a:p>
          <a:p>
            <a:pPr marL="400050" lvl="1" indent="0">
              <a:buNone/>
            </a:pPr>
            <a:r>
              <a:rPr lang="it-IT" sz="1500" dirty="0">
                <a:latin typeface="Verdana" panose="020B0604030504040204" pitchFamily="34" charset="0"/>
                <a:ea typeface="Verdana" panose="020B0604030504040204" pitchFamily="34" charset="0"/>
                <a:cs typeface="Verdana" panose="020B0604030504040204" pitchFamily="34" charset="0"/>
              </a:rPr>
              <a:t>        4.1.2 Definizioni</a:t>
            </a:r>
          </a:p>
          <a:p>
            <a:pPr marL="400050" lvl="1" indent="0">
              <a:buNone/>
            </a:pPr>
            <a:r>
              <a:rPr lang="it-IT" sz="1500" dirty="0">
                <a:latin typeface="Verdana" panose="020B0604030504040204" pitchFamily="34" charset="0"/>
                <a:ea typeface="Verdana" panose="020B0604030504040204" pitchFamily="34" charset="0"/>
                <a:cs typeface="Verdana" panose="020B0604030504040204" pitchFamily="34" charset="0"/>
              </a:rPr>
              <a:t>	4.2    Provvedimenti temporanei</a:t>
            </a:r>
          </a:p>
          <a:p>
            <a:pPr marL="400050" lvl="1" indent="0">
              <a:buNone/>
            </a:pPr>
            <a:r>
              <a:rPr lang="it-IT" sz="1500" dirty="0">
                <a:latin typeface="Verdana" panose="020B0604030504040204" pitchFamily="34" charset="0"/>
                <a:ea typeface="Verdana" panose="020B0604030504040204" pitchFamily="34" charset="0"/>
                <a:cs typeface="Verdana" panose="020B0604030504040204" pitchFamily="34" charset="0"/>
              </a:rPr>
              <a:t>        4.3    Sistema Radio televisivo</a:t>
            </a:r>
          </a:p>
          <a:p>
            <a:pPr marL="400050" lvl="1" indent="0">
              <a:buNone/>
            </a:pPr>
            <a:r>
              <a:rPr lang="it-IT" sz="1500" dirty="0">
                <a:latin typeface="Verdana" panose="020B0604030504040204" pitchFamily="34" charset="0"/>
                <a:ea typeface="Verdana" panose="020B0604030504040204" pitchFamily="34" charset="0"/>
                <a:cs typeface="Verdana" panose="020B0604030504040204" pitchFamily="34" charset="0"/>
              </a:rPr>
              <a:t>        4.3.1 ROC</a:t>
            </a:r>
          </a:p>
          <a:p>
            <a:pPr marL="400050" lvl="1" indent="0">
              <a:buNone/>
            </a:pPr>
            <a:r>
              <a:rPr lang="it-IT" sz="1500" dirty="0">
                <a:latin typeface="Verdana" panose="020B0604030504040204" pitchFamily="34" charset="0"/>
                <a:ea typeface="Verdana" panose="020B0604030504040204" pitchFamily="34" charset="0"/>
                <a:cs typeface="Verdana" panose="020B0604030504040204" pitchFamily="34" charset="0"/>
              </a:rPr>
              <a:t>        4.3.2 Vigilanza sulle emittenti televisive locali</a:t>
            </a:r>
          </a:p>
          <a:p>
            <a:pPr marL="400050" lvl="1" indent="0">
              <a:buNone/>
            </a:pPr>
            <a:r>
              <a:rPr lang="it-IT" sz="1500" dirty="0">
                <a:latin typeface="Verdana" panose="020B0604030504040204" pitchFamily="34" charset="0"/>
                <a:ea typeface="Verdana" panose="020B0604030504040204" pitchFamily="34" charset="0"/>
                <a:cs typeface="Verdana" panose="020B0604030504040204" pitchFamily="34" charset="0"/>
              </a:rPr>
              <a:t>        4.3.3 Vigilanza par condicio</a:t>
            </a:r>
          </a:p>
          <a:p>
            <a:pPr marL="400050" lvl="1" indent="0">
              <a:buNone/>
            </a:pPr>
            <a:r>
              <a:rPr lang="it-IT" sz="1500" dirty="0">
                <a:latin typeface="Verdana" panose="020B0604030504040204" pitchFamily="34" charset="0"/>
                <a:ea typeface="Verdana" panose="020B0604030504040204" pitchFamily="34" charset="0"/>
                <a:cs typeface="Verdana" panose="020B0604030504040204" pitchFamily="34" charset="0"/>
              </a:rPr>
              <a:t>	4.3.4 Messaggi Autogestiti Gratuiti (MAG)</a:t>
            </a:r>
          </a:p>
          <a:p>
            <a:pPr marL="400050" lvl="1" indent="0">
              <a:buNone/>
            </a:pPr>
            <a:r>
              <a:rPr lang="it-IT" sz="1500" dirty="0">
                <a:latin typeface="Verdana" panose="020B0604030504040204" pitchFamily="34" charset="0"/>
                <a:ea typeface="Verdana" panose="020B0604030504040204" pitchFamily="34" charset="0"/>
                <a:cs typeface="Verdana" panose="020B0604030504040204" pitchFamily="34" charset="0"/>
              </a:rPr>
              <a:t>        4.3.5 Tutela dei minori</a:t>
            </a:r>
          </a:p>
          <a:p>
            <a:pPr marL="400050" lvl="1" indent="0">
              <a:buNone/>
            </a:pPr>
            <a:r>
              <a:rPr lang="it-IT" sz="1500" dirty="0">
                <a:latin typeface="Verdana" panose="020B0604030504040204" pitchFamily="34" charset="0"/>
                <a:ea typeface="Verdana" panose="020B0604030504040204" pitchFamily="34" charset="0"/>
                <a:cs typeface="Verdana" panose="020B0604030504040204" pitchFamily="34" charset="0"/>
              </a:rPr>
              <a:t>        4.3.6 Programmi dell’Accesso</a:t>
            </a:r>
          </a:p>
          <a:p>
            <a:pPr marL="400050" lvl="1" indent="0">
              <a:buNone/>
            </a:pPr>
            <a:r>
              <a:rPr lang="it-IT" sz="1500" dirty="0">
                <a:latin typeface="Verdana" panose="020B0604030504040204" pitchFamily="34" charset="0"/>
                <a:ea typeface="Verdana" panose="020B0604030504040204" pitchFamily="34" charset="0"/>
                <a:cs typeface="Verdana" panose="020B0604030504040204" pitchFamily="34" charset="0"/>
              </a:rPr>
              <a:t>        4.3.7 Diffusione dei sondaggi</a:t>
            </a:r>
          </a:p>
          <a:p>
            <a:pPr marL="400050" lvl="1" indent="0">
              <a:buNone/>
            </a:pPr>
            <a:r>
              <a:rPr lang="it-IT" sz="1500" dirty="0">
                <a:latin typeface="Verdana" panose="020B0604030504040204" pitchFamily="34" charset="0"/>
                <a:ea typeface="Verdana" panose="020B0604030504040204" pitchFamily="34" charset="0"/>
                <a:cs typeface="Verdana" panose="020B0604030504040204" pitchFamily="34" charset="0"/>
              </a:rPr>
              <a:t>        4.3.8 Diritto di rettifica con riferimento al settore radiotelevisivo</a:t>
            </a:r>
          </a:p>
          <a:p>
            <a:pPr marL="400050" lvl="1" indent="0">
              <a:buNone/>
            </a:pPr>
            <a:r>
              <a:rPr lang="it-IT" sz="1500" dirty="0">
                <a:latin typeface="Verdana" panose="020B0604030504040204" pitchFamily="34" charset="0"/>
                <a:ea typeface="Verdana" panose="020B0604030504040204" pitchFamily="34" charset="0"/>
                <a:cs typeface="Verdana" panose="020B0604030504040204" pitchFamily="34" charset="0"/>
              </a:rPr>
              <a:t>                 locale</a:t>
            </a:r>
          </a:p>
          <a:p>
            <a:pPr marL="400050" lvl="1" indent="0">
              <a:buNone/>
            </a:pPr>
            <a:r>
              <a:rPr lang="it-IT" sz="1500" dirty="0">
                <a:latin typeface="Verdana" panose="020B0604030504040204" pitchFamily="34" charset="0"/>
                <a:ea typeface="Verdana" panose="020B0604030504040204" pitchFamily="34" charset="0"/>
                <a:cs typeface="Verdana" panose="020B0604030504040204" pitchFamily="34" charset="0"/>
              </a:rPr>
              <a:t>	4.4 Ufficio Relazioni con il pubblico (U.R.P.)</a:t>
            </a:r>
          </a:p>
          <a:p>
            <a:pPr marL="0" indent="0">
              <a:buNone/>
            </a:pPr>
            <a:r>
              <a:rPr lang="it-IT" sz="1500" dirty="0">
                <a:latin typeface="Verdana" panose="020B0604030504040204" pitchFamily="34" charset="0"/>
                <a:ea typeface="Verdana" panose="020B0604030504040204" pitchFamily="34" charset="0"/>
                <a:cs typeface="Verdana" panose="020B0604030504040204" pitchFamily="34" charset="0"/>
              </a:rPr>
              <a:t> </a:t>
            </a:r>
          </a:p>
          <a:p>
            <a:pPr marL="0" indent="0">
              <a:buNone/>
            </a:pPr>
            <a:r>
              <a:rPr lang="it-IT" sz="1500" dirty="0">
                <a:latin typeface="Verdana" panose="020B0604030504040204" pitchFamily="34" charset="0"/>
                <a:ea typeface="Verdana" panose="020B0604030504040204" pitchFamily="34" charset="0"/>
                <a:cs typeface="Verdana" panose="020B0604030504040204" pitchFamily="34" charset="0"/>
              </a:rPr>
              <a:t> 5.  </a:t>
            </a:r>
            <a:r>
              <a:rPr lang="it-IT" sz="1500" b="1" dirty="0">
                <a:latin typeface="Verdana" panose="020B0604030504040204" pitchFamily="34" charset="0"/>
                <a:ea typeface="Verdana" panose="020B0604030504040204" pitchFamily="34" charset="0"/>
                <a:cs typeface="Verdana" panose="020B0604030504040204" pitchFamily="34" charset="0"/>
              </a:rPr>
              <a:t>Privacy e Trattamento dati</a:t>
            </a:r>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36312" y="336620"/>
            <a:ext cx="1044000" cy="1044000"/>
          </a:xfrm>
          <a:prstGeom prst="rect">
            <a:avLst/>
          </a:prstGeom>
        </p:spPr>
      </p:pic>
      <p:pic>
        <p:nvPicPr>
          <p:cNvPr id="6" name="Immagine 5" descr="logo_agcom"/>
          <p:cNvPicPr/>
          <p:nvPr/>
        </p:nvPicPr>
        <p:blipFill>
          <a:blip r:embed="rId3"/>
          <a:srcRect/>
          <a:stretch>
            <a:fillRect/>
          </a:stretch>
        </p:blipFill>
        <p:spPr bwMode="auto">
          <a:xfrm>
            <a:off x="7487147" y="507338"/>
            <a:ext cx="1257300" cy="657225"/>
          </a:xfrm>
          <a:prstGeom prst="rect">
            <a:avLst/>
          </a:prstGeom>
          <a:noFill/>
          <a:ln w="9525">
            <a:noFill/>
            <a:miter lim="800000"/>
            <a:headEnd/>
            <a:tailEnd/>
          </a:ln>
        </p:spPr>
      </p:pic>
      <p:pic>
        <p:nvPicPr>
          <p:cNvPr id="8" name="Immagin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9552" y="450576"/>
            <a:ext cx="1296144" cy="736657"/>
          </a:xfrm>
          <a:prstGeom prst="rect">
            <a:avLst/>
          </a:prstGeom>
        </p:spPr>
      </p:pic>
      <p:sp>
        <p:nvSpPr>
          <p:cNvPr id="5" name="Segnaposto piè di pagina 4"/>
          <p:cNvSpPr>
            <a:spLocks noGrp="1"/>
          </p:cNvSpPr>
          <p:nvPr>
            <p:ph type="ftr" sz="quarter" idx="11"/>
          </p:nvPr>
        </p:nvSpPr>
        <p:spPr/>
        <p:txBody>
          <a:bodyPr/>
          <a:lstStyle/>
          <a:p>
            <a:endParaRPr lang="en-US" dirty="0"/>
          </a:p>
        </p:txBody>
      </p:sp>
      <p:sp>
        <p:nvSpPr>
          <p:cNvPr id="7" name="Segnaposto numero diapositiva 6"/>
          <p:cNvSpPr>
            <a:spLocks noGrp="1"/>
          </p:cNvSpPr>
          <p:nvPr>
            <p:ph type="sldNum" sz="quarter" idx="12"/>
          </p:nvPr>
        </p:nvSpPr>
        <p:spPr/>
        <p:txBody>
          <a:bodyPr/>
          <a:lstStyle/>
          <a:p>
            <a:fld id="{EA7C8D44-3667-46F6-9772-CC52308E2A7F}" type="slidenum">
              <a:rPr kumimoji="0" lang="en-US" smtClean="0"/>
              <a:pPr/>
              <a:t>3</a:t>
            </a:fld>
            <a:endParaRPr kumimoji="0" lang="en-US" dirty="0"/>
          </a:p>
        </p:txBody>
      </p:sp>
    </p:spTree>
    <p:extLst>
      <p:ext uri="{BB962C8B-B14F-4D97-AF65-F5344CB8AC3E}">
        <p14:creationId xmlns:p14="http://schemas.microsoft.com/office/powerpoint/2010/main" val="18106427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087053" y="497878"/>
            <a:ext cx="4254128" cy="1040268"/>
          </a:xfrm>
        </p:spPr>
        <p:txBody>
          <a:bodyPr anchor="ctr">
            <a:noAutofit/>
          </a:bodyPr>
          <a:lstStyle/>
          <a:p>
            <a:pPr algn="ctr">
              <a:lnSpc>
                <a:spcPct val="110000"/>
              </a:lnSpc>
            </a:pPr>
            <a:r>
              <a:rPr lang="it-IT" sz="1800" dirty="0">
                <a:latin typeface="Verdana" panose="020B0604030504040204" pitchFamily="34" charset="0"/>
                <a:ea typeface="Verdana" panose="020B0604030504040204" pitchFamily="34" charset="0"/>
                <a:cs typeface="Verdana" panose="020B0604030504040204" pitchFamily="34" charset="0"/>
              </a:rPr>
              <a:t>4.3 Sistema Radio Televisivo</a:t>
            </a:r>
          </a:p>
        </p:txBody>
      </p:sp>
      <p:sp>
        <p:nvSpPr>
          <p:cNvPr id="3" name="Sottotitolo 2"/>
          <p:cNvSpPr>
            <a:spLocks noGrp="1"/>
          </p:cNvSpPr>
          <p:nvPr>
            <p:ph idx="1"/>
          </p:nvPr>
        </p:nvSpPr>
        <p:spPr>
          <a:xfrm>
            <a:off x="1907705" y="1779864"/>
            <a:ext cx="6552728" cy="4613332"/>
          </a:xfrm>
        </p:spPr>
        <p:txBody>
          <a:bodyPr>
            <a:normAutofit fontScale="25000" lnSpcReduction="20000"/>
          </a:bodyPr>
          <a:lstStyle/>
          <a:p>
            <a:pPr algn="just"/>
            <a:endParaRPr lang="it-IT" sz="6400" b="1" dirty="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it-IT" sz="6400" u="sng" dirty="0">
                <a:latin typeface="Verdana" panose="020B0604030504040204" pitchFamily="34" charset="0"/>
                <a:ea typeface="Verdana" panose="020B0604030504040204" pitchFamily="34" charset="0"/>
                <a:cs typeface="Verdana" panose="020B0604030504040204" pitchFamily="34" charset="0"/>
                <a:hlinkClick r:id="rId2" tooltip="Registro degli Operatori di Comunicazione - Attenzione: questo link si apre in una nuova finestra[Questo link apre una nuova finestra del browser]"/>
              </a:rPr>
              <a:t>Il </a:t>
            </a:r>
            <a:r>
              <a:rPr lang="it-IT" sz="6400" dirty="0">
                <a:latin typeface="Verdana" panose="020B0604030504040204" pitchFamily="34" charset="0"/>
                <a:ea typeface="Verdana" panose="020B0604030504040204" pitchFamily="34" charset="0"/>
                <a:cs typeface="Verdana" panose="020B0604030504040204" pitchFamily="34" charset="0"/>
                <a:hlinkClick r:id="rId2" tooltip="Registro degli Operatori di Comunicazione - Attenzione: questo link si apre in una nuova finestra[Questo link apre una nuova finestra del browser]"/>
              </a:rPr>
              <a:t>Registro degli Operatori di Comunicazione</a:t>
            </a:r>
            <a:r>
              <a:rPr lang="it-IT" sz="6400" dirty="0">
                <a:latin typeface="Verdana" panose="020B0604030504040204" pitchFamily="34" charset="0"/>
                <a:ea typeface="Verdana" panose="020B0604030504040204" pitchFamily="34" charset="0"/>
                <a:cs typeface="Verdana" panose="020B0604030504040204" pitchFamily="34" charset="0"/>
              </a:rPr>
              <a:t> è un Registro unico adottato dall’Autorità per le Garanzie nelle Comunicazioni (Agcom) in base alla legge n. 249/97, con la finalità di garantire la trasparenza e la pubblicità degli assetti proprietari, l’applicazione delle norme del settore, quali quelle concernenti la disciplina anti-concentrazione, la tutela del pluralismo informativo e il rispetto dei limiti previsti per le partecipazioni di società estere. E’ cogestito dai Corecom.</a:t>
            </a:r>
            <a:br>
              <a:rPr lang="it-IT" sz="6400" dirty="0">
                <a:latin typeface="Verdana" panose="020B0604030504040204" pitchFamily="34" charset="0"/>
                <a:ea typeface="Verdana" panose="020B0604030504040204" pitchFamily="34" charset="0"/>
                <a:cs typeface="Verdana" panose="020B0604030504040204" pitchFamily="34" charset="0"/>
              </a:rPr>
            </a:br>
            <a:r>
              <a:rPr lang="it-IT" sz="6400" dirty="0">
                <a:latin typeface="Verdana" panose="020B0604030504040204" pitchFamily="34" charset="0"/>
                <a:ea typeface="Verdana" panose="020B0604030504040204" pitchFamily="34" charset="0"/>
                <a:cs typeface="Verdana" panose="020B0604030504040204" pitchFamily="34" charset="0"/>
              </a:rPr>
              <a:t>L'iscrizione al </a:t>
            </a:r>
            <a:r>
              <a:rPr lang="it-IT" sz="6400" dirty="0" err="1">
                <a:latin typeface="Verdana" panose="020B0604030504040204" pitchFamily="34" charset="0"/>
                <a:ea typeface="Verdana" panose="020B0604030504040204" pitchFamily="34" charset="0"/>
                <a:cs typeface="Verdana" panose="020B0604030504040204" pitchFamily="34" charset="0"/>
              </a:rPr>
              <a:t>Roc</a:t>
            </a:r>
            <a:r>
              <a:rPr lang="it-IT" sz="6400" dirty="0">
                <a:latin typeface="Verdana" panose="020B0604030504040204" pitchFamily="34" charset="0"/>
                <a:ea typeface="Verdana" panose="020B0604030504040204" pitchFamily="34" charset="0"/>
                <a:cs typeface="Verdana" panose="020B0604030504040204" pitchFamily="34" charset="0"/>
              </a:rPr>
              <a:t>, che costituisce fra l’altro un requisito necessario per l'accesso ai benefici erogati a favore delle attività editoriali previsti dalle leggi nazionali e regionali, ai sensi della </a:t>
            </a:r>
            <a:r>
              <a:rPr lang="it-IT" sz="6400" dirty="0">
                <a:latin typeface="Verdana" panose="020B0604030504040204" pitchFamily="34" charset="0"/>
                <a:ea typeface="Verdana" panose="020B0604030504040204" pitchFamily="34" charset="0"/>
                <a:cs typeface="Verdana" panose="020B0604030504040204" pitchFamily="34" charset="0"/>
                <a:hlinkClick r:id="rId3" tooltip="delibera n. 666/08/CONS - Attenzione: questo link si apre in una nuova finestra[Questo link apre una nuova finestra del browser]"/>
              </a:rPr>
              <a:t>delibera n. 666/08/CONS</a:t>
            </a:r>
            <a:r>
              <a:rPr lang="it-IT" sz="6400" dirty="0">
                <a:latin typeface="Verdana" panose="020B0604030504040204" pitchFamily="34" charset="0"/>
                <a:ea typeface="Verdana" panose="020B0604030504040204" pitchFamily="34" charset="0"/>
                <a:cs typeface="Verdana" panose="020B0604030504040204" pitchFamily="34" charset="0"/>
              </a:rPr>
              <a:t> e </a:t>
            </a:r>
            <a:r>
              <a:rPr lang="it-IT" sz="6400" dirty="0" err="1">
                <a:latin typeface="Verdana" panose="020B0604030504040204" pitchFamily="34" charset="0"/>
                <a:ea typeface="Verdana" panose="020B0604030504040204" pitchFamily="34" charset="0"/>
                <a:cs typeface="Verdana" panose="020B0604030504040204" pitchFamily="34" charset="0"/>
              </a:rPr>
              <a:t>s.m.i.</a:t>
            </a:r>
            <a:r>
              <a:rPr lang="it-IT" sz="6400" dirty="0">
                <a:latin typeface="Verdana" panose="020B0604030504040204" pitchFamily="34" charset="0"/>
                <a:ea typeface="Verdana" panose="020B0604030504040204" pitchFamily="34" charset="0"/>
                <a:cs typeface="Verdana" panose="020B0604030504040204" pitchFamily="34" charset="0"/>
              </a:rPr>
              <a:t>, è obbligatoria per i seguenti soggetti aventi la propria sede legale nel Lazio: </a:t>
            </a:r>
          </a:p>
          <a:p>
            <a:pPr marL="0" indent="0">
              <a:buNone/>
            </a:pPr>
            <a:endParaRPr lang="it-IT" sz="6400" dirty="0">
              <a:latin typeface="Verdana" panose="020B0604030504040204" pitchFamily="34" charset="0"/>
              <a:ea typeface="Verdana" panose="020B0604030504040204" pitchFamily="34" charset="0"/>
              <a:cs typeface="Verdana" panose="020B0604030504040204" pitchFamily="34" charset="0"/>
            </a:endParaRPr>
          </a:p>
          <a:p>
            <a:pPr algn="just"/>
            <a:r>
              <a:rPr lang="it-IT" sz="6400" dirty="0">
                <a:latin typeface="Verdana" panose="020B0604030504040204" pitchFamily="34" charset="0"/>
                <a:ea typeface="Verdana" panose="020B0604030504040204" pitchFamily="34" charset="0"/>
                <a:cs typeface="Verdana" panose="020B0604030504040204" pitchFamily="34" charset="0"/>
              </a:rPr>
              <a:t>gli operatori di rete;</a:t>
            </a:r>
          </a:p>
          <a:p>
            <a:pPr algn="just"/>
            <a:r>
              <a:rPr lang="it-IT" sz="6400" dirty="0">
                <a:latin typeface="Verdana" panose="020B0604030504040204" pitchFamily="34" charset="0"/>
                <a:ea typeface="Verdana" panose="020B0604030504040204" pitchFamily="34" charset="0"/>
                <a:cs typeface="Verdana" panose="020B0604030504040204" pitchFamily="34" charset="0"/>
              </a:rPr>
              <a:t>i fornitori di servizi di media audiovisivi o radiofonici (già fornitori di contenuti);</a:t>
            </a:r>
          </a:p>
          <a:p>
            <a:pPr algn="just"/>
            <a:r>
              <a:rPr lang="it-IT" sz="6400" dirty="0">
                <a:latin typeface="Verdana" panose="020B0604030504040204" pitchFamily="34" charset="0"/>
                <a:ea typeface="Verdana" panose="020B0604030504040204" pitchFamily="34" charset="0"/>
                <a:cs typeface="Verdana" panose="020B0604030504040204" pitchFamily="34" charset="0"/>
              </a:rPr>
              <a:t>i fornitori di servizi interattivi associati o di servizi di accesso condizionato;</a:t>
            </a:r>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pPr marL="457200" indent="-457200" algn="just">
              <a:buFont typeface="Arial" panose="020B0604020202020204" pitchFamily="34" charset="0"/>
              <a:buChar char="•"/>
            </a:pPr>
            <a:endParaRPr lang="it-IT" sz="4800" dirty="0">
              <a:solidFill>
                <a:schemeClr val="tx1"/>
              </a:solidFill>
            </a:endParaRPr>
          </a:p>
          <a:p>
            <a:pPr algn="just"/>
            <a:endParaRPr lang="it-IT" dirty="0"/>
          </a:p>
        </p:txBody>
      </p:sp>
      <p:sp>
        <p:nvSpPr>
          <p:cNvPr id="5" name="Segnaposto testo 4"/>
          <p:cNvSpPr>
            <a:spLocks noGrp="1"/>
          </p:cNvSpPr>
          <p:nvPr>
            <p:ph type="body" sz="half" idx="2"/>
          </p:nvPr>
        </p:nvSpPr>
        <p:spPr>
          <a:xfrm>
            <a:off x="179512" y="2446961"/>
            <a:ext cx="1907541" cy="2228069"/>
          </a:xfrm>
        </p:spPr>
        <p:txBody>
          <a:bodyPr anchor="ctr">
            <a:normAutofit/>
          </a:bodyPr>
          <a:lstStyle/>
          <a:p>
            <a:pPr>
              <a:lnSpc>
                <a:spcPct val="110000"/>
              </a:lnSpc>
            </a:pPr>
            <a:r>
              <a:rPr lang="it-IT" sz="1600" i="1" dirty="0">
                <a:latin typeface="Verdana" panose="020B0604030504040204" pitchFamily="34" charset="0"/>
                <a:ea typeface="Verdana" panose="020B0604030504040204" pitchFamily="34" charset="0"/>
                <a:cs typeface="Verdana" panose="020B0604030504040204" pitchFamily="34" charset="0"/>
              </a:rPr>
              <a:t>Normativa, descrizione </a:t>
            </a:r>
          </a:p>
          <a:p>
            <a:pPr>
              <a:lnSpc>
                <a:spcPct val="110000"/>
              </a:lnSpc>
            </a:pPr>
            <a:r>
              <a:rPr lang="it-IT" sz="1600" i="1" dirty="0">
                <a:latin typeface="Verdana" panose="020B0604030504040204" pitchFamily="34" charset="0"/>
                <a:ea typeface="Verdana" panose="020B0604030504040204" pitchFamily="34" charset="0"/>
                <a:cs typeface="Verdana" panose="020B0604030504040204" pitchFamily="34" charset="0"/>
              </a:rPr>
              <a:t>del servizio, </a:t>
            </a:r>
          </a:p>
          <a:p>
            <a:pPr>
              <a:lnSpc>
                <a:spcPct val="110000"/>
              </a:lnSpc>
            </a:pPr>
            <a:r>
              <a:rPr lang="it-IT" sz="1600" i="1" dirty="0">
                <a:latin typeface="Verdana" panose="020B0604030504040204" pitchFamily="34" charset="0"/>
                <a:ea typeface="Verdana" panose="020B0604030504040204" pitchFamily="34" charset="0"/>
                <a:cs typeface="Verdana" panose="020B0604030504040204" pitchFamily="34" charset="0"/>
              </a:rPr>
              <a:t>tutela dei cittadini</a:t>
            </a:r>
          </a:p>
          <a:p>
            <a:pPr algn="ctr"/>
            <a:endParaRPr lang="it-IT" u="sng" dirty="0"/>
          </a:p>
          <a:p>
            <a:endParaRPr lang="it-IT" dirty="0"/>
          </a:p>
        </p:txBody>
      </p:sp>
      <p:pic>
        <p:nvPicPr>
          <p:cNvPr id="6" name="Immagin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5576" y="497878"/>
            <a:ext cx="1296144" cy="736657"/>
          </a:xfrm>
          <a:prstGeom prst="rect">
            <a:avLst/>
          </a:prstGeom>
        </p:spPr>
      </p:pic>
      <p:pic>
        <p:nvPicPr>
          <p:cNvPr id="7" name="Immagin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36312" y="336620"/>
            <a:ext cx="1044000" cy="1044000"/>
          </a:xfrm>
          <a:prstGeom prst="rect">
            <a:avLst/>
          </a:prstGeom>
        </p:spPr>
      </p:pic>
      <p:pic>
        <p:nvPicPr>
          <p:cNvPr id="8" name="Immagine 7" descr="logo_agcom"/>
          <p:cNvPicPr/>
          <p:nvPr/>
        </p:nvPicPr>
        <p:blipFill>
          <a:blip r:embed="rId6"/>
          <a:srcRect/>
          <a:stretch>
            <a:fillRect/>
          </a:stretch>
        </p:blipFill>
        <p:spPr bwMode="auto">
          <a:xfrm>
            <a:off x="7380312" y="530008"/>
            <a:ext cx="1257300" cy="657225"/>
          </a:xfrm>
          <a:prstGeom prst="rect">
            <a:avLst/>
          </a:prstGeom>
          <a:noFill/>
          <a:ln w="9525">
            <a:noFill/>
            <a:miter lim="800000"/>
            <a:headEnd/>
            <a:tailEnd/>
          </a:ln>
        </p:spPr>
      </p:pic>
      <p:sp>
        <p:nvSpPr>
          <p:cNvPr id="2" name="Rettangolo 1"/>
          <p:cNvSpPr/>
          <p:nvPr/>
        </p:nvSpPr>
        <p:spPr>
          <a:xfrm>
            <a:off x="2376427" y="719264"/>
            <a:ext cx="4968552" cy="584775"/>
          </a:xfrm>
          <a:prstGeom prst="rect">
            <a:avLst/>
          </a:prstGeom>
        </p:spPr>
        <p:txBody>
          <a:bodyPr wrap="square">
            <a:spAutoFit/>
          </a:bodyPr>
          <a:lstStyle/>
          <a:p>
            <a:pPr algn="ctr"/>
            <a:br>
              <a:rPr lang="it-IT" sz="1600" b="1" dirty="0"/>
            </a:br>
            <a:endParaRPr lang="it-IT" sz="1600" dirty="0"/>
          </a:p>
        </p:txBody>
      </p:sp>
      <p:sp>
        <p:nvSpPr>
          <p:cNvPr id="11" name="Segnaposto contenuto 2"/>
          <p:cNvSpPr txBox="1">
            <a:spLocks/>
          </p:cNvSpPr>
          <p:nvPr/>
        </p:nvSpPr>
        <p:spPr>
          <a:xfrm>
            <a:off x="2376427" y="2283372"/>
            <a:ext cx="6261185" cy="431398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endParaRPr lang="it-IT" sz="2000" dirty="0"/>
          </a:p>
        </p:txBody>
      </p:sp>
      <p:sp>
        <p:nvSpPr>
          <p:cNvPr id="10" name="Segnaposto testo 4"/>
          <p:cNvSpPr txBox="1">
            <a:spLocks/>
          </p:cNvSpPr>
          <p:nvPr/>
        </p:nvSpPr>
        <p:spPr>
          <a:xfrm>
            <a:off x="571242" y="1426717"/>
            <a:ext cx="4289461" cy="573068"/>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algn="ctr"/>
            <a:r>
              <a:rPr lang="it-IT" sz="1800" b="1" dirty="0">
                <a:latin typeface="Verdana" panose="020B0604030504040204" pitchFamily="34" charset="0"/>
                <a:ea typeface="Verdana" panose="020B0604030504040204" pitchFamily="34" charset="0"/>
                <a:cs typeface="Verdana" panose="020B0604030504040204" pitchFamily="34" charset="0"/>
              </a:rPr>
              <a:t>4.3.1 – ROC</a:t>
            </a:r>
          </a:p>
          <a:p>
            <a:pPr algn="ctr"/>
            <a:endParaRPr lang="it-IT" dirty="0"/>
          </a:p>
        </p:txBody>
      </p:sp>
      <p:sp>
        <p:nvSpPr>
          <p:cNvPr id="9" name="Segnaposto piè di pagina 8"/>
          <p:cNvSpPr>
            <a:spLocks noGrp="1"/>
          </p:cNvSpPr>
          <p:nvPr>
            <p:ph type="ftr" sz="quarter" idx="11"/>
          </p:nvPr>
        </p:nvSpPr>
        <p:spPr/>
        <p:txBody>
          <a:bodyPr/>
          <a:lstStyle/>
          <a:p>
            <a:endParaRPr kumimoji="0" lang="en-US"/>
          </a:p>
        </p:txBody>
      </p:sp>
      <p:sp>
        <p:nvSpPr>
          <p:cNvPr id="12" name="Segnaposto numero diapositiva 11"/>
          <p:cNvSpPr>
            <a:spLocks noGrp="1"/>
          </p:cNvSpPr>
          <p:nvPr>
            <p:ph type="sldNum" sz="quarter" idx="12"/>
          </p:nvPr>
        </p:nvSpPr>
        <p:spPr/>
        <p:txBody>
          <a:bodyPr/>
          <a:lstStyle/>
          <a:p>
            <a:fld id="{EA7C8D44-3667-46F6-9772-CC52308E2A7F}" type="slidenum">
              <a:rPr kumimoji="0" lang="en-US" smtClean="0"/>
              <a:pPr/>
              <a:t>30</a:t>
            </a:fld>
            <a:endParaRPr kumimoji="0" lang="en-US"/>
          </a:p>
        </p:txBody>
      </p:sp>
    </p:spTree>
    <p:extLst>
      <p:ext uri="{BB962C8B-B14F-4D97-AF65-F5344CB8AC3E}">
        <p14:creationId xmlns:p14="http://schemas.microsoft.com/office/powerpoint/2010/main" val="25382079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051720" y="1772816"/>
            <a:ext cx="6408712" cy="4896543"/>
          </a:xfrm>
        </p:spPr>
        <p:txBody>
          <a:bodyPr>
            <a:noAutofit/>
          </a:bodyPr>
          <a:lstStyle/>
          <a:p>
            <a:pPr marL="342900" lvl="0" indent="-342900" algn="just">
              <a:buFont typeface="Arial" pitchFamily="34" charset="0"/>
              <a:buChar char="•"/>
            </a:pP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i soggetti esercenti l'attività di radiodiffusione;</a:t>
            </a:r>
          </a:p>
          <a:p>
            <a:pPr marL="342900" lvl="0" indent="-342900" algn="just">
              <a:buFont typeface="Arial" pitchFamily="34" charset="0"/>
              <a:buChar char="•"/>
            </a:pP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le imprese concessionarie di pubblicità;</a:t>
            </a:r>
          </a:p>
          <a:p>
            <a:pPr marL="342900" lvl="0" indent="-342900" algn="just">
              <a:buFont typeface="Arial" pitchFamily="34" charset="0"/>
              <a:buChar char="•"/>
            </a:pP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le imprese di produzione di programmi radiotelevisivi;</a:t>
            </a:r>
          </a:p>
          <a:p>
            <a:pPr marL="342900" lvl="0" indent="-342900" algn="just">
              <a:buFont typeface="Arial" pitchFamily="34" charset="0"/>
              <a:buChar char="•"/>
            </a:pP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le imprese di distribuzione di programmi radiotelevisivi;</a:t>
            </a:r>
          </a:p>
          <a:p>
            <a:pPr marL="342900" lvl="0" indent="-342900" algn="just">
              <a:buFont typeface="Arial" pitchFamily="34" charset="0"/>
              <a:buChar char="•"/>
            </a:pP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le agenzie di stampa a carattere nazionale; le agenzie di stampa a rilevanza nazionale;</a:t>
            </a:r>
          </a:p>
          <a:p>
            <a:pPr marL="342900" lvl="0" indent="-342900" algn="just">
              <a:buFont typeface="Arial" pitchFamily="34" charset="0"/>
              <a:buChar char="•"/>
            </a:pP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gli editori di giornali quotidiani, periodici o riviste;</a:t>
            </a:r>
          </a:p>
          <a:p>
            <a:pPr marL="342900" lvl="0" indent="-342900" algn="just">
              <a:buFont typeface="Arial" pitchFamily="34" charset="0"/>
              <a:buChar char="•"/>
            </a:pP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i soggetti esercenti l'editoria elettronica;</a:t>
            </a:r>
          </a:p>
          <a:p>
            <a:pPr marL="342900" lvl="0" indent="-342900" algn="just">
              <a:buFont typeface="Arial" pitchFamily="34" charset="0"/>
              <a:buChar char="•"/>
            </a:pP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le imprese fornitrici di servizi di comunicazione elettronica;</a:t>
            </a:r>
          </a:p>
          <a:p>
            <a:pPr marL="342900" lvl="0" indent="-342900" algn="just">
              <a:buFont typeface="Arial" pitchFamily="34" charset="0"/>
              <a:buChar char="•"/>
            </a:pP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le imprese concessionarie di pubblicità su web e altre piattaforme digitali fisse o mobili;</a:t>
            </a:r>
          </a:p>
          <a:p>
            <a:pPr marL="342900" lvl="0" indent="-342900" algn="just">
              <a:buFont typeface="Arial" pitchFamily="34" charset="0"/>
              <a:buChar char="•"/>
            </a:pP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gli operatori economici esercenti l’attività di call center e i soggetti terzi affidatari dei servizi di call center;</a:t>
            </a:r>
          </a:p>
          <a:p>
            <a:pPr marL="342900" indent="-342900" algn="just">
              <a:buFont typeface="Arial" pitchFamily="34" charset="0"/>
              <a:buChar char="•"/>
            </a:pPr>
            <a:r>
              <a:rPr lang="it-IT" sz="1600" dirty="0">
                <a:solidFill>
                  <a:schemeClr val="tx1"/>
                </a:solidFill>
                <a:latin typeface="Verdana" panose="020B0604030504040204" pitchFamily="34" charset="0"/>
                <a:ea typeface="Verdana" panose="020B0604030504040204" pitchFamily="34" charset="0"/>
                <a:cs typeface="Verdana" panose="020B0604030504040204" pitchFamily="34" charset="0"/>
              </a:rPr>
              <a:t>soggetti che usano indirettamente risorse nazionali di numerazione assegnate ad un operatore di rete mobile anche virtuale.</a:t>
            </a:r>
          </a:p>
          <a:p>
            <a:pPr marL="342900" lvl="0" indent="-342900" algn="l">
              <a:buFont typeface="Arial" pitchFamily="34" charset="0"/>
              <a:buChar char="•"/>
            </a:pPr>
            <a:endPar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endParaRPr lang="it-IT" sz="1600"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497878"/>
            <a:ext cx="1296144" cy="736657"/>
          </a:xfrm>
          <a:prstGeom prst="rect">
            <a:avLst/>
          </a:prstGeom>
        </p:spPr>
      </p:pic>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6312" y="336620"/>
            <a:ext cx="1044000" cy="1044000"/>
          </a:xfrm>
          <a:prstGeom prst="rect">
            <a:avLst/>
          </a:prstGeom>
        </p:spPr>
      </p:pic>
      <p:pic>
        <p:nvPicPr>
          <p:cNvPr id="6" name="Immagine 5" descr="logo_agcom"/>
          <p:cNvPicPr/>
          <p:nvPr/>
        </p:nvPicPr>
        <p:blipFill>
          <a:blip r:embed="rId4"/>
          <a:srcRect/>
          <a:stretch>
            <a:fillRect/>
          </a:stretch>
        </p:blipFill>
        <p:spPr bwMode="auto">
          <a:xfrm>
            <a:off x="7380312" y="530008"/>
            <a:ext cx="1257300" cy="657225"/>
          </a:xfrm>
          <a:prstGeom prst="rect">
            <a:avLst/>
          </a:prstGeom>
          <a:noFill/>
          <a:ln w="9525">
            <a:noFill/>
            <a:miter lim="800000"/>
            <a:headEnd/>
            <a:tailEnd/>
          </a:ln>
        </p:spPr>
      </p:pic>
      <p:sp>
        <p:nvSpPr>
          <p:cNvPr id="7" name="Segnaposto testo 4"/>
          <p:cNvSpPr txBox="1">
            <a:spLocks/>
          </p:cNvSpPr>
          <p:nvPr/>
        </p:nvSpPr>
        <p:spPr>
          <a:xfrm>
            <a:off x="324727" y="1742803"/>
            <a:ext cx="2016224" cy="3197040"/>
          </a:xfrm>
          <a:prstGeom prst="rect">
            <a:avLst/>
          </a:prstGeom>
        </p:spPr>
        <p:txBody>
          <a:bodyPr anchor="ct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10000"/>
              </a:lnSpc>
              <a:buNone/>
            </a:pPr>
            <a:r>
              <a:rPr lang="it-IT" sz="1600" i="1" dirty="0">
                <a:latin typeface="Verdana" panose="020B0604030504040204" pitchFamily="34" charset="0"/>
                <a:ea typeface="Verdana" panose="020B0604030504040204" pitchFamily="34" charset="0"/>
                <a:cs typeface="Verdana" panose="020B0604030504040204" pitchFamily="34" charset="0"/>
              </a:rPr>
              <a:t>Normativa, descrizione</a:t>
            </a:r>
          </a:p>
          <a:p>
            <a:pPr marL="0" indent="0">
              <a:lnSpc>
                <a:spcPct val="110000"/>
              </a:lnSpc>
              <a:buNone/>
            </a:pPr>
            <a:r>
              <a:rPr lang="it-IT" sz="1600" i="1" dirty="0">
                <a:latin typeface="Verdana" panose="020B0604030504040204" pitchFamily="34" charset="0"/>
                <a:ea typeface="Verdana" panose="020B0604030504040204" pitchFamily="34" charset="0"/>
                <a:cs typeface="Verdana" panose="020B0604030504040204" pitchFamily="34" charset="0"/>
              </a:rPr>
              <a:t>del servizio,</a:t>
            </a:r>
          </a:p>
          <a:p>
            <a:pPr marL="0" indent="0">
              <a:lnSpc>
                <a:spcPct val="110000"/>
              </a:lnSpc>
              <a:buNone/>
            </a:pPr>
            <a:r>
              <a:rPr lang="it-IT" sz="1600" i="1" dirty="0">
                <a:latin typeface="Verdana" panose="020B0604030504040204" pitchFamily="34" charset="0"/>
                <a:ea typeface="Verdana" panose="020B0604030504040204" pitchFamily="34" charset="0"/>
                <a:cs typeface="Verdana" panose="020B0604030504040204" pitchFamily="34" charset="0"/>
              </a:rPr>
              <a:t>tutela dei cittadini</a:t>
            </a:r>
          </a:p>
          <a:p>
            <a:pPr algn="ctr"/>
            <a:endParaRPr lang="it-IT" u="sng" dirty="0"/>
          </a:p>
          <a:p>
            <a:endParaRPr lang="it-IT" dirty="0"/>
          </a:p>
        </p:txBody>
      </p:sp>
      <p:sp>
        <p:nvSpPr>
          <p:cNvPr id="8" name="Rettangolo 7"/>
          <p:cNvSpPr/>
          <p:nvPr/>
        </p:nvSpPr>
        <p:spPr>
          <a:xfrm>
            <a:off x="2195736" y="476672"/>
            <a:ext cx="4968552" cy="584775"/>
          </a:xfrm>
          <a:prstGeom prst="rect">
            <a:avLst/>
          </a:prstGeom>
        </p:spPr>
        <p:txBody>
          <a:bodyPr wrap="square">
            <a:spAutoFit/>
          </a:bodyPr>
          <a:lstStyle/>
          <a:p>
            <a:pPr algn="ctr"/>
            <a:br>
              <a:rPr lang="it-IT" sz="1600" b="1" dirty="0"/>
            </a:br>
            <a:endParaRPr lang="it-IT" sz="1600" dirty="0"/>
          </a:p>
        </p:txBody>
      </p:sp>
      <p:sp>
        <p:nvSpPr>
          <p:cNvPr id="9" name="Segnaposto testo 4"/>
          <p:cNvSpPr txBox="1">
            <a:spLocks/>
          </p:cNvSpPr>
          <p:nvPr/>
        </p:nvSpPr>
        <p:spPr>
          <a:xfrm>
            <a:off x="701321" y="1221881"/>
            <a:ext cx="4289461" cy="573068"/>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algn="ctr"/>
            <a:endParaRPr lang="it-IT" sz="1800" b="1" dirty="0">
              <a:latin typeface="Verdana" panose="020B0604030504040204" pitchFamily="34" charset="0"/>
              <a:ea typeface="Verdana" panose="020B0604030504040204" pitchFamily="34" charset="0"/>
              <a:cs typeface="Verdana" panose="020B0604030504040204" pitchFamily="34" charset="0"/>
            </a:endParaRPr>
          </a:p>
          <a:p>
            <a:pPr algn="ctr"/>
            <a:endParaRPr lang="it-IT" dirty="0"/>
          </a:p>
        </p:txBody>
      </p:sp>
      <p:sp>
        <p:nvSpPr>
          <p:cNvPr id="10" name="Rettangolo 9"/>
          <p:cNvSpPr/>
          <p:nvPr/>
        </p:nvSpPr>
        <p:spPr>
          <a:xfrm>
            <a:off x="2376427" y="719264"/>
            <a:ext cx="4968552" cy="584775"/>
          </a:xfrm>
          <a:prstGeom prst="rect">
            <a:avLst/>
          </a:prstGeom>
        </p:spPr>
        <p:txBody>
          <a:bodyPr wrap="square">
            <a:spAutoFit/>
          </a:bodyPr>
          <a:lstStyle/>
          <a:p>
            <a:pPr algn="ctr"/>
            <a:br>
              <a:rPr lang="it-IT" sz="1600" b="1" dirty="0"/>
            </a:br>
            <a:endParaRPr lang="it-IT" sz="1600" dirty="0"/>
          </a:p>
        </p:txBody>
      </p:sp>
      <p:sp>
        <p:nvSpPr>
          <p:cNvPr id="11" name="Segnaposto piè di pagina 10"/>
          <p:cNvSpPr>
            <a:spLocks noGrp="1"/>
          </p:cNvSpPr>
          <p:nvPr>
            <p:ph type="ftr" sz="quarter" idx="11"/>
          </p:nvPr>
        </p:nvSpPr>
        <p:spPr/>
        <p:txBody>
          <a:bodyPr/>
          <a:lstStyle/>
          <a:p>
            <a:endParaRPr kumimoji="0" lang="en-US" dirty="0"/>
          </a:p>
        </p:txBody>
      </p:sp>
      <p:sp>
        <p:nvSpPr>
          <p:cNvPr id="12" name="Segnaposto numero diapositiva 11"/>
          <p:cNvSpPr>
            <a:spLocks noGrp="1"/>
          </p:cNvSpPr>
          <p:nvPr>
            <p:ph type="sldNum" sz="quarter" idx="12"/>
          </p:nvPr>
        </p:nvSpPr>
        <p:spPr/>
        <p:txBody>
          <a:bodyPr/>
          <a:lstStyle/>
          <a:p>
            <a:fld id="{EA7C8D44-3667-46F6-9772-CC52308E2A7F}" type="slidenum">
              <a:rPr kumimoji="0" lang="en-US" smtClean="0"/>
              <a:pPr/>
              <a:t>31</a:t>
            </a:fld>
            <a:endParaRPr kumimoji="0" lang="en-US" dirty="0"/>
          </a:p>
        </p:txBody>
      </p:sp>
    </p:spTree>
    <p:extLst>
      <p:ext uri="{BB962C8B-B14F-4D97-AF65-F5344CB8AC3E}">
        <p14:creationId xmlns:p14="http://schemas.microsoft.com/office/powerpoint/2010/main" val="36465060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idx="1"/>
          </p:nvPr>
        </p:nvSpPr>
        <p:spPr>
          <a:xfrm>
            <a:off x="2040482" y="2170409"/>
            <a:ext cx="6347942" cy="4354936"/>
          </a:xfrm>
        </p:spPr>
        <p:txBody>
          <a:bodyPr>
            <a:normAutofit/>
          </a:bodyPr>
          <a:lstStyle/>
          <a:p>
            <a:pPr algn="just">
              <a:spcBef>
                <a:spcPts val="0"/>
              </a:spcBef>
            </a:pPr>
            <a:r>
              <a:rPr lang="it-IT" sz="1600" dirty="0">
                <a:latin typeface="Verdana" panose="020B0604030504040204" pitchFamily="34" charset="0"/>
                <a:ea typeface="Verdana" panose="020B0604030504040204" pitchFamily="34" charset="0"/>
                <a:cs typeface="Verdana" panose="020B0604030504040204" pitchFamily="34" charset="0"/>
              </a:rPr>
              <a:t>La presa in carico avviene on-line mediante registrazione, da parte dei fornitori di servizi media audiovisivi e operatori di rete interessati, tramite il portale </a:t>
            </a:r>
            <a:r>
              <a:rPr lang="it-IT" sz="1600" dirty="0">
                <a:latin typeface="Verdana" panose="020B0604030504040204" pitchFamily="34" charset="0"/>
                <a:ea typeface="Verdana" panose="020B0604030504040204" pitchFamily="34" charset="0"/>
                <a:cs typeface="Verdana" panose="020B0604030504040204" pitchFamily="34" charset="0"/>
                <a:hlinkClick r:id="rId2"/>
              </a:rPr>
              <a:t>www.impresainungiorno.gov.it</a:t>
            </a:r>
            <a:r>
              <a:rPr lang="it-IT" sz="1600" dirty="0">
                <a:latin typeface="Verdana" panose="020B0604030504040204" pitchFamily="34" charset="0"/>
                <a:ea typeface="Verdana" panose="020B0604030504040204" pitchFamily="34" charset="0"/>
                <a:cs typeface="Verdana" panose="020B0604030504040204" pitchFamily="34" charset="0"/>
              </a:rPr>
              <a:t> (accesso tramite Carta Nazionale dei Servizi – CNS).</a:t>
            </a:r>
          </a:p>
          <a:p>
            <a:pPr algn="just">
              <a:spcBef>
                <a:spcPts val="0"/>
              </a:spcBef>
            </a:pPr>
            <a:r>
              <a:rPr lang="it-IT" sz="1600" dirty="0">
                <a:latin typeface="Verdana" panose="020B0604030504040204" pitchFamily="34" charset="0"/>
                <a:ea typeface="Verdana" panose="020B0604030504040204" pitchFamily="34" charset="0"/>
                <a:cs typeface="Verdana" panose="020B0604030504040204" pitchFamily="34" charset="0"/>
              </a:rPr>
              <a:t>Esclusivamente per la richiesta di Certificazione, si deve compilare il modello 17/ROC, scaricabile sotto il sito </a:t>
            </a:r>
            <a:r>
              <a:rPr lang="it-IT" sz="1600" dirty="0">
                <a:latin typeface="Verdana" panose="020B0604030504040204" pitchFamily="34" charset="0"/>
                <a:ea typeface="Verdana" panose="020B0604030504040204" pitchFamily="34" charset="0"/>
                <a:cs typeface="Verdana" panose="020B0604030504040204" pitchFamily="34" charset="0"/>
                <a:hlinkClick r:id="rId3"/>
              </a:rPr>
              <a:t>www.corecomlazio/ROC/certificazione/17Roc</a:t>
            </a:r>
            <a:r>
              <a:rPr lang="it-IT" sz="1600" dirty="0">
                <a:latin typeface="Verdana" panose="020B0604030504040204" pitchFamily="34" charset="0"/>
                <a:ea typeface="Verdana" panose="020B0604030504040204" pitchFamily="34" charset="0"/>
                <a:cs typeface="Verdana" panose="020B0604030504040204" pitchFamily="34" charset="0"/>
              </a:rPr>
              <a:t>  ed inviarlo per raccomandata all'indirizzo Via Lucrezio Caro, 67 - 00193 – Roma, con annessa marca da bollo di 16 €.</a:t>
            </a:r>
          </a:p>
          <a:p>
            <a:pPr marL="0" lvl="0" indent="0" algn="just">
              <a:spcBef>
                <a:spcPts val="0"/>
              </a:spcBef>
              <a:buNone/>
            </a:pPr>
            <a:endParaRPr lang="it-IT" sz="1700" dirty="0">
              <a:latin typeface="Verdana" panose="020B0604030504040204" pitchFamily="34" charset="0"/>
              <a:ea typeface="Verdana" panose="020B0604030504040204" pitchFamily="34" charset="0"/>
              <a:cs typeface="Verdana" panose="020B0604030504040204" pitchFamily="34" charset="0"/>
            </a:endParaRPr>
          </a:p>
          <a:p>
            <a:pPr marL="0" lvl="0" indent="0" algn="just">
              <a:spcBef>
                <a:spcPts val="0"/>
              </a:spcBef>
              <a:buNone/>
            </a:pPr>
            <a:endParaRPr lang="it-IT" sz="1700" dirty="0">
              <a:latin typeface="Verdana" panose="020B0604030504040204" pitchFamily="34" charset="0"/>
              <a:ea typeface="Verdana" panose="020B0604030504040204" pitchFamily="34" charset="0"/>
              <a:cs typeface="Verdana" panose="020B0604030504040204" pitchFamily="34" charset="0"/>
            </a:endParaRPr>
          </a:p>
          <a:p>
            <a:pPr algn="just">
              <a:spcBef>
                <a:spcPts val="0"/>
              </a:spcBef>
            </a:pPr>
            <a:r>
              <a:rPr lang="it-IT" sz="1200" dirty="0">
                <a:latin typeface="Verdana" panose="020B0604030504040204" pitchFamily="34" charset="0"/>
                <a:ea typeface="Verdana" panose="020B0604030504040204" pitchFamily="34" charset="0"/>
                <a:cs typeface="Verdana" panose="020B0604030504040204" pitchFamily="34" charset="0"/>
              </a:rPr>
              <a:t>Per saperne di più contatta il sito all’indirizzo: </a:t>
            </a:r>
            <a:r>
              <a:rPr lang="it-IT" sz="1200" dirty="0">
                <a:solidFill>
                  <a:srgbClr val="FF0000"/>
                </a:solidFill>
                <a:latin typeface="Verdana" panose="020B0604030504040204" pitchFamily="34" charset="0"/>
                <a:ea typeface="Verdana" panose="020B0604030504040204" pitchFamily="34" charset="0"/>
                <a:cs typeface="Verdana" panose="020B0604030504040204" pitchFamily="34" charset="0"/>
                <a:hlinkClick r:id="rId4"/>
              </a:rPr>
              <a:t>www.corecomlazio.it</a:t>
            </a:r>
            <a:endParaRPr lang="it-IT" sz="1200" dirty="0">
              <a:solidFill>
                <a:srgbClr val="FF0000"/>
              </a:solidFill>
              <a:latin typeface="Verdana" panose="020B0604030504040204" pitchFamily="34" charset="0"/>
              <a:ea typeface="Verdana" panose="020B0604030504040204" pitchFamily="34" charset="0"/>
              <a:cs typeface="Verdana" panose="020B0604030504040204" pitchFamily="34" charset="0"/>
            </a:endParaRPr>
          </a:p>
          <a:p>
            <a:endParaRPr lang="it-IT" sz="2400" b="1" dirty="0">
              <a:latin typeface="+mj-lt"/>
              <a:ea typeface="+mj-ea"/>
              <a:cs typeface="+mj-cs"/>
            </a:endParaRPr>
          </a:p>
          <a:p>
            <a:endParaRPr lang="it-IT" sz="4800" dirty="0">
              <a:solidFill>
                <a:schemeClr val="tx1"/>
              </a:solidFill>
            </a:endParaRPr>
          </a:p>
          <a:p>
            <a:endParaRPr lang="it-IT" sz="4800" dirty="0"/>
          </a:p>
          <a:p>
            <a:pPr marL="457200" indent="-457200" algn="just">
              <a:buFont typeface="Arial" panose="020B0604020202020204" pitchFamily="34" charset="0"/>
              <a:buChar char="•"/>
            </a:pPr>
            <a:endParaRPr lang="it-IT" sz="4800" dirty="0">
              <a:solidFill>
                <a:schemeClr val="tx1"/>
              </a:solidFill>
            </a:endParaRPr>
          </a:p>
          <a:p>
            <a:pPr algn="just"/>
            <a:endParaRPr lang="it-IT" dirty="0"/>
          </a:p>
        </p:txBody>
      </p:sp>
      <p:sp>
        <p:nvSpPr>
          <p:cNvPr id="5" name="Segnaposto testo 4"/>
          <p:cNvSpPr>
            <a:spLocks noGrp="1"/>
          </p:cNvSpPr>
          <p:nvPr>
            <p:ph type="body" sz="half" idx="2"/>
          </p:nvPr>
        </p:nvSpPr>
        <p:spPr>
          <a:xfrm>
            <a:off x="70829" y="1728793"/>
            <a:ext cx="2016224" cy="2952129"/>
          </a:xfrm>
        </p:spPr>
        <p:txBody>
          <a:bodyPr anchor="ctr">
            <a:normAutofit/>
          </a:bodyPr>
          <a:lstStyle/>
          <a:p>
            <a:r>
              <a:rPr lang="it-IT" sz="1600" i="1" dirty="0">
                <a:latin typeface="Verdana" panose="020B0604030504040204" pitchFamily="34" charset="0"/>
                <a:ea typeface="Verdana" panose="020B0604030504040204" pitchFamily="34" charset="0"/>
                <a:cs typeface="Verdana" panose="020B0604030504040204" pitchFamily="34" charset="0"/>
              </a:rPr>
              <a:t>Modalità di fruizione , modulistica e contatti</a:t>
            </a:r>
          </a:p>
          <a:p>
            <a:pPr algn="ctr"/>
            <a:endParaRPr lang="it-IT" u="sng" dirty="0"/>
          </a:p>
          <a:p>
            <a:endParaRPr lang="it-IT" dirty="0"/>
          </a:p>
        </p:txBody>
      </p:sp>
      <p:pic>
        <p:nvPicPr>
          <p:cNvPr id="6" name="Immagin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5576" y="497878"/>
            <a:ext cx="1296144" cy="736657"/>
          </a:xfrm>
          <a:prstGeom prst="rect">
            <a:avLst/>
          </a:prstGeom>
        </p:spPr>
      </p:pic>
      <p:pic>
        <p:nvPicPr>
          <p:cNvPr id="7" name="Immagin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336312" y="336620"/>
            <a:ext cx="1044000" cy="1044000"/>
          </a:xfrm>
          <a:prstGeom prst="rect">
            <a:avLst/>
          </a:prstGeom>
        </p:spPr>
      </p:pic>
      <p:pic>
        <p:nvPicPr>
          <p:cNvPr id="8" name="Immagine 7" descr="logo_agcom"/>
          <p:cNvPicPr/>
          <p:nvPr/>
        </p:nvPicPr>
        <p:blipFill>
          <a:blip r:embed="rId7"/>
          <a:srcRect/>
          <a:stretch>
            <a:fillRect/>
          </a:stretch>
        </p:blipFill>
        <p:spPr bwMode="auto">
          <a:xfrm>
            <a:off x="7380312" y="530008"/>
            <a:ext cx="1257300" cy="657225"/>
          </a:xfrm>
          <a:prstGeom prst="rect">
            <a:avLst/>
          </a:prstGeom>
          <a:noFill/>
          <a:ln w="9525">
            <a:noFill/>
            <a:miter lim="800000"/>
            <a:headEnd/>
            <a:tailEnd/>
          </a:ln>
        </p:spPr>
      </p:pic>
      <p:sp>
        <p:nvSpPr>
          <p:cNvPr id="2" name="Rettangolo 1"/>
          <p:cNvSpPr/>
          <p:nvPr/>
        </p:nvSpPr>
        <p:spPr>
          <a:xfrm>
            <a:off x="2488753" y="530008"/>
            <a:ext cx="4968552" cy="584775"/>
          </a:xfrm>
          <a:prstGeom prst="rect">
            <a:avLst/>
          </a:prstGeom>
        </p:spPr>
        <p:txBody>
          <a:bodyPr wrap="square">
            <a:spAutoFit/>
          </a:bodyPr>
          <a:lstStyle/>
          <a:p>
            <a:pPr algn="ctr"/>
            <a:br>
              <a:rPr lang="it-IT" sz="1600" b="1" dirty="0"/>
            </a:br>
            <a:endParaRPr lang="it-IT" sz="1600" dirty="0"/>
          </a:p>
        </p:txBody>
      </p:sp>
      <p:sp>
        <p:nvSpPr>
          <p:cNvPr id="11" name="Segnaposto contenuto 2"/>
          <p:cNvSpPr txBox="1">
            <a:spLocks/>
          </p:cNvSpPr>
          <p:nvPr/>
        </p:nvSpPr>
        <p:spPr>
          <a:xfrm>
            <a:off x="2376427" y="2357570"/>
            <a:ext cx="6011997" cy="403094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endParaRPr lang="it-IT" sz="1800" dirty="0">
              <a:solidFill>
                <a:srgbClr val="FF0000"/>
              </a:solidFill>
            </a:endParaRPr>
          </a:p>
        </p:txBody>
      </p:sp>
      <p:sp>
        <p:nvSpPr>
          <p:cNvPr id="12" name="Titolo 3"/>
          <p:cNvSpPr txBox="1">
            <a:spLocks/>
          </p:cNvSpPr>
          <p:nvPr/>
        </p:nvSpPr>
        <p:spPr>
          <a:xfrm>
            <a:off x="2087053" y="497878"/>
            <a:ext cx="4254128" cy="707765"/>
          </a:xfrm>
          <a:prstGeom prst="rect">
            <a:avLst/>
          </a:prstGeom>
        </p:spPr>
        <p:txBody>
          <a:bodyPr vert="horz" lIns="91440" tIns="45720" rIns="91440" bIns="45720" rtlCol="0" anchor="ctr">
            <a:no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pPr algn="ctr">
              <a:lnSpc>
                <a:spcPct val="110000"/>
              </a:lnSpc>
            </a:pPr>
            <a:endParaRPr lang="it-IT" sz="1800" dirty="0">
              <a:latin typeface="Verdana" panose="020B0604030504040204" pitchFamily="34" charset="0"/>
              <a:ea typeface="Verdana" panose="020B0604030504040204" pitchFamily="34" charset="0"/>
              <a:cs typeface="Verdana" panose="020B0604030504040204" pitchFamily="34" charset="0"/>
            </a:endParaRPr>
          </a:p>
        </p:txBody>
      </p:sp>
      <p:sp>
        <p:nvSpPr>
          <p:cNvPr id="13" name="Segnaposto testo 4"/>
          <p:cNvSpPr txBox="1">
            <a:spLocks/>
          </p:cNvSpPr>
          <p:nvPr/>
        </p:nvSpPr>
        <p:spPr>
          <a:xfrm>
            <a:off x="683568" y="1401773"/>
            <a:ext cx="4289461" cy="573068"/>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algn="ctr"/>
            <a:endParaRPr lang="it-IT" sz="1800" b="1" dirty="0">
              <a:latin typeface="Verdana" panose="020B0604030504040204" pitchFamily="34" charset="0"/>
              <a:ea typeface="Verdana" panose="020B0604030504040204" pitchFamily="34" charset="0"/>
              <a:cs typeface="Verdana" panose="020B0604030504040204" pitchFamily="34" charset="0"/>
            </a:endParaRPr>
          </a:p>
          <a:p>
            <a:pPr algn="ctr"/>
            <a:endParaRPr lang="it-IT" dirty="0"/>
          </a:p>
        </p:txBody>
      </p:sp>
      <p:sp>
        <p:nvSpPr>
          <p:cNvPr id="4" name="Segnaposto piè di pagina 3"/>
          <p:cNvSpPr>
            <a:spLocks noGrp="1"/>
          </p:cNvSpPr>
          <p:nvPr>
            <p:ph type="ftr" sz="quarter" idx="11"/>
          </p:nvPr>
        </p:nvSpPr>
        <p:spPr/>
        <p:txBody>
          <a:bodyPr/>
          <a:lstStyle/>
          <a:p>
            <a:endParaRPr kumimoji="0" lang="en-US"/>
          </a:p>
        </p:txBody>
      </p:sp>
      <p:sp>
        <p:nvSpPr>
          <p:cNvPr id="9" name="Segnaposto numero diapositiva 8"/>
          <p:cNvSpPr>
            <a:spLocks noGrp="1"/>
          </p:cNvSpPr>
          <p:nvPr>
            <p:ph type="sldNum" sz="quarter" idx="12"/>
          </p:nvPr>
        </p:nvSpPr>
        <p:spPr/>
        <p:txBody>
          <a:bodyPr/>
          <a:lstStyle/>
          <a:p>
            <a:fld id="{EA7C8D44-3667-46F6-9772-CC52308E2A7F}" type="slidenum">
              <a:rPr kumimoji="0" lang="en-US" smtClean="0"/>
              <a:pPr/>
              <a:t>32</a:t>
            </a:fld>
            <a:endParaRPr kumimoji="0" lang="en-US"/>
          </a:p>
        </p:txBody>
      </p:sp>
    </p:spTree>
    <p:extLst>
      <p:ext uri="{BB962C8B-B14F-4D97-AF65-F5344CB8AC3E}">
        <p14:creationId xmlns:p14="http://schemas.microsoft.com/office/powerpoint/2010/main" val="40656427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686692" y="2247645"/>
            <a:ext cx="7457308" cy="3960440"/>
          </a:xfrm>
        </p:spPr>
        <p:txBody>
          <a:bodyPr>
            <a:norm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Dirigente: Dott. Roberto Rizzi</a:t>
            </a:r>
          </a:p>
          <a:p>
            <a:pPr marL="342900" lvl="0" indent="-342900" algn="just">
              <a:buFont typeface="Arial" pitchFamily="34" charset="0"/>
              <a:buChar char="•"/>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Responsabile:</a:t>
            </a:r>
            <a:r>
              <a:rPr kumimoji="0" lang="it-IT" sz="1600" b="0" i="0" u="none" strike="noStrike" kern="1200" cap="none" spc="0" normalizeH="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it-IT" sz="1600" b="0" i="0" u="none" strike="noStrike" kern="1200" cap="none" spc="0" normalizeH="0" noProof="0" dirty="0">
                <a:ln>
                  <a:noFill/>
                </a:ln>
                <a:solidFill>
                  <a:schemeClr val="tx1"/>
                </a:solidFill>
                <a:effectLst/>
                <a:uLnTx/>
                <a:uFillTx/>
                <a:latin typeface="Verdana" panose="020B0604030504040204" pitchFamily="34" charset="0"/>
                <a:ea typeface="Verdana" panose="020B0604030504040204" pitchFamily="34" charset="0"/>
                <a:cs typeface="Verdana" panose="020B0604030504040204" pitchFamily="34" charset="0"/>
              </a:rPr>
              <a:t>P.O. avv. Raffaela Anello</a:t>
            </a:r>
          </a:p>
          <a:p>
            <a:pPr marL="342900" lvl="0" indent="-342900" algn="just">
              <a:buFont typeface="Arial" pitchFamily="34" charset="0"/>
              <a:buChar char="•"/>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Front office: Via Lucrezio Caro, 67 - Roma</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E-mail:</a:t>
            </a:r>
            <a:r>
              <a:rPr lang="it-IT" sz="1600" dirty="0">
                <a:solidFill>
                  <a:srgbClr val="FF0000"/>
                </a:solidFill>
                <a:latin typeface="Verdana" panose="020B0604030504040204" pitchFamily="34" charset="0"/>
                <a:ea typeface="Verdana" panose="020B0604030504040204" pitchFamily="34" charset="0"/>
                <a:cs typeface="Verdana" panose="020B0604030504040204" pitchFamily="34" charset="0"/>
              </a:rPr>
              <a:t> </a:t>
            </a:r>
            <a:r>
              <a:rPr lang="it-IT" sz="1600" u="sng" dirty="0">
                <a:solidFill>
                  <a:srgbClr val="1B0EC2"/>
                </a:solidFill>
                <a:latin typeface="Verdana" panose="020B0604030504040204" pitchFamily="34" charset="0"/>
                <a:ea typeface="Verdana" panose="020B0604030504040204" pitchFamily="34" charset="0"/>
                <a:cs typeface="Verdana" panose="020B0604030504040204" pitchFamily="34" charset="0"/>
              </a:rPr>
              <a:t>inforoc@regione.lazio.it. </a:t>
            </a:r>
            <a:endParaRPr kumimoji="0" lang="it-IT" sz="1600" b="0" u="sng" strike="noStrike" kern="1200" cap="none" spc="0" normalizeH="0" baseline="0" noProof="0" dirty="0">
              <a:ln>
                <a:noFill/>
              </a:ln>
              <a:solidFill>
                <a:srgbClr val="1B0EC2"/>
              </a:solidFill>
              <a:effectLst/>
              <a:uLnTx/>
              <a:uFillTx/>
              <a:latin typeface="Verdana" panose="020B0604030504040204" pitchFamily="34" charset="0"/>
              <a:ea typeface="Verdana" panose="020B0604030504040204" pitchFamily="34" charset="0"/>
              <a:cs typeface="Verdana" panose="020B0604030504040204" pitchFamily="34" charset="0"/>
            </a:endParaRPr>
          </a:p>
          <a:p>
            <a:pPr marL="342900" indent="-342900" algn="just">
              <a:buFont typeface="Arial" pitchFamily="34" charset="0"/>
              <a:buChar char="•"/>
              <a:defRPr/>
            </a:pPr>
            <a:r>
              <a:rPr kumimoji="0" lang="it-IT" sz="1600" b="0" u="none" strike="noStrike" kern="1200" cap="none" spc="0" normalizeH="0" baseline="0" noProof="0" dirty="0" err="1">
                <a:ln>
                  <a:noFill/>
                </a:ln>
                <a:solidFill>
                  <a:srgbClr val="1B0EC2"/>
                </a:solidFill>
                <a:effectLst/>
                <a:uLnTx/>
                <a:uFillTx/>
                <a:latin typeface="Verdana" panose="020B0604030504040204" pitchFamily="34" charset="0"/>
                <a:ea typeface="Verdana" panose="020B0604030504040204" pitchFamily="34" charset="0"/>
                <a:cs typeface="Verdana" panose="020B0604030504040204" pitchFamily="34" charset="0"/>
              </a:rPr>
              <a:t>Pec</a:t>
            </a:r>
            <a:r>
              <a:rPr kumimoji="0" lang="it-IT" sz="1600" b="0" u="none" strike="noStrike" kern="1200" cap="none" spc="0" normalizeH="0" baseline="0" noProof="0" dirty="0">
                <a:ln>
                  <a:noFill/>
                </a:ln>
                <a:solidFill>
                  <a:srgbClr val="1B0EC2"/>
                </a:solidFill>
                <a:effectLst/>
                <a:uLnTx/>
                <a:uFillTx/>
                <a:latin typeface="Verdana" panose="020B0604030504040204" pitchFamily="34" charset="0"/>
                <a:ea typeface="Verdana" panose="020B0604030504040204" pitchFamily="34" charset="0"/>
                <a:cs typeface="Verdana" panose="020B0604030504040204" pitchFamily="34" charset="0"/>
              </a:rPr>
              <a:t>: </a:t>
            </a:r>
            <a:r>
              <a:rPr lang="it-IT" sz="1600" u="sng" dirty="0">
                <a:solidFill>
                  <a:srgbClr val="1B0EC2"/>
                </a:solidFill>
                <a:latin typeface="Verdana" panose="020B0604030504040204" pitchFamily="34" charset="0"/>
                <a:ea typeface="Verdana" panose="020B0604030504040204" pitchFamily="34" charset="0"/>
                <a:cs typeface="Verdana" panose="020B0604030504040204" pitchFamily="34" charset="0"/>
              </a:rPr>
              <a:t>corecomlazio.roc@cert.consreglazio.it</a:t>
            </a:r>
            <a:endParaRPr kumimoji="0" lang="it-IT" sz="1600" b="0" u="none" strike="noStrike" kern="1200" cap="none" spc="0" normalizeH="0" baseline="0" noProof="0" dirty="0">
              <a:ln>
                <a:noFill/>
              </a:ln>
              <a:solidFill>
                <a:srgbClr val="1B0EC2"/>
              </a:solidFill>
              <a:effectLst/>
              <a:uLnTx/>
              <a:uFillTx/>
              <a:latin typeface="Verdana" panose="020B0604030504040204" pitchFamily="34" charset="0"/>
              <a:ea typeface="Verdana" panose="020B0604030504040204" pitchFamily="34" charset="0"/>
              <a:cs typeface="Verdana" panose="020B0604030504040204"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1600" b="0" i="0" u="none" strike="noStrike" kern="1200" cap="none" spc="0" normalizeH="0" baseline="0" noProof="0" dirty="0">
                <a:ln>
                  <a:noFill/>
                </a:ln>
                <a:solidFill>
                  <a:srgbClr val="1B0EC2"/>
                </a:solidFill>
                <a:effectLst/>
                <a:uLnTx/>
                <a:uFillTx/>
                <a:latin typeface="Verdana" panose="020B0604030504040204" pitchFamily="34" charset="0"/>
                <a:ea typeface="Verdana" panose="020B0604030504040204" pitchFamily="34" charset="0"/>
                <a:cs typeface="Verdana" panose="020B0604030504040204" pitchFamily="34" charset="0"/>
              </a:rPr>
              <a:t>Telefono: 06.3215907- 06.3215995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2000" b="0" i="0" u="none" strike="noStrike" kern="1200" cap="none" spc="0" normalizeH="0" baseline="0" noProof="0" dirty="0">
              <a:ln>
                <a:noFill/>
              </a:ln>
              <a:solidFill>
                <a:srgbClr val="002060"/>
              </a:solidFill>
              <a:effectLst/>
              <a:uLnTx/>
              <a:uFillTx/>
              <a:latin typeface="Calibri"/>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lang="it-IT" sz="2000" dirty="0">
              <a:solidFill>
                <a:prstClr val="black"/>
              </a:solidFill>
              <a:latin typeface="Calibri"/>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lang="it-IT" sz="2000" dirty="0">
              <a:solidFill>
                <a:prstClr val="black"/>
              </a:solidFill>
              <a:latin typeface="Calibri"/>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20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20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Per saperne di più contatta il sito all’indirizzo: </a:t>
            </a:r>
            <a:r>
              <a:rPr kumimoji="0" lang="it-IT"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hlinkClick r:id="rId2"/>
              </a:rPr>
              <a:t>www.corecomlazio.it</a:t>
            </a:r>
            <a:endParaRPr kumimoji="0" lang="it-IT" sz="1200" b="0" i="0" u="none" strike="noStrike" kern="1200" cap="none" spc="0" normalizeH="0" baseline="0" noProof="0" dirty="0">
              <a:ln>
                <a:noFill/>
              </a:ln>
              <a:solidFill>
                <a:prstClr val="black"/>
              </a:solidFill>
              <a:effectLst/>
              <a:uLnTx/>
              <a:uFillTx/>
              <a:latin typeface="Calibri"/>
              <a:ea typeface="+mn-ea"/>
              <a:cs typeface="+mn-cs"/>
            </a:endParaRPr>
          </a:p>
          <a:p>
            <a:pPr algn="just">
              <a:spcBef>
                <a:spcPts val="0"/>
              </a:spcBef>
            </a:pPr>
            <a:endParaRPr lang="it-IT" sz="1800" dirty="0">
              <a:solidFill>
                <a:srgbClr val="FF0000"/>
              </a:solidFill>
              <a:latin typeface="Verdana" panose="020B0604030504040204" pitchFamily="34" charset="0"/>
              <a:ea typeface="Verdana" panose="020B0604030504040204" pitchFamily="34" charset="0"/>
              <a:cs typeface="Verdana" panose="020B0604030504040204" pitchFamily="34" charset="0"/>
            </a:endParaRPr>
          </a:p>
          <a:p>
            <a:pPr algn="just">
              <a:spcBef>
                <a:spcPts val="0"/>
              </a:spcBef>
            </a:pPr>
            <a:endParaRPr lang="it-IT" sz="1800" dirty="0">
              <a:solidFill>
                <a:srgbClr val="FF0000"/>
              </a:solidFill>
              <a:latin typeface="Verdana" panose="020B0604030504040204" pitchFamily="34" charset="0"/>
              <a:ea typeface="Verdana" panose="020B0604030504040204" pitchFamily="34" charset="0"/>
              <a:cs typeface="Verdana" panose="020B0604030504040204" pitchFamily="34" charset="0"/>
            </a:endParaRPr>
          </a:p>
          <a:p>
            <a:pPr algn="just">
              <a:spcBef>
                <a:spcPts val="0"/>
              </a:spcBef>
            </a:pPr>
            <a:endParaRPr lang="it-IT" sz="1800" dirty="0">
              <a:solidFill>
                <a:srgbClr val="FF0000"/>
              </a:solidFill>
              <a:latin typeface="Verdana" panose="020B0604030504040204" pitchFamily="34" charset="0"/>
              <a:ea typeface="Verdana" panose="020B0604030504040204" pitchFamily="34" charset="0"/>
              <a:cs typeface="Verdana" panose="020B0604030504040204" pitchFamily="34" charset="0"/>
            </a:endParaRPr>
          </a:p>
          <a:p>
            <a:pPr algn="just">
              <a:spcBef>
                <a:spcPts val="0"/>
              </a:spcBef>
            </a:pPr>
            <a:endParaRPr lang="it-IT" sz="1800" dirty="0">
              <a:solidFill>
                <a:srgbClr val="FF0000"/>
              </a:solidFill>
              <a:latin typeface="Verdana" panose="020B0604030504040204" pitchFamily="34" charset="0"/>
              <a:ea typeface="Verdana" panose="020B0604030504040204" pitchFamily="34" charset="0"/>
              <a:cs typeface="Verdana" panose="020B0604030504040204" pitchFamily="34" charset="0"/>
            </a:endParaRPr>
          </a:p>
          <a:p>
            <a:pPr marL="457200" lvl="0" indent="-457200" algn="just">
              <a:spcBef>
                <a:spcPts val="0"/>
              </a:spcBef>
              <a:buFont typeface="Arial" panose="020B0604020202020204" pitchFamily="34" charset="0"/>
              <a:buChar char="•"/>
            </a:pPr>
            <a:endParaRPr lang="it-IT" sz="16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lvl="0" algn="just">
              <a:spcBef>
                <a:spcPts val="0"/>
              </a:spcBef>
            </a:pPr>
            <a:endParaRPr lang="it-IT" sz="16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lvl="0" algn="just">
              <a:spcBef>
                <a:spcPts val="0"/>
              </a:spcBef>
            </a:pPr>
            <a:endParaRPr lang="it-IT" sz="16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lvl="0" algn="just">
              <a:spcBef>
                <a:spcPts val="0"/>
              </a:spcBef>
            </a:pPr>
            <a:endParaRPr lang="it-IT" sz="16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lvl="0" algn="just">
              <a:spcBef>
                <a:spcPts val="0"/>
              </a:spcBef>
            </a:pPr>
            <a:endParaRPr lang="it-IT" sz="16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endParaRPr lang="it-IT" dirty="0"/>
          </a:p>
        </p:txBody>
      </p:sp>
      <p:pic>
        <p:nvPicPr>
          <p:cNvPr id="4" name="Immagin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5576" y="497878"/>
            <a:ext cx="1296144" cy="736657"/>
          </a:xfrm>
          <a:prstGeom prst="rect">
            <a:avLst/>
          </a:prstGeom>
        </p:spPr>
      </p:pic>
      <p:pic>
        <p:nvPicPr>
          <p:cNvPr id="5" name="Immagin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36312" y="336620"/>
            <a:ext cx="1044000" cy="1044000"/>
          </a:xfrm>
          <a:prstGeom prst="rect">
            <a:avLst/>
          </a:prstGeom>
        </p:spPr>
      </p:pic>
      <p:pic>
        <p:nvPicPr>
          <p:cNvPr id="6" name="Immagine 5" descr="logo_agcom"/>
          <p:cNvPicPr/>
          <p:nvPr/>
        </p:nvPicPr>
        <p:blipFill>
          <a:blip r:embed="rId5"/>
          <a:srcRect/>
          <a:stretch>
            <a:fillRect/>
          </a:stretch>
        </p:blipFill>
        <p:spPr bwMode="auto">
          <a:xfrm>
            <a:off x="7380312" y="530008"/>
            <a:ext cx="1257300" cy="657225"/>
          </a:xfrm>
          <a:prstGeom prst="rect">
            <a:avLst/>
          </a:prstGeom>
          <a:noFill/>
          <a:ln w="9525">
            <a:noFill/>
            <a:miter lim="800000"/>
            <a:headEnd/>
            <a:tailEnd/>
          </a:ln>
        </p:spPr>
      </p:pic>
      <p:sp>
        <p:nvSpPr>
          <p:cNvPr id="7" name="Segnaposto testo 4"/>
          <p:cNvSpPr txBox="1">
            <a:spLocks/>
          </p:cNvSpPr>
          <p:nvPr/>
        </p:nvSpPr>
        <p:spPr>
          <a:xfrm>
            <a:off x="70829" y="2405171"/>
            <a:ext cx="2016224" cy="2428309"/>
          </a:xfrm>
          <a:prstGeom prst="rect">
            <a:avLst/>
          </a:prstGeom>
        </p:spPr>
        <p:txBody>
          <a:bodyPr anchor="ct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sz="1600" b="0" i="1"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Modalità di fruizione, modulistica e contatti</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3200" b="0" i="0" u="sng"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32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Segnaposto testo 4"/>
          <p:cNvSpPr txBox="1">
            <a:spLocks/>
          </p:cNvSpPr>
          <p:nvPr/>
        </p:nvSpPr>
        <p:spPr>
          <a:xfrm>
            <a:off x="-684584" y="1454556"/>
            <a:ext cx="6408712" cy="573068"/>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9" name="Titolo 3"/>
          <p:cNvSpPr txBox="1">
            <a:spLocks/>
          </p:cNvSpPr>
          <p:nvPr/>
        </p:nvSpPr>
        <p:spPr>
          <a:xfrm>
            <a:off x="2051720" y="256475"/>
            <a:ext cx="4254128" cy="1274938"/>
          </a:xfrm>
          <a:prstGeom prst="rect">
            <a:avLst/>
          </a:prstGeom>
        </p:spPr>
        <p:txBody>
          <a:bodyPr vert="horz" lIns="91440" tIns="45720" rIns="91440" bIns="45720" rtlCol="0" anchor="ctr">
            <a:no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pPr marL="0" marR="0" lvl="0" indent="0" algn="ctr" defTabSz="914400" rtl="0" eaLnBrk="1" fontAlgn="auto" latinLnBrk="0" hangingPunct="1">
              <a:lnSpc>
                <a:spcPct val="110000"/>
              </a:lnSpc>
              <a:spcBef>
                <a:spcPts val="0"/>
              </a:spcBef>
              <a:spcAft>
                <a:spcPts val="0"/>
              </a:spcAft>
              <a:buClrTx/>
              <a:buSzTx/>
              <a:buFontTx/>
              <a:buNone/>
              <a:tabLst/>
              <a:defRPr/>
            </a:pPr>
            <a:endParaRPr kumimoji="0" lang="it-IT" sz="180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2" name="Segnaposto piè di pagina 1"/>
          <p:cNvSpPr>
            <a:spLocks noGrp="1"/>
          </p:cNvSpPr>
          <p:nvPr>
            <p:ph type="ftr" sz="quarter" idx="11"/>
          </p:nvPr>
        </p:nvSpPr>
        <p:spPr/>
        <p:txBody>
          <a:bodyPr/>
          <a:lstStyle/>
          <a:p>
            <a:endParaRPr kumimoji="0" lang="en-US" dirty="0"/>
          </a:p>
        </p:txBody>
      </p:sp>
      <p:sp>
        <p:nvSpPr>
          <p:cNvPr id="10" name="Segnaposto numero diapositiva 9"/>
          <p:cNvSpPr>
            <a:spLocks noGrp="1"/>
          </p:cNvSpPr>
          <p:nvPr>
            <p:ph type="sldNum" sz="quarter" idx="12"/>
          </p:nvPr>
        </p:nvSpPr>
        <p:spPr/>
        <p:txBody>
          <a:bodyPr/>
          <a:lstStyle/>
          <a:p>
            <a:fld id="{EA7C8D44-3667-46F6-9772-CC52308E2A7F}" type="slidenum">
              <a:rPr kumimoji="0" lang="en-US" smtClean="0"/>
              <a:pPr/>
              <a:t>33</a:t>
            </a:fld>
            <a:endParaRPr kumimoji="0" lang="en-US" dirty="0"/>
          </a:p>
        </p:txBody>
      </p:sp>
    </p:spTree>
    <p:extLst>
      <p:ext uri="{BB962C8B-B14F-4D97-AF65-F5344CB8AC3E}">
        <p14:creationId xmlns:p14="http://schemas.microsoft.com/office/powerpoint/2010/main" val="18430938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051720" y="415615"/>
            <a:ext cx="4392488" cy="818920"/>
          </a:xfrm>
        </p:spPr>
        <p:txBody>
          <a:bodyPr>
            <a:normAutofit fontScale="90000"/>
          </a:bodyPr>
          <a:lstStyle/>
          <a:p>
            <a:pPr lvl="0">
              <a:lnSpc>
                <a:spcPct val="110000"/>
              </a:lnSpc>
              <a:spcBef>
                <a:spcPts val="0"/>
              </a:spcBef>
            </a:pPr>
            <a:br>
              <a:rPr lang="it-IT" sz="2400" dirty="0">
                <a:solidFill>
                  <a:prstClr val="black"/>
                </a:solidFill>
                <a:ea typeface="+mn-ea"/>
                <a:cs typeface="+mn-cs"/>
              </a:rPr>
            </a:br>
            <a:br>
              <a:rPr lang="it-IT" sz="2400" dirty="0">
                <a:solidFill>
                  <a:prstClr val="black"/>
                </a:solidFill>
                <a:ea typeface="+mn-ea"/>
                <a:cs typeface="+mn-cs"/>
              </a:rPr>
            </a:br>
            <a:br>
              <a:rPr lang="it-IT" sz="2400" dirty="0">
                <a:solidFill>
                  <a:prstClr val="black"/>
                </a:solidFill>
                <a:ea typeface="+mn-ea"/>
                <a:cs typeface="+mn-cs"/>
              </a:rPr>
            </a:br>
            <a:br>
              <a:rPr lang="it-IT" sz="2400" dirty="0">
                <a:solidFill>
                  <a:prstClr val="black"/>
                </a:solidFill>
                <a:ea typeface="+mn-ea"/>
                <a:cs typeface="+mn-cs"/>
              </a:rPr>
            </a:br>
            <a:br>
              <a:rPr lang="it-IT" sz="2400" dirty="0">
                <a:solidFill>
                  <a:prstClr val="black"/>
                </a:solidFill>
                <a:ea typeface="+mn-ea"/>
                <a:cs typeface="+mn-cs"/>
              </a:rPr>
            </a:br>
            <a:endParaRPr lang="it-IT" sz="3100" b="1" dirty="0"/>
          </a:p>
        </p:txBody>
      </p:sp>
      <p:sp>
        <p:nvSpPr>
          <p:cNvPr id="3" name="Sottotitolo 2"/>
          <p:cNvSpPr>
            <a:spLocks noGrp="1"/>
          </p:cNvSpPr>
          <p:nvPr>
            <p:ph type="subTitle" idx="1"/>
          </p:nvPr>
        </p:nvSpPr>
        <p:spPr>
          <a:xfrm>
            <a:off x="287524" y="1844824"/>
            <a:ext cx="1512168" cy="2857872"/>
          </a:xfrm>
        </p:spPr>
        <p:txBody>
          <a:bodyPr>
            <a:normAutofit/>
          </a:bodyPr>
          <a:lstStyle/>
          <a:p>
            <a:pPr algn="l"/>
            <a:r>
              <a:rPr lang="it-IT" sz="1600" i="1" dirty="0">
                <a:solidFill>
                  <a:schemeClr val="tx1"/>
                </a:solidFill>
                <a:latin typeface="Verdana" panose="020B0604030504040204" pitchFamily="34" charset="0"/>
                <a:ea typeface="Verdana" panose="020B0604030504040204" pitchFamily="34" charset="0"/>
                <a:cs typeface="Verdana" panose="020B0604030504040204" pitchFamily="34" charset="0"/>
              </a:rPr>
              <a:t>Normativa, descrizione del servizio,</a:t>
            </a:r>
          </a:p>
          <a:p>
            <a:pPr algn="l"/>
            <a:r>
              <a:rPr lang="it-IT" sz="1600" i="1" dirty="0">
                <a:solidFill>
                  <a:schemeClr val="tx1"/>
                </a:solidFill>
                <a:latin typeface="Verdana" panose="020B0604030504040204" pitchFamily="34" charset="0"/>
                <a:ea typeface="Verdana" panose="020B0604030504040204" pitchFamily="34" charset="0"/>
                <a:cs typeface="Verdana" panose="020B0604030504040204" pitchFamily="34" charset="0"/>
              </a:rPr>
              <a:t>tutela dei cittadini</a:t>
            </a:r>
          </a:p>
          <a:p>
            <a:endParaRPr lang="it-IT" dirty="0"/>
          </a:p>
        </p:txBody>
      </p:sp>
      <p:pic>
        <p:nvPicPr>
          <p:cNvPr id="5" name="Immagin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497878"/>
            <a:ext cx="1296144" cy="736657"/>
          </a:xfrm>
          <a:prstGeom prst="rect">
            <a:avLst/>
          </a:prstGeom>
        </p:spPr>
      </p:pic>
      <p:pic>
        <p:nvPicPr>
          <p:cNvPr id="6" name="Immagin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6312" y="336620"/>
            <a:ext cx="1044000" cy="1044000"/>
          </a:xfrm>
          <a:prstGeom prst="rect">
            <a:avLst/>
          </a:prstGeom>
        </p:spPr>
      </p:pic>
      <p:pic>
        <p:nvPicPr>
          <p:cNvPr id="7" name="Immagine 6" descr="logo_agcom"/>
          <p:cNvPicPr/>
          <p:nvPr/>
        </p:nvPicPr>
        <p:blipFill>
          <a:blip r:embed="rId4"/>
          <a:srcRect/>
          <a:stretch>
            <a:fillRect/>
          </a:stretch>
        </p:blipFill>
        <p:spPr bwMode="auto">
          <a:xfrm>
            <a:off x="7380312" y="530008"/>
            <a:ext cx="1257300" cy="657225"/>
          </a:xfrm>
          <a:prstGeom prst="rect">
            <a:avLst/>
          </a:prstGeom>
          <a:noFill/>
          <a:ln w="9525">
            <a:noFill/>
            <a:miter lim="800000"/>
            <a:headEnd/>
            <a:tailEnd/>
          </a:ln>
        </p:spPr>
      </p:pic>
      <p:sp>
        <p:nvSpPr>
          <p:cNvPr id="8" name="Sottotitolo 2"/>
          <p:cNvSpPr txBox="1">
            <a:spLocks/>
          </p:cNvSpPr>
          <p:nvPr/>
        </p:nvSpPr>
        <p:spPr>
          <a:xfrm>
            <a:off x="1907704" y="1844824"/>
            <a:ext cx="6336704" cy="4536504"/>
          </a:xfrm>
          <a:prstGeom prst="rect">
            <a:avLst/>
          </a:prstGeom>
        </p:spPr>
        <p:txBody>
          <a:bodyPr vert="horz" lIns="91440" tIns="45720" rIns="91440" bIns="45720" rtlCol="0">
            <a:normAutofit fontScale="9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it-IT" sz="1700" dirty="0">
                <a:solidFill>
                  <a:schemeClr val="tx1"/>
                </a:solidFill>
                <a:latin typeface="Verdana" panose="020B0604030504040204" pitchFamily="34" charset="0"/>
                <a:ea typeface="Verdana" panose="020B0604030504040204" pitchFamily="34" charset="0"/>
                <a:cs typeface="Verdana" panose="020B0604030504040204" pitchFamily="34" charset="0"/>
              </a:rPr>
              <a:t>La delega in materia di monitoraggio assegna al </a:t>
            </a:r>
            <a:r>
              <a:rPr lang="it-IT" sz="1700" dirty="0" err="1">
                <a:solidFill>
                  <a:schemeClr val="tx1"/>
                </a:solidFill>
                <a:latin typeface="Verdana" panose="020B0604030504040204" pitchFamily="34" charset="0"/>
                <a:ea typeface="Verdana" panose="020B0604030504040204" pitchFamily="34" charset="0"/>
                <a:cs typeface="Verdana" panose="020B0604030504040204" pitchFamily="34" charset="0"/>
              </a:rPr>
              <a:t>Co.Re.Com</a:t>
            </a:r>
            <a:r>
              <a:rPr lang="it-IT" sz="1700" dirty="0">
                <a:solidFill>
                  <a:schemeClr val="tx1"/>
                </a:solidFill>
                <a:latin typeface="Verdana" panose="020B0604030504040204" pitchFamily="34" charset="0"/>
                <a:ea typeface="Verdana" panose="020B0604030504040204" pitchFamily="34" charset="0"/>
                <a:cs typeface="Verdana" panose="020B0604030504040204" pitchFamily="34" charset="0"/>
              </a:rPr>
              <a:t>. compiti di vigilanza e controllo sulle emittenti televisive locali in materia di rispetto della normativa vigente.</a:t>
            </a:r>
          </a:p>
          <a:p>
            <a:pPr algn="just"/>
            <a:r>
              <a:rPr lang="it-IT" sz="1700" dirty="0">
                <a:solidFill>
                  <a:schemeClr val="tx1"/>
                </a:solidFill>
                <a:latin typeface="Verdana" panose="020B0604030504040204" pitchFamily="34" charset="0"/>
                <a:ea typeface="Verdana" panose="020B0604030504040204" pitchFamily="34" charset="0"/>
                <a:cs typeface="Verdana" panose="020B0604030504040204" pitchFamily="34" charset="0"/>
              </a:rPr>
              <a:t>L’attività di vigilanza sulle emittenti televisive locali è finalizzata alla raccolta sistematica dei dati e delle informazioni</a:t>
            </a:r>
            <a:r>
              <a:rPr lang="it-IT" sz="1700" b="1"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it-IT" sz="1700" dirty="0">
                <a:solidFill>
                  <a:schemeClr val="tx1"/>
                </a:solidFill>
                <a:latin typeface="Verdana" panose="020B0604030504040204" pitchFamily="34" charset="0"/>
                <a:ea typeface="Verdana" panose="020B0604030504040204" pitchFamily="34" charset="0"/>
                <a:cs typeface="Verdana" panose="020B0604030504040204" pitchFamily="34" charset="0"/>
              </a:rPr>
              <a:t>sui programmi trasmessi dalle emittenti locali oggetto di rilevazione ed alla loro successiva analisi, ed è lo strumento operativo indispensabile per il</a:t>
            </a:r>
            <a:r>
              <a:rPr lang="it-IT" sz="1700" b="1"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it-IT" sz="1700" dirty="0">
                <a:solidFill>
                  <a:schemeClr val="tx1"/>
                </a:solidFill>
                <a:latin typeface="Verdana" panose="020B0604030504040204" pitchFamily="34" charset="0"/>
                <a:ea typeface="Verdana" panose="020B0604030504040204" pitchFamily="34" charset="0"/>
                <a:cs typeface="Verdana" panose="020B0604030504040204" pitchFamily="34" charset="0"/>
              </a:rPr>
              <a:t>controllo sulla programmazione</a:t>
            </a:r>
            <a:r>
              <a:rPr lang="it-IT" sz="1700" b="1"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it-IT" sz="1700" dirty="0">
                <a:solidFill>
                  <a:schemeClr val="tx1"/>
                </a:solidFill>
                <a:latin typeface="Verdana" panose="020B0604030504040204" pitchFamily="34" charset="0"/>
                <a:ea typeface="Verdana" panose="020B0604030504040204" pitchFamily="34" charset="0"/>
                <a:cs typeface="Verdana" panose="020B0604030504040204" pitchFamily="34" charset="0"/>
              </a:rPr>
              <a:t>delle emittenti locali, in quanto permette la sua analisi quantitativa e qualitativa. L’attività di vigilanza si esplica su 4 specifiche Aree delegate dall’Autorità al </a:t>
            </a:r>
            <a:r>
              <a:rPr lang="it-IT" sz="1700" dirty="0" err="1">
                <a:solidFill>
                  <a:schemeClr val="tx1"/>
                </a:solidFill>
                <a:latin typeface="Verdana" panose="020B0604030504040204" pitchFamily="34" charset="0"/>
                <a:ea typeface="Verdana" panose="020B0604030504040204" pitchFamily="34" charset="0"/>
                <a:cs typeface="Verdana" panose="020B0604030504040204" pitchFamily="34" charset="0"/>
              </a:rPr>
              <a:t>Co.Re.Com</a:t>
            </a:r>
            <a:r>
              <a:rPr lang="it-IT" sz="1700" dirty="0">
                <a:solidFill>
                  <a:schemeClr val="tx1"/>
                </a:solidFill>
                <a:latin typeface="Verdana" panose="020B0604030504040204" pitchFamily="34" charset="0"/>
                <a:ea typeface="Verdana" panose="020B0604030504040204" pitchFamily="34" charset="0"/>
                <a:cs typeface="Verdana" panose="020B0604030504040204" pitchFamily="34" charset="0"/>
              </a:rPr>
              <a:t>.: </a:t>
            </a:r>
          </a:p>
          <a:p>
            <a:pPr marL="285750" indent="-285750" algn="just">
              <a:buFont typeface="Arial" panose="020B0604020202020204" pitchFamily="34" charset="0"/>
              <a:buChar char="•"/>
            </a:pPr>
            <a:r>
              <a:rPr lang="it-IT" sz="1700" dirty="0">
                <a:solidFill>
                  <a:schemeClr val="tx1"/>
                </a:solidFill>
                <a:latin typeface="Verdana" panose="020B0604030504040204" pitchFamily="34" charset="0"/>
                <a:ea typeface="Verdana" panose="020B0604030504040204" pitchFamily="34" charset="0"/>
                <a:cs typeface="Verdana" panose="020B0604030504040204" pitchFamily="34" charset="0"/>
              </a:rPr>
              <a:t>obblighi di programmazione, con controllo del rispetto da parte delle emittenti di tutti gli obblighi ai quali sono soggette dalla normativa vigente in tema di programmazione, anche in merito alla concessione governativa di cui sono titolari;</a:t>
            </a:r>
          </a:p>
          <a:p>
            <a:pPr marL="285750" indent="-285750" algn="just">
              <a:buFont typeface="Arial" panose="020B0604020202020204" pitchFamily="34" charset="0"/>
              <a:buChar char="•"/>
            </a:pPr>
            <a:r>
              <a:rPr lang="it-IT" sz="1700" dirty="0">
                <a:solidFill>
                  <a:schemeClr val="tx1"/>
                </a:solidFill>
                <a:latin typeface="Verdana" panose="020B0604030504040204" pitchFamily="34" charset="0"/>
                <a:ea typeface="Verdana" panose="020B0604030504040204" pitchFamily="34" charset="0"/>
                <a:cs typeface="Verdana" panose="020B0604030504040204" pitchFamily="34" charset="0"/>
              </a:rPr>
              <a:t>pubblicità, con controllo del rispetto da parte delle emittenti della normativa in riferimento alla trasmissione dei messaggi pubblicitari, con particolare attenzione all'affollamento, al posizionamento e ai divieti;</a:t>
            </a:r>
          </a:p>
          <a:p>
            <a:pPr algn="just"/>
            <a:endParaRPr lang="it-IT" sz="20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endParaRPr lang="it-IT" sz="6200" dirty="0"/>
          </a:p>
          <a:p>
            <a:pPr marL="457200" indent="-457200" algn="just">
              <a:buFont typeface="Arial" pitchFamily="34" charset="0"/>
              <a:buChar char="•"/>
            </a:pPr>
            <a:endParaRPr lang="it-IT" sz="4800" dirty="0">
              <a:solidFill>
                <a:schemeClr val="tx1"/>
              </a:solidFill>
            </a:endParaRPr>
          </a:p>
          <a:p>
            <a:pPr algn="just"/>
            <a:endParaRPr lang="it-IT" dirty="0"/>
          </a:p>
        </p:txBody>
      </p:sp>
      <p:pic>
        <p:nvPicPr>
          <p:cNvPr id="9" name="Immagin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6312" y="383485"/>
            <a:ext cx="1044000" cy="1044000"/>
          </a:xfrm>
          <a:prstGeom prst="rect">
            <a:avLst/>
          </a:prstGeom>
        </p:spPr>
      </p:pic>
      <p:sp>
        <p:nvSpPr>
          <p:cNvPr id="11" name="Segnaposto testo 4"/>
          <p:cNvSpPr txBox="1">
            <a:spLocks/>
          </p:cNvSpPr>
          <p:nvPr/>
        </p:nvSpPr>
        <p:spPr>
          <a:xfrm>
            <a:off x="1547664" y="1364903"/>
            <a:ext cx="6264696" cy="573068"/>
          </a:xfrm>
          <a:prstGeom prst="rect">
            <a:avLst/>
          </a:prstGeom>
        </p:spPr>
        <p:txBody>
          <a:bodyPr vert="horz" lIns="91440" tIns="45720" rIns="91440" bIns="45720" rtlCol="0">
            <a:no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algn="ctr"/>
            <a:r>
              <a:rPr lang="it-IT" sz="1800" b="1" dirty="0">
                <a:latin typeface="Verdana" panose="020B0604030504040204" pitchFamily="34" charset="0"/>
                <a:ea typeface="Verdana" panose="020B0604030504040204" pitchFamily="34" charset="0"/>
                <a:cs typeface="Verdana" panose="020B0604030504040204" pitchFamily="34" charset="0"/>
              </a:rPr>
              <a:t>4.3.2 – Vigilanza emittenti televisive locali</a:t>
            </a:r>
          </a:p>
          <a:p>
            <a:pPr algn="ctr"/>
            <a:endParaRPr lang="it-IT" sz="2800" dirty="0"/>
          </a:p>
        </p:txBody>
      </p:sp>
      <p:sp>
        <p:nvSpPr>
          <p:cNvPr id="4" name="Segnaposto piè di pagina 3"/>
          <p:cNvSpPr>
            <a:spLocks noGrp="1"/>
          </p:cNvSpPr>
          <p:nvPr>
            <p:ph type="ftr" sz="quarter" idx="11"/>
          </p:nvPr>
        </p:nvSpPr>
        <p:spPr/>
        <p:txBody>
          <a:bodyPr/>
          <a:lstStyle/>
          <a:p>
            <a:endParaRPr kumimoji="0" lang="en-US" dirty="0"/>
          </a:p>
        </p:txBody>
      </p:sp>
      <p:sp>
        <p:nvSpPr>
          <p:cNvPr id="10" name="Segnaposto numero diapositiva 9"/>
          <p:cNvSpPr>
            <a:spLocks noGrp="1"/>
          </p:cNvSpPr>
          <p:nvPr>
            <p:ph type="sldNum" sz="quarter" idx="12"/>
          </p:nvPr>
        </p:nvSpPr>
        <p:spPr/>
        <p:txBody>
          <a:bodyPr/>
          <a:lstStyle/>
          <a:p>
            <a:fld id="{EA7C8D44-3667-46F6-9772-CC52308E2A7F}" type="slidenum">
              <a:rPr kumimoji="0" lang="en-US" smtClean="0"/>
              <a:pPr/>
              <a:t>34</a:t>
            </a:fld>
            <a:endParaRPr kumimoji="0" lang="en-US" dirty="0"/>
          </a:p>
        </p:txBody>
      </p:sp>
    </p:spTree>
    <p:extLst>
      <p:ext uri="{BB962C8B-B14F-4D97-AF65-F5344CB8AC3E}">
        <p14:creationId xmlns:p14="http://schemas.microsoft.com/office/powerpoint/2010/main" val="9532292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961710" y="1964058"/>
            <a:ext cx="6354706" cy="4534561"/>
          </a:xfrm>
        </p:spPr>
        <p:txBody>
          <a:bodyPr>
            <a:normAutofit fontScale="25000" lnSpcReduction="20000"/>
          </a:bodyPr>
          <a:lstStyle/>
          <a:p>
            <a:pPr marL="285750" indent="-285750" algn="just">
              <a:buFont typeface="Arial" panose="020B0604020202020204" pitchFamily="34" charset="0"/>
              <a:buChar char="•"/>
            </a:pPr>
            <a:r>
              <a:rPr lang="it-IT" sz="6400" dirty="0">
                <a:solidFill>
                  <a:schemeClr val="tx1"/>
                </a:solidFill>
                <a:latin typeface="Verdana" panose="020B0604030504040204" pitchFamily="34" charset="0"/>
                <a:ea typeface="Verdana" panose="020B0604030504040204" pitchFamily="34" charset="0"/>
                <a:cs typeface="Verdana" panose="020B0604030504040204" pitchFamily="34" charset="0"/>
              </a:rPr>
              <a:t>tutela dei minori e garanzie dell'utenza, relativa al rispetto da parte delle emittenti delle disposizioni legislative in materia e, nello specifico, dei codici dedicati (TV e Minori, Media e Sport e Rappresentazioni vicende giudiziarie);</a:t>
            </a:r>
          </a:p>
          <a:p>
            <a:pPr marL="285750" indent="-285750" algn="just">
              <a:buFont typeface="Arial" panose="020B0604020202020204" pitchFamily="34" charset="0"/>
              <a:buChar char="•"/>
            </a:pPr>
            <a:r>
              <a:rPr lang="it-IT" sz="6400" dirty="0">
                <a:solidFill>
                  <a:schemeClr val="tx1"/>
                </a:solidFill>
                <a:latin typeface="Verdana" panose="020B0604030504040204" pitchFamily="34" charset="0"/>
                <a:ea typeface="Verdana" panose="020B0604030504040204" pitchFamily="34" charset="0"/>
                <a:cs typeface="Verdana" panose="020B0604030504040204" pitchFamily="34" charset="0"/>
              </a:rPr>
              <a:t>rispetto del pluralismo socio-politico, relativo all'osservanza da parte delle emittenti dei principi generali posti a base dell'esercizio della comunicazione radiotelevisiva. Quest'area si suddivide in ulteriori due ambiti:</a:t>
            </a:r>
          </a:p>
          <a:p>
            <a:pPr lvl="1" algn="just"/>
            <a:r>
              <a:rPr lang="it-IT" sz="6400" dirty="0">
                <a:solidFill>
                  <a:schemeClr val="tx1"/>
                </a:solidFill>
                <a:latin typeface="Verdana" panose="020B0604030504040204" pitchFamily="34" charset="0"/>
                <a:ea typeface="Verdana" panose="020B0604030504040204" pitchFamily="34" charset="0"/>
                <a:cs typeface="Verdana" panose="020B0604030504040204" pitchFamily="34" charset="0"/>
              </a:rPr>
              <a:t> - il rispetto del pluralismo socio-culturale, che prevede la   presenza nella programmazione dei soggetti appartenenti a diverse correnti sociali, culturali, religiose e politiche;</a:t>
            </a:r>
          </a:p>
          <a:p>
            <a:pPr lvl="1" algn="just"/>
            <a:r>
              <a:rPr lang="it-IT" sz="6400" dirty="0">
                <a:solidFill>
                  <a:schemeClr val="tx1"/>
                </a:solidFill>
                <a:latin typeface="Verdana" panose="020B0604030504040204" pitchFamily="34" charset="0"/>
                <a:ea typeface="Verdana" panose="020B0604030504040204" pitchFamily="34" charset="0"/>
                <a:cs typeface="Verdana" panose="020B0604030504040204" pitchFamily="34" charset="0"/>
              </a:rPr>
              <a:t> - il rispetto del pluralismo politico-istituzionale, che è specificatamente riferito ai soggetti politici e istituzionali regolato dalle disposizioni sulla c.d. par condicio.</a:t>
            </a:r>
          </a:p>
          <a:p>
            <a:pPr marL="857250" indent="-857250" algn="just">
              <a:buFont typeface="Arial" panose="020B0604020202020204" pitchFamily="34" charset="0"/>
              <a:buChar char="•"/>
            </a:pPr>
            <a:endParaRPr lang="it-IT" sz="64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just"/>
            <a:r>
              <a:rPr lang="it-IT" sz="4800" dirty="0">
                <a:solidFill>
                  <a:schemeClr val="tx1"/>
                </a:solidFill>
                <a:latin typeface="Verdana" panose="020B0604030504040204" pitchFamily="34" charset="0"/>
                <a:ea typeface="Verdana" panose="020B0604030504040204" pitchFamily="34" charset="0"/>
                <a:cs typeface="Verdana" panose="020B0604030504040204" pitchFamily="34" charset="0"/>
              </a:rPr>
              <a:t>Note: legge 31 luglio 1997, n. 249; Legge 22 febbraio 2000, n. 28; D.lgs. 31 luglio 2005, n. 177; delibera n. 538/01/CSP; Accordo quadro del 28 novembre 2017 approvato con delibera dell’Autorità 395/17/CONS; Convenzione </a:t>
            </a:r>
            <a:r>
              <a:rPr lang="it-IT" sz="4800" dirty="0" err="1">
                <a:solidFill>
                  <a:schemeClr val="tx1"/>
                </a:solidFill>
                <a:latin typeface="Verdana" panose="020B0604030504040204" pitchFamily="34" charset="0"/>
                <a:ea typeface="Verdana" panose="020B0604030504040204" pitchFamily="34" charset="0"/>
                <a:cs typeface="Verdana" panose="020B0604030504040204" pitchFamily="34" charset="0"/>
              </a:rPr>
              <a:t>Co.Re.Com</a:t>
            </a:r>
            <a:r>
              <a:rPr lang="it-IT" sz="4800" dirty="0">
                <a:solidFill>
                  <a:schemeClr val="tx1"/>
                </a:solidFill>
                <a:latin typeface="Verdana" panose="020B0604030504040204" pitchFamily="34" charset="0"/>
                <a:ea typeface="Verdana" panose="020B0604030504040204" pitchFamily="34" charset="0"/>
                <a:cs typeface="Verdana" panose="020B0604030504040204" pitchFamily="34" charset="0"/>
              </a:rPr>
              <a:t>. e Agcom del 05 marzo 2018.</a:t>
            </a:r>
            <a:endParaRPr lang="it-IT" sz="1800" dirty="0">
              <a:solidFill>
                <a:schemeClr val="tx1"/>
              </a:solidFill>
            </a:endParaRPr>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497878"/>
            <a:ext cx="1296144" cy="736657"/>
          </a:xfrm>
          <a:prstGeom prst="rect">
            <a:avLst/>
          </a:prstGeom>
        </p:spPr>
      </p:pic>
      <p:pic>
        <p:nvPicPr>
          <p:cNvPr id="6" name="Immagin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6312" y="383485"/>
            <a:ext cx="1044000" cy="1044000"/>
          </a:xfrm>
          <a:prstGeom prst="rect">
            <a:avLst/>
          </a:prstGeom>
        </p:spPr>
      </p:pic>
      <p:pic>
        <p:nvPicPr>
          <p:cNvPr id="7" name="Immagine 6" descr="logo_agcom"/>
          <p:cNvPicPr/>
          <p:nvPr/>
        </p:nvPicPr>
        <p:blipFill>
          <a:blip r:embed="rId4"/>
          <a:srcRect/>
          <a:stretch>
            <a:fillRect/>
          </a:stretch>
        </p:blipFill>
        <p:spPr bwMode="auto">
          <a:xfrm>
            <a:off x="7380312" y="530008"/>
            <a:ext cx="1257300" cy="657225"/>
          </a:xfrm>
          <a:prstGeom prst="rect">
            <a:avLst/>
          </a:prstGeom>
          <a:noFill/>
          <a:ln w="9525">
            <a:noFill/>
            <a:miter lim="800000"/>
            <a:headEnd/>
            <a:tailEnd/>
          </a:ln>
        </p:spPr>
      </p:pic>
      <p:sp>
        <p:nvSpPr>
          <p:cNvPr id="8" name="Sottotitolo 2"/>
          <p:cNvSpPr txBox="1">
            <a:spLocks/>
          </p:cNvSpPr>
          <p:nvPr/>
        </p:nvSpPr>
        <p:spPr>
          <a:xfrm>
            <a:off x="359532" y="1949250"/>
            <a:ext cx="1512168" cy="285787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it-IT" sz="1600" i="1" dirty="0">
                <a:solidFill>
                  <a:schemeClr val="tx1"/>
                </a:solidFill>
                <a:latin typeface="Verdana" panose="020B0604030504040204" pitchFamily="34" charset="0"/>
                <a:ea typeface="Verdana" panose="020B0604030504040204" pitchFamily="34" charset="0"/>
                <a:cs typeface="Verdana" panose="020B0604030504040204" pitchFamily="34" charset="0"/>
              </a:rPr>
              <a:t>Normativa, descrizione del servizio, tutela dei cittadini</a:t>
            </a:r>
          </a:p>
          <a:p>
            <a:endParaRPr lang="it-IT" dirty="0"/>
          </a:p>
        </p:txBody>
      </p:sp>
      <p:sp>
        <p:nvSpPr>
          <p:cNvPr id="9" name="Segnaposto testo 4"/>
          <p:cNvSpPr txBox="1">
            <a:spLocks/>
          </p:cNvSpPr>
          <p:nvPr/>
        </p:nvSpPr>
        <p:spPr>
          <a:xfrm>
            <a:off x="1115616" y="1406693"/>
            <a:ext cx="7344816" cy="573068"/>
          </a:xfrm>
          <a:prstGeom prst="rect">
            <a:avLst/>
          </a:prstGeom>
        </p:spPr>
        <p:txBody>
          <a:bodyPr vert="horz" lIns="91440" tIns="45720" rIns="91440" bIns="45720" rtlCol="0">
            <a:no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algn="ctr"/>
            <a:endParaRPr lang="it-IT" sz="1800" b="1" dirty="0">
              <a:latin typeface="Verdana" panose="020B0604030504040204" pitchFamily="34" charset="0"/>
              <a:ea typeface="Verdana" panose="020B0604030504040204" pitchFamily="34" charset="0"/>
              <a:cs typeface="Verdana" panose="020B0604030504040204" pitchFamily="34" charset="0"/>
            </a:endParaRPr>
          </a:p>
          <a:p>
            <a:pPr algn="ctr"/>
            <a:endParaRPr lang="it-IT" sz="1800" dirty="0">
              <a:latin typeface="Verdana" panose="020B0604030504040204" pitchFamily="34" charset="0"/>
              <a:ea typeface="Verdana" panose="020B0604030504040204" pitchFamily="34" charset="0"/>
              <a:cs typeface="Verdana" panose="020B0604030504040204" pitchFamily="34" charset="0"/>
            </a:endParaRPr>
          </a:p>
        </p:txBody>
      </p:sp>
      <p:sp>
        <p:nvSpPr>
          <p:cNvPr id="10" name="Titolo 3"/>
          <p:cNvSpPr txBox="1">
            <a:spLocks/>
          </p:cNvSpPr>
          <p:nvPr/>
        </p:nvSpPr>
        <p:spPr>
          <a:xfrm>
            <a:off x="2111775" y="374955"/>
            <a:ext cx="4254128" cy="1040268"/>
          </a:xfrm>
          <a:prstGeom prst="rect">
            <a:avLst/>
          </a:prstGeom>
        </p:spPr>
        <p:txBody>
          <a:bodyPr vert="horz" lIns="91440" tIns="45720" rIns="91440" bIns="45720" rtlCol="0" anchor="ctr">
            <a:no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pPr algn="ctr">
              <a:lnSpc>
                <a:spcPct val="110000"/>
              </a:lnSpc>
            </a:pPr>
            <a:endParaRPr lang="it-IT" sz="1800" dirty="0">
              <a:latin typeface="Verdana" panose="020B0604030504040204" pitchFamily="34" charset="0"/>
              <a:ea typeface="Verdana" panose="020B0604030504040204" pitchFamily="34" charset="0"/>
              <a:cs typeface="Verdana" panose="020B0604030504040204" pitchFamily="34" charset="0"/>
            </a:endParaRPr>
          </a:p>
        </p:txBody>
      </p:sp>
      <p:sp>
        <p:nvSpPr>
          <p:cNvPr id="5" name="Segnaposto numero diapositiva 4"/>
          <p:cNvSpPr>
            <a:spLocks noGrp="1"/>
          </p:cNvSpPr>
          <p:nvPr>
            <p:ph type="sldNum" sz="quarter" idx="12"/>
          </p:nvPr>
        </p:nvSpPr>
        <p:spPr/>
        <p:txBody>
          <a:bodyPr/>
          <a:lstStyle/>
          <a:p>
            <a:fld id="{EA7C8D44-3667-46F6-9772-CC52308E2A7F}" type="slidenum">
              <a:rPr kumimoji="0" lang="en-US" smtClean="0"/>
              <a:pPr/>
              <a:t>35</a:t>
            </a:fld>
            <a:endParaRPr kumimoji="0" lang="en-US" dirty="0"/>
          </a:p>
        </p:txBody>
      </p:sp>
    </p:spTree>
    <p:extLst>
      <p:ext uri="{BB962C8B-B14F-4D97-AF65-F5344CB8AC3E}">
        <p14:creationId xmlns:p14="http://schemas.microsoft.com/office/powerpoint/2010/main" val="9911972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idx="1"/>
          </p:nvPr>
        </p:nvSpPr>
        <p:spPr>
          <a:xfrm>
            <a:off x="1763688" y="2026002"/>
            <a:ext cx="6480720" cy="4643357"/>
          </a:xfrm>
        </p:spPr>
        <p:txBody>
          <a:bodyPr>
            <a:normAutofit fontScale="25000" lnSpcReduction="20000"/>
          </a:bodyPr>
          <a:lstStyle/>
          <a:p>
            <a:pPr marL="0" indent="0" algn="just" defTabSz="884238">
              <a:buNone/>
            </a:pPr>
            <a:r>
              <a:rPr lang="it-IT" sz="6400" dirty="0">
                <a:latin typeface="Verdana" panose="020B0604030504040204" pitchFamily="34" charset="0"/>
                <a:ea typeface="Verdana" panose="020B0604030504040204" pitchFamily="34" charset="0"/>
                <a:cs typeface="Verdana" panose="020B0604030504040204" pitchFamily="34" charset="0"/>
              </a:rPr>
              <a:t>Tale attività viene effettuata dal </a:t>
            </a:r>
            <a:r>
              <a:rPr lang="it-IT" sz="6400" dirty="0" err="1">
                <a:latin typeface="Verdana" panose="020B0604030504040204" pitchFamily="34" charset="0"/>
                <a:ea typeface="Verdana" panose="020B0604030504040204" pitchFamily="34" charset="0"/>
                <a:cs typeface="Verdana" panose="020B0604030504040204" pitchFamily="34" charset="0"/>
              </a:rPr>
              <a:t>Co.Re.Com</a:t>
            </a:r>
            <a:r>
              <a:rPr lang="it-IT" sz="6400" dirty="0">
                <a:latin typeface="Verdana" panose="020B0604030504040204" pitchFamily="34" charset="0"/>
                <a:ea typeface="Verdana" panose="020B0604030504040204" pitchFamily="34" charset="0"/>
                <a:cs typeface="Verdana" panose="020B0604030504040204" pitchFamily="34" charset="0"/>
              </a:rPr>
              <a:t>. Lazio a campione, mediante sorteggio annuale delle emittenti televisive da sottoporre a monitoraggio e prevede il </a:t>
            </a:r>
            <a:r>
              <a:rPr lang="it-IT" sz="6400" dirty="0" err="1">
                <a:latin typeface="Verdana" panose="020B0604030504040204" pitchFamily="34" charset="0"/>
                <a:ea typeface="Verdana" panose="020B0604030504040204" pitchFamily="34" charset="0"/>
                <a:cs typeface="Verdana" panose="020B0604030504040204" pitchFamily="34" charset="0"/>
              </a:rPr>
              <a:t>visionamento</a:t>
            </a:r>
            <a:r>
              <a:rPr lang="it-IT" sz="6400" dirty="0">
                <a:latin typeface="Verdana" panose="020B0604030504040204" pitchFamily="34" charset="0"/>
                <a:ea typeface="Verdana" panose="020B0604030504040204" pitchFamily="34" charset="0"/>
                <a:cs typeface="Verdana" panose="020B0604030504040204" pitchFamily="34" charset="0"/>
              </a:rPr>
              <a:t> h24 di un palinsesto settimanale di ogni emittente. Con riferimento all’Area del pluralismo politico ed istituzionale, al fine di disporre di dati significativi, il monitoraggio viene effettuato per un periodo di 30 gg. L’attività istruttoria prevede la possibilità di richiedere all’emittente ulteriori informazioni, registrazioni, audizioni ed indagini conoscitive e deve essere esperita nel termine di 90 gg dalla conoscenza dei fatti. In risposta all’eventuale atto di contestazione, l’emittente può accedere alla documentazione, così come può presentare eventuali memorie difensive in ossequio al suo diritto di difesa. In caso di accertata inosservanza delle disposizioni normative, il </a:t>
            </a:r>
            <a:r>
              <a:rPr lang="it-IT" sz="6400" dirty="0" err="1">
                <a:latin typeface="Verdana" panose="020B0604030504040204" pitchFamily="34" charset="0"/>
                <a:ea typeface="Verdana" panose="020B0604030504040204" pitchFamily="34" charset="0"/>
                <a:cs typeface="Verdana" panose="020B0604030504040204" pitchFamily="34" charset="0"/>
              </a:rPr>
              <a:t>Co.Re.Com</a:t>
            </a:r>
            <a:r>
              <a:rPr lang="it-IT" sz="6400" dirty="0">
                <a:latin typeface="Verdana" panose="020B0604030504040204" pitchFamily="34" charset="0"/>
                <a:ea typeface="Verdana" panose="020B0604030504040204" pitchFamily="34" charset="0"/>
                <a:cs typeface="Verdana" panose="020B0604030504040204" pitchFamily="34" charset="0"/>
              </a:rPr>
              <a:t>. istruisce il procedimento finalizzato all'eventuale adozione di provvedimenti sanzionatori da parte dell'Autorità Garante, o procede all’archiviazione del procedimento stesso, qualora non risultino inosservanze. </a:t>
            </a:r>
          </a:p>
          <a:p>
            <a:pPr marL="0" indent="0" algn="just">
              <a:buNone/>
            </a:pPr>
            <a:r>
              <a:rPr lang="it-IT" sz="6400" dirty="0">
                <a:latin typeface="Verdana" panose="020B0604030504040204" pitchFamily="34" charset="0"/>
                <a:ea typeface="Verdana" panose="020B0604030504040204" pitchFamily="34" charset="0"/>
                <a:cs typeface="Verdana" panose="020B0604030504040204" pitchFamily="34" charset="0"/>
              </a:rPr>
              <a:t>Il monitoraggio può avvenire non solo d’ufficio, ma anche su istanza di parte. Il </a:t>
            </a:r>
            <a:r>
              <a:rPr lang="it-IT" sz="6400" dirty="0" err="1">
                <a:latin typeface="Verdana" panose="020B0604030504040204" pitchFamily="34" charset="0"/>
                <a:ea typeface="Verdana" panose="020B0604030504040204" pitchFamily="34" charset="0"/>
                <a:cs typeface="Verdana" panose="020B0604030504040204" pitchFamily="34" charset="0"/>
              </a:rPr>
              <a:t>Co.Re.Com</a:t>
            </a:r>
            <a:r>
              <a:rPr lang="it-IT" sz="6400" dirty="0">
                <a:latin typeface="Verdana" panose="020B0604030504040204" pitchFamily="34" charset="0"/>
                <a:ea typeface="Verdana" panose="020B0604030504040204" pitchFamily="34" charset="0"/>
                <a:cs typeface="Verdana" panose="020B0604030504040204" pitchFamily="34" charset="0"/>
              </a:rPr>
              <a:t>. infatti può procedere su segnalazione, che deve consentire di individuare il segnalante, il fornitore di servizi media audiovisivi ed il comportamento oggetto di violazione.</a:t>
            </a:r>
          </a:p>
          <a:p>
            <a:endParaRPr lang="it-IT" sz="2400" b="1" dirty="0">
              <a:latin typeface="+mj-lt"/>
              <a:ea typeface="+mj-ea"/>
              <a:cs typeface="+mj-cs"/>
            </a:endParaRPr>
          </a:p>
          <a:p>
            <a:endParaRPr lang="it-IT" sz="4800" dirty="0">
              <a:solidFill>
                <a:schemeClr val="tx1"/>
              </a:solidFill>
            </a:endParaRPr>
          </a:p>
          <a:p>
            <a:endParaRPr lang="it-IT" sz="4800" dirty="0"/>
          </a:p>
          <a:p>
            <a:pPr marL="457200" indent="-457200" algn="just">
              <a:buFont typeface="Arial" panose="020B0604020202020204" pitchFamily="34" charset="0"/>
              <a:buChar char="•"/>
            </a:pPr>
            <a:endParaRPr lang="it-IT" sz="4800" dirty="0">
              <a:solidFill>
                <a:schemeClr val="tx1"/>
              </a:solidFill>
            </a:endParaRPr>
          </a:p>
          <a:p>
            <a:pPr algn="just"/>
            <a:endParaRPr lang="it-IT" dirty="0"/>
          </a:p>
        </p:txBody>
      </p:sp>
      <p:sp>
        <p:nvSpPr>
          <p:cNvPr id="5" name="Segnaposto testo 4"/>
          <p:cNvSpPr>
            <a:spLocks noGrp="1"/>
          </p:cNvSpPr>
          <p:nvPr>
            <p:ph type="body" sz="half" idx="2"/>
          </p:nvPr>
        </p:nvSpPr>
        <p:spPr>
          <a:xfrm>
            <a:off x="233183" y="1808456"/>
            <a:ext cx="1656184" cy="2160240"/>
          </a:xfrm>
        </p:spPr>
        <p:txBody>
          <a:bodyPr anchor="ctr">
            <a:normAutofit/>
          </a:bodyPr>
          <a:lstStyle/>
          <a:p>
            <a:r>
              <a:rPr lang="it-IT" sz="1600" i="1" dirty="0">
                <a:latin typeface="Verdana" panose="020B0604030504040204" pitchFamily="34" charset="0"/>
                <a:ea typeface="Verdana" panose="020B0604030504040204" pitchFamily="34" charset="0"/>
                <a:cs typeface="Verdana" panose="020B0604030504040204" pitchFamily="34" charset="0"/>
              </a:rPr>
              <a:t>Modalità di fruizione, modulistica e contatti</a:t>
            </a:r>
          </a:p>
          <a:p>
            <a:pPr algn="ctr"/>
            <a:endParaRPr lang="it-IT" u="sng" dirty="0"/>
          </a:p>
          <a:p>
            <a:endParaRPr lang="it-IT" dirty="0"/>
          </a:p>
        </p:txBody>
      </p:sp>
      <p:pic>
        <p:nvPicPr>
          <p:cNvPr id="6" name="Immagin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497878"/>
            <a:ext cx="1296144" cy="736657"/>
          </a:xfrm>
          <a:prstGeom prst="rect">
            <a:avLst/>
          </a:prstGeom>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6312" y="336620"/>
            <a:ext cx="1044000" cy="1044000"/>
          </a:xfrm>
          <a:prstGeom prst="rect">
            <a:avLst/>
          </a:prstGeom>
        </p:spPr>
      </p:pic>
      <p:pic>
        <p:nvPicPr>
          <p:cNvPr id="8" name="Immagine 7" descr="logo_agcom"/>
          <p:cNvPicPr/>
          <p:nvPr/>
        </p:nvPicPr>
        <p:blipFill>
          <a:blip r:embed="rId4"/>
          <a:srcRect/>
          <a:stretch>
            <a:fillRect/>
          </a:stretch>
        </p:blipFill>
        <p:spPr bwMode="auto">
          <a:xfrm>
            <a:off x="7380312" y="530008"/>
            <a:ext cx="1257300" cy="657225"/>
          </a:xfrm>
          <a:prstGeom prst="rect">
            <a:avLst/>
          </a:prstGeom>
          <a:noFill/>
          <a:ln w="9525">
            <a:noFill/>
            <a:miter lim="800000"/>
            <a:headEnd/>
            <a:tailEnd/>
          </a:ln>
        </p:spPr>
      </p:pic>
      <p:sp>
        <p:nvSpPr>
          <p:cNvPr id="2" name="Rettangolo 1"/>
          <p:cNvSpPr/>
          <p:nvPr/>
        </p:nvSpPr>
        <p:spPr>
          <a:xfrm>
            <a:off x="2699792" y="775676"/>
            <a:ext cx="4968552" cy="584775"/>
          </a:xfrm>
          <a:prstGeom prst="rect">
            <a:avLst/>
          </a:prstGeom>
        </p:spPr>
        <p:txBody>
          <a:bodyPr wrap="square">
            <a:spAutoFit/>
          </a:bodyPr>
          <a:lstStyle/>
          <a:p>
            <a:pPr algn="ctr"/>
            <a:br>
              <a:rPr lang="it-IT" sz="1600" b="1" dirty="0"/>
            </a:br>
            <a:endParaRPr lang="it-IT" sz="1600" dirty="0"/>
          </a:p>
        </p:txBody>
      </p:sp>
      <p:sp>
        <p:nvSpPr>
          <p:cNvPr id="11" name="Segnaposto contenuto 2"/>
          <p:cNvSpPr txBox="1">
            <a:spLocks/>
          </p:cNvSpPr>
          <p:nvPr/>
        </p:nvSpPr>
        <p:spPr>
          <a:xfrm>
            <a:off x="2376427" y="2357570"/>
            <a:ext cx="6261185" cy="403094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endParaRPr lang="it-IT" sz="1800" dirty="0">
              <a:solidFill>
                <a:srgbClr val="FF0000"/>
              </a:solidFill>
            </a:endParaRPr>
          </a:p>
        </p:txBody>
      </p:sp>
      <p:sp>
        <p:nvSpPr>
          <p:cNvPr id="12" name="Titolo 3"/>
          <p:cNvSpPr txBox="1">
            <a:spLocks/>
          </p:cNvSpPr>
          <p:nvPr/>
        </p:nvSpPr>
        <p:spPr>
          <a:xfrm>
            <a:off x="2081311" y="366410"/>
            <a:ext cx="4254128" cy="1040268"/>
          </a:xfrm>
          <a:prstGeom prst="rect">
            <a:avLst/>
          </a:prstGeom>
        </p:spPr>
        <p:txBody>
          <a:bodyPr vert="horz" lIns="91440" tIns="45720" rIns="91440" bIns="45720" rtlCol="0" anchor="ctr">
            <a:no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pPr algn="ctr">
              <a:lnSpc>
                <a:spcPct val="110000"/>
              </a:lnSpc>
            </a:pPr>
            <a:endParaRPr lang="it-IT" sz="1800" dirty="0">
              <a:latin typeface="Verdana" panose="020B0604030504040204" pitchFamily="34" charset="0"/>
              <a:ea typeface="Verdana" panose="020B0604030504040204" pitchFamily="34" charset="0"/>
              <a:cs typeface="Verdana" panose="020B0604030504040204" pitchFamily="34" charset="0"/>
            </a:endParaRPr>
          </a:p>
        </p:txBody>
      </p:sp>
      <p:sp>
        <p:nvSpPr>
          <p:cNvPr id="13" name="Segnaposto testo 4"/>
          <p:cNvSpPr txBox="1">
            <a:spLocks/>
          </p:cNvSpPr>
          <p:nvPr/>
        </p:nvSpPr>
        <p:spPr>
          <a:xfrm>
            <a:off x="1547664" y="1432765"/>
            <a:ext cx="6408712" cy="573068"/>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algn="ctr"/>
            <a:endParaRPr lang="it-IT" sz="1800" dirty="0">
              <a:latin typeface="Verdana" panose="020B0604030504040204" pitchFamily="34" charset="0"/>
              <a:ea typeface="Verdana" panose="020B0604030504040204" pitchFamily="34" charset="0"/>
              <a:cs typeface="Verdana" panose="020B0604030504040204" pitchFamily="34" charset="0"/>
            </a:endParaRPr>
          </a:p>
        </p:txBody>
      </p:sp>
      <p:sp>
        <p:nvSpPr>
          <p:cNvPr id="4" name="Segnaposto piè di pagina 3"/>
          <p:cNvSpPr>
            <a:spLocks noGrp="1"/>
          </p:cNvSpPr>
          <p:nvPr>
            <p:ph type="ftr" sz="quarter" idx="11"/>
          </p:nvPr>
        </p:nvSpPr>
        <p:spPr/>
        <p:txBody>
          <a:bodyPr/>
          <a:lstStyle/>
          <a:p>
            <a:endParaRPr kumimoji="0" lang="en-US"/>
          </a:p>
        </p:txBody>
      </p:sp>
      <p:sp>
        <p:nvSpPr>
          <p:cNvPr id="9" name="Segnaposto numero diapositiva 8"/>
          <p:cNvSpPr>
            <a:spLocks noGrp="1"/>
          </p:cNvSpPr>
          <p:nvPr>
            <p:ph type="sldNum" sz="quarter" idx="12"/>
          </p:nvPr>
        </p:nvSpPr>
        <p:spPr/>
        <p:txBody>
          <a:bodyPr/>
          <a:lstStyle/>
          <a:p>
            <a:fld id="{EA7C8D44-3667-46F6-9772-CC52308E2A7F}" type="slidenum">
              <a:rPr kumimoji="0" lang="en-US" smtClean="0"/>
              <a:pPr/>
              <a:t>36</a:t>
            </a:fld>
            <a:endParaRPr kumimoji="0" lang="en-US"/>
          </a:p>
        </p:txBody>
      </p:sp>
    </p:spTree>
    <p:extLst>
      <p:ext uri="{BB962C8B-B14F-4D97-AF65-F5344CB8AC3E}">
        <p14:creationId xmlns:p14="http://schemas.microsoft.com/office/powerpoint/2010/main" val="1943572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686692" y="2115641"/>
            <a:ext cx="7457308" cy="4092444"/>
          </a:xfrm>
        </p:spPr>
        <p:txBody>
          <a:bodyPr>
            <a:normAutofit/>
          </a:bodyPr>
          <a:lstStyle/>
          <a:p>
            <a:pPr marL="457200" lvl="0" indent="-457200">
              <a:spcBef>
                <a:spcPts val="0"/>
              </a:spcBef>
              <a:buFont typeface="Arial" panose="020B0604020202020204" pitchFamily="34" charset="0"/>
              <a:buChar char="•"/>
            </a:pPr>
            <a:endParaRPr lang="it-IT" sz="17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18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Dirigente: Dott. Roberto Rizzi</a:t>
            </a:r>
          </a:p>
          <a:p>
            <a:pPr marL="285750" lvl="0" indent="-285750" algn="just">
              <a:buFont typeface="Arial" panose="020B0604020202020204" pitchFamily="34" charset="0"/>
              <a:buChar char="•"/>
              <a:defRPr/>
            </a:pPr>
            <a:r>
              <a:rPr lang="it-IT" sz="1600" noProof="0"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Responsabile:</a:t>
            </a:r>
            <a:r>
              <a:rPr kumimoji="0" lang="it-IT" sz="1600" b="0" i="0" u="none" strike="noStrike" kern="1200" cap="none" spc="0" normalizeH="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it-IT" sz="1600" b="0" i="0" u="none" strike="noStrike" kern="1200" cap="none" spc="0" normalizeH="0" noProof="0" dirty="0">
                <a:ln>
                  <a:noFill/>
                </a:ln>
                <a:solidFill>
                  <a:schemeClr val="tx1"/>
                </a:solidFill>
                <a:effectLst/>
                <a:uLnTx/>
                <a:uFillTx/>
                <a:latin typeface="Verdana" panose="020B0604030504040204" pitchFamily="34" charset="0"/>
                <a:ea typeface="Verdana" panose="020B0604030504040204" pitchFamily="34" charset="0"/>
                <a:cs typeface="Verdana" panose="020B0604030504040204" pitchFamily="34" charset="0"/>
              </a:rPr>
              <a:t>P.O. avv. Raffaela Anello</a:t>
            </a:r>
          </a:p>
          <a:p>
            <a:pPr marL="285750" lvl="0" indent="-285750" algn="just">
              <a:buFont typeface="Arial" panose="020B0604020202020204" pitchFamily="34" charset="0"/>
              <a:buChar char="•"/>
              <a:defRPr/>
            </a:pP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it-IT" sz="1600" dirty="0">
                <a:solidFill>
                  <a:schemeClr val="tx1"/>
                </a:solidFill>
                <a:latin typeface="Verdana" panose="020B0604030504040204" pitchFamily="34" charset="0"/>
                <a:ea typeface="Verdana" panose="020B0604030504040204" pitchFamily="34" charset="0"/>
                <a:cs typeface="Verdana" panose="020B0604030504040204" pitchFamily="34" charset="0"/>
              </a:rPr>
              <a:t>Front office: Via Lucrezio Caro, 67 – Roma</a:t>
            </a:r>
          </a:p>
          <a:p>
            <a:pPr marL="457200" lvl="0" indent="-457200" algn="just">
              <a:spcBef>
                <a:spcPts val="0"/>
              </a:spcBef>
              <a:buFont typeface="Arial" panose="020B0604020202020204" pitchFamily="34" charset="0"/>
              <a:buChar char="•"/>
            </a:pPr>
            <a:r>
              <a:rPr lang="it-IT" sz="1600" dirty="0" err="1">
                <a:solidFill>
                  <a:schemeClr val="tx1"/>
                </a:solidFill>
                <a:latin typeface="Verdana" panose="020B0604030504040204" pitchFamily="34" charset="0"/>
                <a:ea typeface="Verdana" panose="020B0604030504040204" pitchFamily="34" charset="0"/>
                <a:cs typeface="Verdana" panose="020B0604030504040204" pitchFamily="34" charset="0"/>
              </a:rPr>
              <a:t>Pec</a:t>
            </a:r>
            <a:r>
              <a:rPr lang="it-IT" sz="1600"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it-IT" sz="1600" dirty="0">
                <a:solidFill>
                  <a:schemeClr val="tx1"/>
                </a:solidFill>
                <a:latin typeface="Verdana" panose="020B0604030504040204" pitchFamily="34" charset="0"/>
                <a:ea typeface="Verdana" panose="020B0604030504040204" pitchFamily="34" charset="0"/>
                <a:cs typeface="Verdana" panose="020B0604030504040204" pitchFamily="34" charset="0"/>
                <a:hlinkClick r:id="rId2"/>
              </a:rPr>
              <a:t>corecomlazio.monitoraggio@cert.consreglazio.it</a:t>
            </a:r>
            <a:endParaRPr lang="it-IT" sz="16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457200" lvl="0" indent="-457200" algn="just">
              <a:spcBef>
                <a:spcPts val="0"/>
              </a:spcBef>
              <a:buFont typeface="Arial" panose="020B0604020202020204" pitchFamily="34" charset="0"/>
              <a:buChar char="•"/>
            </a:pPr>
            <a:r>
              <a:rPr lang="it-IT" sz="1600" dirty="0">
                <a:solidFill>
                  <a:schemeClr val="tx1"/>
                </a:solidFill>
                <a:latin typeface="Verdana" panose="020B0604030504040204" pitchFamily="34" charset="0"/>
                <a:ea typeface="Verdana" panose="020B0604030504040204" pitchFamily="34" charset="0"/>
                <a:cs typeface="Verdana" panose="020B0604030504040204" pitchFamily="34" charset="0"/>
              </a:rPr>
              <a:t>Telefono: 06/3215907- 06/3215995</a:t>
            </a:r>
          </a:p>
          <a:p>
            <a:pPr marL="457200" lvl="0" indent="-457200" algn="just">
              <a:spcBef>
                <a:spcPts val="0"/>
              </a:spcBef>
              <a:buFont typeface="Arial" panose="020B0604020202020204" pitchFamily="34" charset="0"/>
              <a:buChar char="•"/>
            </a:pPr>
            <a:endParaRPr lang="it-IT" sz="17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457200" lvl="0" indent="-457200" algn="just">
              <a:spcBef>
                <a:spcPts val="0"/>
              </a:spcBef>
              <a:buFont typeface="Arial" panose="020B0604020202020204" pitchFamily="34" charset="0"/>
              <a:buChar char="•"/>
            </a:pPr>
            <a:endParaRPr lang="it-IT" sz="17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457200" lvl="0" indent="-457200" algn="just">
              <a:spcBef>
                <a:spcPts val="0"/>
              </a:spcBef>
              <a:buFont typeface="Arial" panose="020B0604020202020204" pitchFamily="34" charset="0"/>
              <a:buChar char="•"/>
            </a:pPr>
            <a:endParaRPr lang="it-IT" sz="16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lvl="0" algn="just">
              <a:spcBef>
                <a:spcPts val="0"/>
              </a:spcBef>
            </a:pPr>
            <a:endParaRPr lang="it-IT" sz="16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lvl="0" algn="just">
              <a:spcBef>
                <a:spcPts val="0"/>
              </a:spcBef>
            </a:pPr>
            <a:endParaRPr lang="it-IT" sz="16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lvl="0" algn="just">
              <a:spcBef>
                <a:spcPts val="0"/>
              </a:spcBef>
            </a:pPr>
            <a:endParaRPr lang="it-IT" sz="16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lvl="0" algn="just">
              <a:spcBef>
                <a:spcPts val="0"/>
              </a:spcBef>
            </a:pPr>
            <a:endParaRPr lang="it-IT" sz="16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lvl="0" algn="just">
              <a:spcBef>
                <a:spcPts val="0"/>
              </a:spcBef>
            </a:pPr>
            <a:endParaRPr lang="it-IT" sz="16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457200" lvl="0" indent="-457200" algn="just">
              <a:spcBef>
                <a:spcPts val="0"/>
              </a:spcBef>
              <a:buFont typeface="Arial" panose="020B0604020202020204" pitchFamily="34" charset="0"/>
              <a:buChar char="•"/>
            </a:pPr>
            <a:r>
              <a:rPr lang="it-IT" sz="1200" dirty="0">
                <a:solidFill>
                  <a:schemeClr val="tx1"/>
                </a:solidFill>
                <a:latin typeface="Verdana" panose="020B0604030504040204" pitchFamily="34" charset="0"/>
                <a:ea typeface="Verdana" panose="020B0604030504040204" pitchFamily="34" charset="0"/>
                <a:cs typeface="Verdana" panose="020B0604030504040204" pitchFamily="34" charset="0"/>
              </a:rPr>
              <a:t>Per saperne di più contatta il sito all’indirizzo: </a:t>
            </a:r>
            <a:r>
              <a:rPr lang="it-IT" sz="1200" dirty="0">
                <a:solidFill>
                  <a:schemeClr val="tx1"/>
                </a:solidFill>
                <a:latin typeface="Verdana" panose="020B0604030504040204" pitchFamily="34" charset="0"/>
                <a:ea typeface="Verdana" panose="020B0604030504040204" pitchFamily="34" charset="0"/>
                <a:cs typeface="Verdana" panose="020B0604030504040204" pitchFamily="34" charset="0"/>
                <a:hlinkClick r:id="rId3"/>
              </a:rPr>
              <a:t>www.corecomlazio.it</a:t>
            </a:r>
            <a:endParaRPr lang="it-IT" sz="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endParaRPr lang="it-IT" dirty="0"/>
          </a:p>
        </p:txBody>
      </p:sp>
      <p:pic>
        <p:nvPicPr>
          <p:cNvPr id="4" name="Immagin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5576" y="497878"/>
            <a:ext cx="1296144" cy="736657"/>
          </a:xfrm>
          <a:prstGeom prst="rect">
            <a:avLst/>
          </a:prstGeom>
        </p:spPr>
      </p:pic>
      <p:pic>
        <p:nvPicPr>
          <p:cNvPr id="5" name="Immagin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36312" y="336620"/>
            <a:ext cx="1044000" cy="1044000"/>
          </a:xfrm>
          <a:prstGeom prst="rect">
            <a:avLst/>
          </a:prstGeom>
        </p:spPr>
      </p:pic>
      <p:pic>
        <p:nvPicPr>
          <p:cNvPr id="6" name="Immagine 5" descr="logo_agcom"/>
          <p:cNvPicPr/>
          <p:nvPr/>
        </p:nvPicPr>
        <p:blipFill>
          <a:blip r:embed="rId6"/>
          <a:srcRect/>
          <a:stretch>
            <a:fillRect/>
          </a:stretch>
        </p:blipFill>
        <p:spPr bwMode="auto">
          <a:xfrm>
            <a:off x="7380312" y="530008"/>
            <a:ext cx="1257300" cy="657225"/>
          </a:xfrm>
          <a:prstGeom prst="rect">
            <a:avLst/>
          </a:prstGeom>
          <a:noFill/>
          <a:ln w="9525">
            <a:noFill/>
            <a:miter lim="800000"/>
            <a:headEnd/>
            <a:tailEnd/>
          </a:ln>
        </p:spPr>
      </p:pic>
      <p:sp>
        <p:nvSpPr>
          <p:cNvPr id="7" name="Segnaposto testo 4"/>
          <p:cNvSpPr txBox="1">
            <a:spLocks/>
          </p:cNvSpPr>
          <p:nvPr/>
        </p:nvSpPr>
        <p:spPr>
          <a:xfrm>
            <a:off x="70829" y="2405171"/>
            <a:ext cx="2016224" cy="2428309"/>
          </a:xfrm>
          <a:prstGeom prst="rect">
            <a:avLst/>
          </a:prstGeom>
        </p:spPr>
        <p:txBody>
          <a:bodyPr anchor="ct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sz="1600" b="0" i="1"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Modalità di fruizione, modulistica e contatti</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3200" b="0" i="0" u="sng"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32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Segnaposto testo 4"/>
          <p:cNvSpPr txBox="1">
            <a:spLocks/>
          </p:cNvSpPr>
          <p:nvPr/>
        </p:nvSpPr>
        <p:spPr>
          <a:xfrm>
            <a:off x="1475656" y="1622909"/>
            <a:ext cx="6408712" cy="573068"/>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18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9" name="Titolo 3"/>
          <p:cNvSpPr txBox="1">
            <a:spLocks/>
          </p:cNvSpPr>
          <p:nvPr/>
        </p:nvSpPr>
        <p:spPr>
          <a:xfrm>
            <a:off x="2087053" y="485368"/>
            <a:ext cx="4254128" cy="8554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pPr marL="0" marR="0" lvl="0" indent="0" algn="ctr" defTabSz="914400" rtl="0" eaLnBrk="1" fontAlgn="auto" latinLnBrk="0" hangingPunct="1">
              <a:lnSpc>
                <a:spcPct val="110000"/>
              </a:lnSpc>
              <a:spcBef>
                <a:spcPts val="0"/>
              </a:spcBef>
              <a:spcAft>
                <a:spcPts val="0"/>
              </a:spcAft>
              <a:buClrTx/>
              <a:buSzTx/>
              <a:buFontTx/>
              <a:buNone/>
              <a:tabLst/>
              <a:defRPr/>
            </a:pPr>
            <a:endParaRPr kumimoji="0" lang="it-IT" sz="180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2" name="Segnaposto piè di pagina 1"/>
          <p:cNvSpPr>
            <a:spLocks noGrp="1"/>
          </p:cNvSpPr>
          <p:nvPr>
            <p:ph type="ftr" sz="quarter" idx="11"/>
          </p:nvPr>
        </p:nvSpPr>
        <p:spPr/>
        <p:txBody>
          <a:bodyPr/>
          <a:lstStyle/>
          <a:p>
            <a:endParaRPr kumimoji="0" lang="en-US" dirty="0"/>
          </a:p>
        </p:txBody>
      </p:sp>
      <p:sp>
        <p:nvSpPr>
          <p:cNvPr id="10" name="Segnaposto numero diapositiva 9"/>
          <p:cNvSpPr>
            <a:spLocks noGrp="1"/>
          </p:cNvSpPr>
          <p:nvPr>
            <p:ph type="sldNum" sz="quarter" idx="12"/>
          </p:nvPr>
        </p:nvSpPr>
        <p:spPr/>
        <p:txBody>
          <a:bodyPr/>
          <a:lstStyle/>
          <a:p>
            <a:fld id="{EA7C8D44-3667-46F6-9772-CC52308E2A7F}" type="slidenum">
              <a:rPr kumimoji="0" lang="en-US" smtClean="0"/>
              <a:pPr/>
              <a:t>37</a:t>
            </a:fld>
            <a:endParaRPr kumimoji="0" lang="en-US" dirty="0"/>
          </a:p>
        </p:txBody>
      </p:sp>
    </p:spTree>
    <p:extLst>
      <p:ext uri="{BB962C8B-B14F-4D97-AF65-F5344CB8AC3E}">
        <p14:creationId xmlns:p14="http://schemas.microsoft.com/office/powerpoint/2010/main" val="2507168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idx="1"/>
          </p:nvPr>
        </p:nvSpPr>
        <p:spPr>
          <a:xfrm>
            <a:off x="1891122" y="2001662"/>
            <a:ext cx="6585892" cy="4663526"/>
          </a:xfrm>
        </p:spPr>
        <p:txBody>
          <a:bodyPr>
            <a:normAutofit fontScale="47500" lnSpcReduction="20000"/>
          </a:bodyPr>
          <a:lstStyle/>
          <a:p>
            <a:pPr marL="0" indent="0" algn="just">
              <a:buNone/>
            </a:pPr>
            <a:r>
              <a:rPr lang="it-IT" sz="3400" dirty="0">
                <a:latin typeface="Verdana" panose="020B0604030504040204" pitchFamily="34" charset="0"/>
                <a:ea typeface="Verdana" panose="020B0604030504040204" pitchFamily="34" charset="0"/>
                <a:cs typeface="Verdana" panose="020B0604030504040204" pitchFamily="34" charset="0"/>
              </a:rPr>
              <a:t>Il </a:t>
            </a:r>
            <a:r>
              <a:rPr lang="it-IT" sz="3400" dirty="0" err="1">
                <a:latin typeface="Verdana" panose="020B0604030504040204" pitchFamily="34" charset="0"/>
                <a:ea typeface="Verdana" panose="020B0604030504040204" pitchFamily="34" charset="0"/>
                <a:cs typeface="Verdana" panose="020B0604030504040204" pitchFamily="34" charset="0"/>
              </a:rPr>
              <a:t>Co.Re.Com</a:t>
            </a:r>
            <a:r>
              <a:rPr lang="it-IT" sz="3400" dirty="0">
                <a:latin typeface="Verdana" panose="020B0604030504040204" pitchFamily="34" charset="0"/>
                <a:ea typeface="Verdana" panose="020B0604030504040204" pitchFamily="34" charset="0"/>
                <a:cs typeface="Verdana" panose="020B0604030504040204" pitchFamily="34" charset="0"/>
              </a:rPr>
              <a:t>. ha il compito di garantire il rispetto del pluralismo e della correttezza dell’informazione da parte delle emittenti radiotelevisive locali e della testata giornalistica regionale della RAI.</a:t>
            </a:r>
          </a:p>
          <a:p>
            <a:pPr marL="0" indent="0" algn="just">
              <a:buNone/>
            </a:pPr>
            <a:r>
              <a:rPr lang="it-IT" sz="3400" dirty="0">
                <a:latin typeface="Verdana" panose="020B0604030504040204" pitchFamily="34" charset="0"/>
                <a:ea typeface="Verdana" panose="020B0604030504040204" pitchFamily="34" charset="0"/>
                <a:cs typeface="Verdana" panose="020B0604030504040204" pitchFamily="34" charset="0"/>
              </a:rPr>
              <a:t>Il </a:t>
            </a:r>
            <a:r>
              <a:rPr lang="it-IT" sz="3400" dirty="0" err="1">
                <a:latin typeface="Verdana" panose="020B0604030504040204" pitchFamily="34" charset="0"/>
                <a:ea typeface="Verdana" panose="020B0604030504040204" pitchFamily="34" charset="0"/>
                <a:cs typeface="Verdana" panose="020B0604030504040204" pitchFamily="34" charset="0"/>
              </a:rPr>
              <a:t>Co.Re.Com</a:t>
            </a:r>
            <a:r>
              <a:rPr lang="it-IT" sz="3400" dirty="0">
                <a:latin typeface="Verdana" panose="020B0604030504040204" pitchFamily="34" charset="0"/>
                <a:ea typeface="Verdana" panose="020B0604030504040204" pitchFamily="34" charset="0"/>
                <a:cs typeface="Verdana" panose="020B0604030504040204" pitchFamily="34" charset="0"/>
              </a:rPr>
              <a:t>. stabilisce la disciplina per i programmi di informazione e comunicazione politica, distinguendo fra due diversi periodi: quello non elettorale, e quello elettorale.</a:t>
            </a:r>
          </a:p>
          <a:p>
            <a:pPr marL="0" indent="0" algn="just">
              <a:buNone/>
            </a:pPr>
            <a:r>
              <a:rPr lang="it-IT" sz="3400" dirty="0">
                <a:latin typeface="Verdana" panose="020B0604030504040204" pitchFamily="34" charset="0"/>
                <a:ea typeface="Verdana" panose="020B0604030504040204" pitchFamily="34" charset="0"/>
                <a:cs typeface="Verdana" panose="020B0604030504040204" pitchFamily="34" charset="0"/>
              </a:rPr>
              <a:t>Nei periodi non elettorali garantisce il rispetto delle norme sulla parità di accesso delle forze politiche ai mezzi di comunicazione.</a:t>
            </a:r>
          </a:p>
          <a:p>
            <a:pPr marL="0" indent="0" algn="just">
              <a:buNone/>
              <a:tabLst>
                <a:tab pos="0" algn="l"/>
                <a:tab pos="531813" algn="l"/>
              </a:tabLst>
            </a:pPr>
            <a:r>
              <a:rPr lang="it-IT" sz="3400" dirty="0">
                <a:latin typeface="Verdana" panose="020B0604030504040204" pitchFamily="34" charset="0"/>
                <a:ea typeface="Verdana" panose="020B0604030504040204" pitchFamily="34" charset="0"/>
                <a:cs typeface="Verdana" panose="020B0604030504040204" pitchFamily="34" charset="0"/>
              </a:rPr>
              <a:t>Durante ogni tornata elettorale, o consultazione referendaria, il </a:t>
            </a:r>
            <a:r>
              <a:rPr lang="it-IT" sz="3400" dirty="0" err="1">
                <a:latin typeface="Verdana" panose="020B0604030504040204" pitchFamily="34" charset="0"/>
                <a:ea typeface="Verdana" panose="020B0604030504040204" pitchFamily="34" charset="0"/>
                <a:cs typeface="Verdana" panose="020B0604030504040204" pitchFamily="34" charset="0"/>
              </a:rPr>
              <a:t>Co.Re.Com</a:t>
            </a:r>
            <a:r>
              <a:rPr lang="it-IT" sz="3400" dirty="0">
                <a:latin typeface="Verdana" panose="020B0604030504040204" pitchFamily="34" charset="0"/>
                <a:ea typeface="Verdana" panose="020B0604030504040204" pitchFamily="34" charset="0"/>
                <a:cs typeface="Verdana" panose="020B0604030504040204" pitchFamily="34" charset="0"/>
              </a:rPr>
              <a:t>. garantisce il rispetto delle norme che regolano la comunicazione istituzionale delle Pubbliche Amministrazioni, garantendo la procedura per i </a:t>
            </a:r>
            <a:r>
              <a:rPr lang="it-IT" sz="3400" u="sng" dirty="0">
                <a:latin typeface="Verdana" panose="020B0604030504040204" pitchFamily="34" charset="0"/>
                <a:ea typeface="Verdana" panose="020B0604030504040204" pitchFamily="34" charset="0"/>
                <a:cs typeface="Verdana" panose="020B0604030504040204" pitchFamily="34" charset="0"/>
              </a:rPr>
              <a:t>Messaggi Autogestiti Gratuiti (MAG)</a:t>
            </a:r>
            <a:r>
              <a:rPr lang="it-IT" sz="3400" dirty="0">
                <a:latin typeface="Verdana" panose="020B0604030504040204" pitchFamily="34" charset="0"/>
                <a:ea typeface="Verdana" panose="020B0604030504040204" pitchFamily="34" charset="0"/>
                <a:cs typeface="Verdana" panose="020B0604030504040204" pitchFamily="34" charset="0"/>
              </a:rPr>
              <a:t> delle forze politiche, da trasmettere sulle radio e tv locali. Chiamate ad applicare la normativa sono, per la RAI, la Commissione parlamentare di vigilanza e, per le televisioni e le radio private, l'Autorità per le garanzie nelle comunicazioni. </a:t>
            </a:r>
            <a:br>
              <a:rPr lang="it-IT" sz="4900" dirty="0">
                <a:latin typeface="Verdana" panose="020B0604030504040204" pitchFamily="34" charset="0"/>
                <a:ea typeface="Verdana" panose="020B0604030504040204" pitchFamily="34" charset="0"/>
                <a:cs typeface="Verdana" panose="020B0604030504040204" pitchFamily="34" charset="0"/>
              </a:rPr>
            </a:br>
            <a:endParaRPr lang="it-IT" sz="37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lvl="0" indent="0" algn="just">
              <a:buNone/>
            </a:pPr>
            <a:r>
              <a:rPr lang="it-IT" sz="2500" dirty="0">
                <a:latin typeface="Verdana" panose="020B0604030504040204" pitchFamily="34" charset="0"/>
                <a:ea typeface="Verdana" panose="020B0604030504040204" pitchFamily="34" charset="0"/>
                <a:cs typeface="Verdana" panose="020B0604030504040204" pitchFamily="34" charset="0"/>
              </a:rPr>
              <a:t>Note: </a:t>
            </a:r>
            <a:r>
              <a:rPr lang="it-IT" sz="2500" dirty="0">
                <a:solidFill>
                  <a:prstClr val="black"/>
                </a:solidFill>
                <a:latin typeface="Verdana" panose="020B0604030504040204" pitchFamily="34" charset="0"/>
                <a:ea typeface="Verdana" panose="020B0604030504040204" pitchFamily="34" charset="0"/>
                <a:cs typeface="Verdana" panose="020B0604030504040204" pitchFamily="34" charset="0"/>
              </a:rPr>
              <a:t>delibera Agcom n. 200/00/CSP, integrata dalla delibera n. 22/06/CSP; legge 28/2000 modificata dalla legge 313/2003</a:t>
            </a:r>
          </a:p>
          <a:p>
            <a:pPr algn="just"/>
            <a:endParaRPr lang="it-IT" dirty="0"/>
          </a:p>
        </p:txBody>
      </p:sp>
      <p:sp>
        <p:nvSpPr>
          <p:cNvPr id="5" name="Segnaposto testo 4"/>
          <p:cNvSpPr>
            <a:spLocks noGrp="1"/>
          </p:cNvSpPr>
          <p:nvPr>
            <p:ph type="body" sz="half" idx="2"/>
          </p:nvPr>
        </p:nvSpPr>
        <p:spPr>
          <a:xfrm>
            <a:off x="179512" y="1606427"/>
            <a:ext cx="1907541" cy="3190725"/>
          </a:xfrm>
        </p:spPr>
        <p:txBody>
          <a:bodyPr anchor="ctr">
            <a:normAutofit/>
          </a:bodyPr>
          <a:lstStyle/>
          <a:p>
            <a:r>
              <a:rPr lang="it-IT" sz="1600" i="1" dirty="0">
                <a:latin typeface="Verdana" panose="020B0604030504040204" pitchFamily="34" charset="0"/>
                <a:ea typeface="Verdana" panose="020B0604030504040204" pitchFamily="34" charset="0"/>
                <a:cs typeface="Verdana" panose="020B0604030504040204" pitchFamily="34" charset="0"/>
              </a:rPr>
              <a:t>Normativa, descrizione </a:t>
            </a:r>
          </a:p>
          <a:p>
            <a:r>
              <a:rPr lang="it-IT" sz="1600" i="1" dirty="0">
                <a:latin typeface="Verdana" panose="020B0604030504040204" pitchFamily="34" charset="0"/>
                <a:ea typeface="Verdana" panose="020B0604030504040204" pitchFamily="34" charset="0"/>
                <a:cs typeface="Verdana" panose="020B0604030504040204" pitchFamily="34" charset="0"/>
              </a:rPr>
              <a:t>del servizio,</a:t>
            </a:r>
          </a:p>
          <a:p>
            <a:r>
              <a:rPr lang="it-IT" sz="1600" i="1" dirty="0">
                <a:latin typeface="Verdana" panose="020B0604030504040204" pitchFamily="34" charset="0"/>
                <a:ea typeface="Verdana" panose="020B0604030504040204" pitchFamily="34" charset="0"/>
                <a:cs typeface="Verdana" panose="020B0604030504040204" pitchFamily="34" charset="0"/>
              </a:rPr>
              <a:t>tutela dei cittadini</a:t>
            </a:r>
          </a:p>
          <a:p>
            <a:pPr algn="ctr"/>
            <a:endParaRPr lang="it-IT" u="sng" dirty="0"/>
          </a:p>
          <a:p>
            <a:endParaRPr lang="it-IT" dirty="0"/>
          </a:p>
        </p:txBody>
      </p:sp>
      <p:pic>
        <p:nvPicPr>
          <p:cNvPr id="6" name="Immagin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497878"/>
            <a:ext cx="1296144" cy="736657"/>
          </a:xfrm>
          <a:prstGeom prst="rect">
            <a:avLst/>
          </a:prstGeom>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6312" y="336620"/>
            <a:ext cx="1044000" cy="1044000"/>
          </a:xfrm>
          <a:prstGeom prst="rect">
            <a:avLst/>
          </a:prstGeom>
        </p:spPr>
      </p:pic>
      <p:pic>
        <p:nvPicPr>
          <p:cNvPr id="8" name="Immagine 7" descr="logo_agcom"/>
          <p:cNvPicPr/>
          <p:nvPr/>
        </p:nvPicPr>
        <p:blipFill>
          <a:blip r:embed="rId4"/>
          <a:srcRect/>
          <a:stretch>
            <a:fillRect/>
          </a:stretch>
        </p:blipFill>
        <p:spPr bwMode="auto">
          <a:xfrm>
            <a:off x="7380312" y="530008"/>
            <a:ext cx="1257300" cy="657225"/>
          </a:xfrm>
          <a:prstGeom prst="rect">
            <a:avLst/>
          </a:prstGeom>
          <a:noFill/>
          <a:ln w="9525">
            <a:noFill/>
            <a:miter lim="800000"/>
            <a:headEnd/>
            <a:tailEnd/>
          </a:ln>
        </p:spPr>
      </p:pic>
      <p:sp>
        <p:nvSpPr>
          <p:cNvPr id="2" name="Rettangolo 1"/>
          <p:cNvSpPr/>
          <p:nvPr/>
        </p:nvSpPr>
        <p:spPr>
          <a:xfrm>
            <a:off x="2699792" y="775676"/>
            <a:ext cx="4968552" cy="58477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br>
              <a:rPr kumimoji="0" lang="it-IT" sz="1600" b="1" i="0" u="none" strike="noStrike" kern="1200" cap="none" spc="0" normalizeH="0" baseline="0" noProof="0" dirty="0">
                <a:ln>
                  <a:noFill/>
                </a:ln>
                <a:solidFill>
                  <a:prstClr val="black"/>
                </a:solidFill>
                <a:effectLst/>
                <a:uLnTx/>
                <a:uFillTx/>
                <a:latin typeface="Calibri"/>
                <a:ea typeface="+mn-ea"/>
                <a:cs typeface="+mn-cs"/>
              </a:rPr>
            </a:br>
            <a:endParaRPr kumimoji="0" lang="it-IT" sz="16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Segnaposto contenuto 2"/>
          <p:cNvSpPr txBox="1">
            <a:spLocks/>
          </p:cNvSpPr>
          <p:nvPr/>
        </p:nvSpPr>
        <p:spPr>
          <a:xfrm>
            <a:off x="2376427" y="2005834"/>
            <a:ext cx="5723965" cy="438267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1800" b="0" i="0" u="none" strike="noStrike" kern="1200" cap="none" spc="0" normalizeH="0" baseline="0" noProof="0" dirty="0">
              <a:ln>
                <a:noFill/>
              </a:ln>
              <a:solidFill>
                <a:srgbClr val="FF0000"/>
              </a:solidFill>
              <a:effectLst/>
              <a:uLnTx/>
              <a:uFillTx/>
              <a:latin typeface="Calibri"/>
              <a:ea typeface="+mn-ea"/>
              <a:cs typeface="+mn-cs"/>
            </a:endParaRPr>
          </a:p>
        </p:txBody>
      </p:sp>
      <p:sp>
        <p:nvSpPr>
          <p:cNvPr id="12" name="Titolo 3"/>
          <p:cNvSpPr txBox="1">
            <a:spLocks/>
          </p:cNvSpPr>
          <p:nvPr/>
        </p:nvSpPr>
        <p:spPr>
          <a:xfrm>
            <a:off x="2087053" y="497878"/>
            <a:ext cx="4254128" cy="736657"/>
          </a:xfrm>
          <a:prstGeom prst="rect">
            <a:avLst/>
          </a:prstGeom>
        </p:spPr>
        <p:txBody>
          <a:bodyPr vert="horz" lIns="91440" tIns="45720" rIns="91440" bIns="45720" rtlCol="0" anchor="ctr">
            <a:no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pPr marL="0" marR="0" lvl="0" indent="0" algn="ctr" defTabSz="914400" rtl="0" eaLnBrk="1" fontAlgn="auto" latinLnBrk="0" hangingPunct="1">
              <a:lnSpc>
                <a:spcPct val="110000"/>
              </a:lnSpc>
              <a:spcBef>
                <a:spcPct val="0"/>
              </a:spcBef>
              <a:spcAft>
                <a:spcPts val="0"/>
              </a:spcAft>
              <a:buClrTx/>
              <a:buSzTx/>
              <a:buFontTx/>
              <a:buNone/>
              <a:tabLst/>
              <a:defRPr/>
            </a:pPr>
            <a:endParaRPr kumimoji="0" lang="it-IT" sz="18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13" name="Segnaposto testo 4"/>
          <p:cNvSpPr txBox="1">
            <a:spLocks/>
          </p:cNvSpPr>
          <p:nvPr/>
        </p:nvSpPr>
        <p:spPr>
          <a:xfrm>
            <a:off x="742752" y="1430680"/>
            <a:ext cx="5904656" cy="573068"/>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sz="18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4.3.3 Vigilanza par condicio</a:t>
            </a:r>
            <a:endParaRPr kumimoji="0" lang="it-IT" sz="18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4" name="Segnaposto piè di pagina 3"/>
          <p:cNvSpPr>
            <a:spLocks noGrp="1"/>
          </p:cNvSpPr>
          <p:nvPr>
            <p:ph type="ftr" sz="quarter" idx="11"/>
          </p:nvPr>
        </p:nvSpPr>
        <p:spPr/>
        <p:txBody>
          <a:bodyPr/>
          <a:lstStyle/>
          <a:p>
            <a:endParaRPr kumimoji="0" lang="en-US"/>
          </a:p>
        </p:txBody>
      </p:sp>
      <p:sp>
        <p:nvSpPr>
          <p:cNvPr id="9" name="Segnaposto numero diapositiva 8"/>
          <p:cNvSpPr>
            <a:spLocks noGrp="1"/>
          </p:cNvSpPr>
          <p:nvPr>
            <p:ph type="sldNum" sz="quarter" idx="12"/>
          </p:nvPr>
        </p:nvSpPr>
        <p:spPr/>
        <p:txBody>
          <a:bodyPr/>
          <a:lstStyle/>
          <a:p>
            <a:fld id="{EA7C8D44-3667-46F6-9772-CC52308E2A7F}" type="slidenum">
              <a:rPr kumimoji="0" lang="en-US" smtClean="0"/>
              <a:pPr/>
              <a:t>38</a:t>
            </a:fld>
            <a:endParaRPr kumimoji="0" lang="en-US"/>
          </a:p>
        </p:txBody>
      </p:sp>
    </p:spTree>
    <p:extLst>
      <p:ext uri="{BB962C8B-B14F-4D97-AF65-F5344CB8AC3E}">
        <p14:creationId xmlns:p14="http://schemas.microsoft.com/office/powerpoint/2010/main" val="32828074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931375" y="2262818"/>
            <a:ext cx="6385041" cy="4190518"/>
          </a:xfrm>
        </p:spPr>
        <p:txBody>
          <a:bodyPr>
            <a:normAutofit lnSpcReduction="10000"/>
          </a:bodyPr>
          <a:lstStyle/>
          <a:p>
            <a:pPr marL="457200" lvl="0" indent="-457200" algn="just">
              <a:spcBef>
                <a:spcPts val="0"/>
              </a:spcBef>
              <a:buFont typeface="Arial" panose="020B0604020202020204" pitchFamily="34" charset="0"/>
              <a:buChar char="•"/>
            </a:pPr>
            <a:r>
              <a:rPr lang="it-IT" sz="1600" dirty="0">
                <a:solidFill>
                  <a:schemeClr val="tx1"/>
                </a:solidFill>
                <a:latin typeface="Verdana" panose="020B0604030504040204" pitchFamily="34" charset="0"/>
                <a:ea typeface="Verdana" panose="020B0604030504040204" pitchFamily="34" charset="0"/>
                <a:cs typeface="Verdana" panose="020B0604030504040204" pitchFamily="34" charset="0"/>
              </a:rPr>
              <a:t>Si verifica in particolare il rispetto dell’articolo 9 della legge 28 del 2000, che pone forti limiti </a:t>
            </a:r>
            <a:r>
              <a:rPr lang="it-IT" sz="1600">
                <a:solidFill>
                  <a:schemeClr val="tx1"/>
                </a:solidFill>
                <a:latin typeface="Verdana" panose="020B0604030504040204" pitchFamily="34" charset="0"/>
                <a:ea typeface="Verdana" panose="020B0604030504040204" pitchFamily="34" charset="0"/>
                <a:cs typeface="Verdana" panose="020B0604030504040204" pitchFamily="34" charset="0"/>
              </a:rPr>
              <a:t>alla comunicazione </a:t>
            </a:r>
            <a:r>
              <a:rPr lang="it-IT" sz="1600" dirty="0">
                <a:solidFill>
                  <a:schemeClr val="tx1"/>
                </a:solidFill>
                <a:latin typeface="Verdana" panose="020B0604030504040204" pitchFamily="34" charset="0"/>
                <a:ea typeface="Verdana" panose="020B0604030504040204" pitchFamily="34" charset="0"/>
                <a:cs typeface="Verdana" panose="020B0604030504040204" pitchFamily="34" charset="0"/>
              </a:rPr>
              <a:t>istituzionale delle Pubbliche Amministrazioni nel periodo </a:t>
            </a:r>
            <a:r>
              <a:rPr lang="it-IT" sz="1600" dirty="0" err="1">
                <a:solidFill>
                  <a:schemeClr val="tx1"/>
                </a:solidFill>
                <a:latin typeface="Verdana" panose="020B0604030504040204" pitchFamily="34" charset="0"/>
                <a:ea typeface="Verdana" panose="020B0604030504040204" pitchFamily="34" charset="0"/>
                <a:cs typeface="Verdana" panose="020B0604030504040204" pitchFamily="34" charset="0"/>
              </a:rPr>
              <a:t>pre</a:t>
            </a:r>
            <a:r>
              <a:rPr lang="it-IT" sz="1600" dirty="0">
                <a:solidFill>
                  <a:schemeClr val="tx1"/>
                </a:solidFill>
                <a:latin typeface="Verdana" panose="020B0604030504040204" pitchFamily="34" charset="0"/>
                <a:ea typeface="Verdana" panose="020B0604030504040204" pitchFamily="34" charset="0"/>
                <a:cs typeface="Verdana" panose="020B0604030504040204" pitchFamily="34" charset="0"/>
              </a:rPr>
              <a:t> elettorale. La presa in carico avviene su segnalazione del soggetto politico interessato e/o d’ufficio in base all’attività di monitoraggio esperita dal </a:t>
            </a:r>
            <a:r>
              <a:rPr lang="it-IT" sz="1600" dirty="0" err="1">
                <a:solidFill>
                  <a:schemeClr val="tx1"/>
                </a:solidFill>
                <a:latin typeface="Verdana" panose="020B0604030504040204" pitchFamily="34" charset="0"/>
                <a:ea typeface="Verdana" panose="020B0604030504040204" pitchFamily="34" charset="0"/>
                <a:cs typeface="Verdana" panose="020B0604030504040204" pitchFamily="34" charset="0"/>
              </a:rPr>
              <a:t>Co.Re.Com</a:t>
            </a:r>
            <a:r>
              <a:rPr lang="it-IT" sz="1600" dirty="0">
                <a:solidFill>
                  <a:schemeClr val="tx1"/>
                </a:solidFill>
                <a:latin typeface="Verdana" panose="020B0604030504040204" pitchFamily="34" charset="0"/>
                <a:ea typeface="Verdana" panose="020B0604030504040204" pitchFamily="34" charset="0"/>
                <a:cs typeface="Verdana" panose="020B0604030504040204" pitchFamily="34" charset="0"/>
              </a:rPr>
              <a:t>. stesso. Il procedimento deve essere concluso nell’arco delle 48 h successive, assicurando alle parti interessate la necessaria possibilità di presentare memorie difensive.</a:t>
            </a:r>
          </a:p>
          <a:p>
            <a:pPr marL="457200" lvl="0" indent="-457200" algn="just">
              <a:spcBef>
                <a:spcPts val="0"/>
              </a:spcBef>
              <a:buFont typeface="Arial" panose="020B0604020202020204" pitchFamily="34" charset="0"/>
              <a:buChar char="•"/>
            </a:pPr>
            <a:endParaRPr lang="it-IT" sz="16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285750" marR="0" lvl="0" indent="-285750" algn="just"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Dirigente: Dott. Roberto Rizzi</a:t>
            </a:r>
          </a:p>
          <a:p>
            <a:pPr marL="285750" lvl="0" indent="-285750" algn="just">
              <a:spcBef>
                <a:spcPts val="0"/>
              </a:spcBef>
              <a:buFont typeface="Arial" panose="020B0604020202020204" pitchFamily="34" charset="0"/>
              <a:buChar cha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Responsabile:</a:t>
            </a:r>
            <a:r>
              <a:rPr kumimoji="0" lang="it-IT" sz="1600" b="0" i="0" u="none" strike="noStrike" kern="1200" cap="none" spc="0" normalizeH="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r>
              <a:rPr lang="it-IT" sz="1600" dirty="0">
                <a:solidFill>
                  <a:schemeClr val="tx1"/>
                </a:solidFill>
                <a:latin typeface="Verdana" panose="020B0604030504040204" pitchFamily="34" charset="0"/>
                <a:ea typeface="Verdana" panose="020B0604030504040204" pitchFamily="34" charset="0"/>
                <a:cs typeface="Verdana" panose="020B0604030504040204" pitchFamily="34" charset="0"/>
              </a:rPr>
              <a:t>P.O. avv. Raffaela Anello</a:t>
            </a:r>
          </a:p>
          <a:p>
            <a:pPr marL="285750" lvl="0" indent="-285750" algn="just">
              <a:spcBef>
                <a:spcPts val="0"/>
              </a:spcBef>
              <a:buFont typeface="Arial" panose="020B0604020202020204" pitchFamily="34" charset="0"/>
              <a:buChar char="•"/>
            </a:pPr>
            <a:r>
              <a:rPr lang="it-IT" sz="1600" dirty="0">
                <a:solidFill>
                  <a:schemeClr val="tx1"/>
                </a:solidFill>
                <a:latin typeface="Verdana" panose="020B0604030504040204" pitchFamily="34" charset="0"/>
                <a:ea typeface="Verdana" panose="020B0604030504040204" pitchFamily="34" charset="0"/>
                <a:cs typeface="Verdana" panose="020B0604030504040204" pitchFamily="34" charset="0"/>
              </a:rPr>
              <a:t>Front office: Via Lucrezio Caro, 67 – Roma</a:t>
            </a:r>
          </a:p>
          <a:p>
            <a:pPr marL="285750" lvl="0" indent="-285750" algn="just">
              <a:spcBef>
                <a:spcPts val="0"/>
              </a:spcBef>
              <a:buFont typeface="Arial" panose="020B0604020202020204" pitchFamily="34" charset="0"/>
              <a:buChar char="•"/>
            </a:pPr>
            <a:r>
              <a:rPr lang="it-IT" sz="1600" dirty="0" err="1">
                <a:solidFill>
                  <a:schemeClr val="tx1"/>
                </a:solidFill>
                <a:latin typeface="Verdana" panose="020B0604030504040204" pitchFamily="34" charset="0"/>
                <a:ea typeface="Verdana" panose="020B0604030504040204" pitchFamily="34" charset="0"/>
                <a:cs typeface="Verdana" panose="020B0604030504040204" pitchFamily="34" charset="0"/>
              </a:rPr>
              <a:t>Pec</a:t>
            </a:r>
            <a:r>
              <a:rPr lang="it-IT" sz="1600"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it-IT" sz="1600" dirty="0">
                <a:solidFill>
                  <a:schemeClr val="tx1"/>
                </a:solidFill>
                <a:latin typeface="Verdana" panose="020B0604030504040204" pitchFamily="34" charset="0"/>
                <a:ea typeface="Verdana" panose="020B0604030504040204" pitchFamily="34" charset="0"/>
                <a:cs typeface="Verdana" panose="020B0604030504040204" pitchFamily="34" charset="0"/>
                <a:hlinkClick r:id="rId2"/>
              </a:rPr>
              <a:t>corecomlazio.tv@cert.consreglazio.it</a:t>
            </a:r>
            <a:endParaRPr lang="it-IT" sz="16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285750" lvl="0" indent="-285750" algn="just">
              <a:spcBef>
                <a:spcPts val="0"/>
              </a:spcBef>
              <a:buFont typeface="Arial" panose="020B0604020202020204" pitchFamily="34" charset="0"/>
              <a:buChar char="•"/>
            </a:pPr>
            <a:r>
              <a:rPr lang="it-IT" sz="1600" dirty="0">
                <a:solidFill>
                  <a:schemeClr val="tx1"/>
                </a:solidFill>
                <a:latin typeface="Verdana" panose="020B0604030504040204" pitchFamily="34" charset="0"/>
                <a:ea typeface="Verdana" panose="020B0604030504040204" pitchFamily="34" charset="0"/>
                <a:cs typeface="Verdana" panose="020B0604030504040204" pitchFamily="34" charset="0"/>
              </a:rPr>
              <a:t>Telefono: 06.3215907- 06.3215995 </a:t>
            </a:r>
          </a:p>
          <a:p>
            <a:pPr marL="285750" lvl="0" indent="-285750" algn="just">
              <a:spcBef>
                <a:spcPts val="0"/>
              </a:spcBef>
              <a:buFont typeface="Arial" panose="020B0604020202020204" pitchFamily="34" charset="0"/>
              <a:buChar char="•"/>
            </a:pPr>
            <a:endParaRPr lang="it-IT" sz="2000" dirty="0">
              <a:solidFill>
                <a:schemeClr val="tx1"/>
              </a:solidFill>
            </a:endParaRPr>
          </a:p>
          <a:p>
            <a:pPr marL="457200" lvl="0" indent="-457200" algn="just">
              <a:spcBef>
                <a:spcPts val="0"/>
              </a:spcBef>
              <a:buFont typeface="Arial" panose="020B0604020202020204" pitchFamily="34" charset="0"/>
              <a:buChar char="•"/>
            </a:pPr>
            <a:r>
              <a:rPr lang="it-IT" sz="1200" dirty="0">
                <a:solidFill>
                  <a:schemeClr val="tx1"/>
                </a:solidFill>
                <a:latin typeface="Verdana" panose="020B0604030504040204" pitchFamily="34" charset="0"/>
                <a:ea typeface="Verdana" panose="020B0604030504040204" pitchFamily="34" charset="0"/>
                <a:cs typeface="Verdana" panose="020B0604030504040204" pitchFamily="34" charset="0"/>
              </a:rPr>
              <a:t>Per saperne di più contatta il sito all’indirizzo: </a:t>
            </a:r>
            <a:r>
              <a:rPr lang="it-IT" sz="1200" dirty="0">
                <a:solidFill>
                  <a:schemeClr val="tx1"/>
                </a:solidFill>
                <a:latin typeface="Verdana" panose="020B0604030504040204" pitchFamily="34" charset="0"/>
                <a:ea typeface="Verdana" panose="020B0604030504040204" pitchFamily="34" charset="0"/>
                <a:cs typeface="Verdana" panose="020B0604030504040204" pitchFamily="34" charset="0"/>
                <a:hlinkClick r:id="rId3"/>
              </a:rPr>
              <a:t>www.corecomlazio.it</a:t>
            </a:r>
            <a:endParaRPr lang="it-IT" sz="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endParaRPr lang="it-IT" dirty="0"/>
          </a:p>
        </p:txBody>
      </p:sp>
      <p:pic>
        <p:nvPicPr>
          <p:cNvPr id="4" name="Immagin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5576" y="497878"/>
            <a:ext cx="1296144" cy="736657"/>
          </a:xfrm>
          <a:prstGeom prst="rect">
            <a:avLst/>
          </a:prstGeom>
        </p:spPr>
      </p:pic>
      <p:pic>
        <p:nvPicPr>
          <p:cNvPr id="5" name="Immagin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36312" y="336620"/>
            <a:ext cx="1044000" cy="1044000"/>
          </a:xfrm>
          <a:prstGeom prst="rect">
            <a:avLst/>
          </a:prstGeom>
        </p:spPr>
      </p:pic>
      <p:pic>
        <p:nvPicPr>
          <p:cNvPr id="6" name="Immagine 5" descr="logo_agcom"/>
          <p:cNvPicPr/>
          <p:nvPr/>
        </p:nvPicPr>
        <p:blipFill>
          <a:blip r:embed="rId6"/>
          <a:srcRect/>
          <a:stretch>
            <a:fillRect/>
          </a:stretch>
        </p:blipFill>
        <p:spPr bwMode="auto">
          <a:xfrm>
            <a:off x="7380312" y="530008"/>
            <a:ext cx="1257300" cy="657225"/>
          </a:xfrm>
          <a:prstGeom prst="rect">
            <a:avLst/>
          </a:prstGeom>
          <a:noFill/>
          <a:ln w="9525">
            <a:noFill/>
            <a:miter lim="800000"/>
            <a:headEnd/>
            <a:tailEnd/>
          </a:ln>
        </p:spPr>
      </p:pic>
      <p:sp>
        <p:nvSpPr>
          <p:cNvPr id="7" name="Segnaposto testo 4"/>
          <p:cNvSpPr txBox="1">
            <a:spLocks/>
          </p:cNvSpPr>
          <p:nvPr/>
        </p:nvSpPr>
        <p:spPr>
          <a:xfrm>
            <a:off x="70829" y="1862993"/>
            <a:ext cx="2016224" cy="3273227"/>
          </a:xfrm>
          <a:prstGeom prst="rect">
            <a:avLst/>
          </a:prstGeom>
        </p:spPr>
        <p:txBody>
          <a:bodyPr anchor="ct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sz="1600" b="0" i="1"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Modalità di fruizione, modulistica e contatti</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3200" b="0" i="0" u="sng"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32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Segnaposto testo 4"/>
          <p:cNvSpPr txBox="1">
            <a:spLocks/>
          </p:cNvSpPr>
          <p:nvPr/>
        </p:nvSpPr>
        <p:spPr>
          <a:xfrm>
            <a:off x="1047922" y="1412870"/>
            <a:ext cx="5203998" cy="573068"/>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sz="18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endParaRPr kumimoji="0" lang="it-IT" sz="18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14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Titolo 3"/>
          <p:cNvSpPr txBox="1">
            <a:spLocks/>
          </p:cNvSpPr>
          <p:nvPr/>
        </p:nvSpPr>
        <p:spPr>
          <a:xfrm>
            <a:off x="2087053" y="497878"/>
            <a:ext cx="4254128" cy="736657"/>
          </a:xfrm>
          <a:prstGeom prst="rect">
            <a:avLst/>
          </a:prstGeom>
        </p:spPr>
        <p:txBody>
          <a:bodyPr vert="horz" lIns="91440" tIns="45720" rIns="91440" bIns="45720" rtlCol="0" anchor="ctr">
            <a:no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pPr marL="0" marR="0" lvl="0" indent="0" algn="ctr" defTabSz="914400" rtl="0" eaLnBrk="1" fontAlgn="auto" latinLnBrk="0" hangingPunct="1">
              <a:lnSpc>
                <a:spcPct val="110000"/>
              </a:lnSpc>
              <a:spcBef>
                <a:spcPts val="0"/>
              </a:spcBef>
              <a:spcAft>
                <a:spcPts val="0"/>
              </a:spcAft>
              <a:buClrTx/>
              <a:buSzTx/>
              <a:buFontTx/>
              <a:buNone/>
              <a:tabLst/>
              <a:defRPr/>
            </a:pPr>
            <a:endParaRPr kumimoji="0" lang="it-IT" sz="180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2" name="Segnaposto piè di pagina 1"/>
          <p:cNvSpPr>
            <a:spLocks noGrp="1"/>
          </p:cNvSpPr>
          <p:nvPr>
            <p:ph type="ftr" sz="quarter" idx="11"/>
          </p:nvPr>
        </p:nvSpPr>
        <p:spPr/>
        <p:txBody>
          <a:bodyPr/>
          <a:lstStyle/>
          <a:p>
            <a:endParaRPr kumimoji="0" lang="en-US" dirty="0"/>
          </a:p>
        </p:txBody>
      </p:sp>
      <p:sp>
        <p:nvSpPr>
          <p:cNvPr id="10" name="Segnaposto numero diapositiva 9"/>
          <p:cNvSpPr>
            <a:spLocks noGrp="1"/>
          </p:cNvSpPr>
          <p:nvPr>
            <p:ph type="sldNum" sz="quarter" idx="12"/>
          </p:nvPr>
        </p:nvSpPr>
        <p:spPr/>
        <p:txBody>
          <a:bodyPr/>
          <a:lstStyle/>
          <a:p>
            <a:fld id="{EA7C8D44-3667-46F6-9772-CC52308E2A7F}" type="slidenum">
              <a:rPr kumimoji="0" lang="en-US" smtClean="0"/>
              <a:pPr/>
              <a:t>39</a:t>
            </a:fld>
            <a:endParaRPr kumimoji="0" lang="en-US" dirty="0"/>
          </a:p>
        </p:txBody>
      </p:sp>
    </p:spTree>
    <p:extLst>
      <p:ext uri="{BB962C8B-B14F-4D97-AF65-F5344CB8AC3E}">
        <p14:creationId xmlns:p14="http://schemas.microsoft.com/office/powerpoint/2010/main" val="2387912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1269020"/>
            <a:ext cx="8229600" cy="1143000"/>
          </a:xfrm>
        </p:spPr>
        <p:txBody>
          <a:bodyPr>
            <a:normAutofit/>
          </a:bodyPr>
          <a:lstStyle/>
          <a:p>
            <a:r>
              <a:rPr lang="it-IT" sz="2200" b="1" dirty="0">
                <a:latin typeface="Verdana" panose="020B0604030504040204" pitchFamily="34" charset="0"/>
                <a:ea typeface="Verdana" panose="020B0604030504040204" pitchFamily="34" charset="0"/>
                <a:cs typeface="Verdana" panose="020B0604030504040204" pitchFamily="34" charset="0"/>
              </a:rPr>
              <a:t>Il </a:t>
            </a:r>
            <a:r>
              <a:rPr lang="it-IT" sz="2200" b="1" dirty="0" err="1">
                <a:latin typeface="Verdana" panose="020B0604030504040204" pitchFamily="34" charset="0"/>
                <a:ea typeface="Verdana" panose="020B0604030504040204" pitchFamily="34" charset="0"/>
                <a:cs typeface="Verdana" panose="020B0604030504040204" pitchFamily="34" charset="0"/>
              </a:rPr>
              <a:t>Co.Re.Com</a:t>
            </a:r>
            <a:r>
              <a:rPr lang="it-IT" sz="2200" b="1" dirty="0">
                <a:latin typeface="Verdana" panose="020B0604030504040204" pitchFamily="34" charset="0"/>
                <a:ea typeface="Verdana" panose="020B0604030504040204" pitchFamily="34" charset="0"/>
                <a:cs typeface="Verdana" panose="020B0604030504040204" pitchFamily="34" charset="0"/>
              </a:rPr>
              <a:t>. Lazio è…</a:t>
            </a:r>
          </a:p>
        </p:txBody>
      </p:sp>
      <p:sp>
        <p:nvSpPr>
          <p:cNvPr id="3" name="Segnaposto contenuto 2"/>
          <p:cNvSpPr>
            <a:spLocks noGrp="1"/>
          </p:cNvSpPr>
          <p:nvPr>
            <p:ph idx="1"/>
          </p:nvPr>
        </p:nvSpPr>
        <p:spPr>
          <a:xfrm>
            <a:off x="755576" y="2159350"/>
            <a:ext cx="7882036" cy="4077962"/>
          </a:xfrm>
        </p:spPr>
        <p:txBody>
          <a:bodyPr>
            <a:normAutofit/>
          </a:bodyPr>
          <a:lstStyle/>
          <a:p>
            <a:pPr marL="0" indent="0">
              <a:buNone/>
            </a:pPr>
            <a:endParaRPr lang="it-IT" sz="2000" dirty="0"/>
          </a:p>
          <a:p>
            <a:pPr algn="just"/>
            <a:r>
              <a:rPr lang="it-IT" sz="1600" dirty="0">
                <a:latin typeface="Verdana" panose="020B0604030504040204" pitchFamily="34" charset="0"/>
                <a:ea typeface="Verdana" panose="020B0604030504040204" pitchFamily="34" charset="0"/>
                <a:cs typeface="Verdana" panose="020B0604030504040204" pitchFamily="34" charset="0"/>
              </a:rPr>
              <a:t>L’organismo regionale competente in materia di comunicazioni della Regione Lazio.</a:t>
            </a:r>
          </a:p>
          <a:p>
            <a:endParaRPr lang="it-IT" sz="1600" dirty="0">
              <a:latin typeface="Verdana" panose="020B0604030504040204" pitchFamily="34" charset="0"/>
              <a:ea typeface="Verdana" panose="020B0604030504040204" pitchFamily="34" charset="0"/>
              <a:cs typeface="Verdana" panose="020B0604030504040204" pitchFamily="34" charset="0"/>
            </a:endParaRPr>
          </a:p>
          <a:p>
            <a:pPr algn="just"/>
            <a:r>
              <a:rPr lang="it-IT" sz="1600" dirty="0">
                <a:latin typeface="Verdana" panose="020B0604030504040204" pitchFamily="34" charset="0"/>
                <a:ea typeface="Verdana" panose="020B0604030504040204" pitchFamily="34" charset="0"/>
                <a:cs typeface="Verdana" panose="020B0604030504040204" pitchFamily="34" charset="0"/>
              </a:rPr>
              <a:t>Un organo con funzioni di governo, di garanzia, di controllo, nonché di consulenza in materia di comunicazione in ambito regionale.</a:t>
            </a:r>
          </a:p>
          <a:p>
            <a:pPr marL="0" indent="0">
              <a:buNone/>
            </a:pPr>
            <a:endParaRPr lang="it-IT" sz="1600" dirty="0">
              <a:latin typeface="Verdana" panose="020B0604030504040204" pitchFamily="34" charset="0"/>
              <a:ea typeface="Verdana" panose="020B0604030504040204" pitchFamily="34" charset="0"/>
              <a:cs typeface="Verdana" panose="020B0604030504040204" pitchFamily="34" charset="0"/>
            </a:endParaRPr>
          </a:p>
          <a:p>
            <a:pPr algn="just"/>
            <a:r>
              <a:rPr lang="it-IT" sz="1600" dirty="0">
                <a:latin typeface="Verdana" panose="020B0604030504040204" pitchFamily="34" charset="0"/>
                <a:ea typeface="Verdana" panose="020B0604030504040204" pitchFamily="34" charset="0"/>
                <a:cs typeface="Verdana" panose="020B0604030504040204" pitchFamily="34" charset="0"/>
              </a:rPr>
              <a:t>È altresì organo funzionale dell’Autorità per le Garanzie nelle comunicazioni, per la quale svolge numerose attività delegate. Prima fra tutte, l’attività di conciliazione fra consumatori e operatori del settore delle telecomunicazioni (telefonia e </a:t>
            </a:r>
            <a:r>
              <a:rPr lang="it-IT" sz="1600" dirty="0" err="1">
                <a:latin typeface="Verdana" panose="020B0604030504040204" pitchFamily="34" charset="0"/>
                <a:ea typeface="Verdana" panose="020B0604030504040204" pitchFamily="34" charset="0"/>
                <a:cs typeface="Verdana" panose="020B0604030504040204" pitchFamily="34" charset="0"/>
              </a:rPr>
              <a:t>pay</a:t>
            </a:r>
            <a:r>
              <a:rPr lang="it-IT" sz="1600" dirty="0">
                <a:latin typeface="Verdana" panose="020B0604030504040204" pitchFamily="34" charset="0"/>
                <a:ea typeface="Verdana" panose="020B0604030504040204" pitchFamily="34" charset="0"/>
                <a:cs typeface="Verdana" panose="020B0604030504040204" pitchFamily="34" charset="0"/>
              </a:rPr>
              <a:t> TV).</a:t>
            </a:r>
          </a:p>
          <a:p>
            <a:endParaRPr lang="it-IT" sz="2200" dirty="0"/>
          </a:p>
          <a:p>
            <a:endParaRPr lang="it-IT" sz="2000" dirty="0"/>
          </a:p>
          <a:p>
            <a:endParaRPr lang="it-IT" sz="2000" dirty="0"/>
          </a:p>
          <a:p>
            <a:endParaRPr lang="it-IT" sz="2000" dirty="0"/>
          </a:p>
          <a:p>
            <a:endParaRPr lang="it-IT" sz="2000" dirty="0"/>
          </a:p>
          <a:p>
            <a:endParaRPr lang="it-IT" sz="2000" dirty="0"/>
          </a:p>
          <a:p>
            <a:endParaRPr lang="it-IT" sz="2000" dirty="0"/>
          </a:p>
          <a:p>
            <a:endParaRPr lang="it-IT" sz="2000" dirty="0"/>
          </a:p>
          <a:p>
            <a:endParaRPr lang="it-IT" sz="2000" dirty="0"/>
          </a:p>
        </p:txBody>
      </p:sp>
      <p:pic>
        <p:nvPicPr>
          <p:cNvPr id="6" name="Immagine 5" descr="logo_agcom"/>
          <p:cNvPicPr/>
          <p:nvPr/>
        </p:nvPicPr>
        <p:blipFill>
          <a:blip r:embed="rId2"/>
          <a:srcRect/>
          <a:stretch>
            <a:fillRect/>
          </a:stretch>
        </p:blipFill>
        <p:spPr bwMode="auto">
          <a:xfrm>
            <a:off x="7380312" y="530008"/>
            <a:ext cx="1257300" cy="657225"/>
          </a:xfrm>
          <a:prstGeom prst="rect">
            <a:avLst/>
          </a:prstGeom>
          <a:noFill/>
          <a:ln w="9525">
            <a:noFill/>
            <a:miter lim="800000"/>
            <a:headEnd/>
            <a:tailEnd/>
          </a:ln>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6312" y="336620"/>
            <a:ext cx="1044000" cy="1044000"/>
          </a:xfrm>
          <a:prstGeom prst="rect">
            <a:avLst/>
          </a:prstGeom>
        </p:spPr>
      </p:pic>
      <p:pic>
        <p:nvPicPr>
          <p:cNvPr id="8" name="Immagin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9552" y="450576"/>
            <a:ext cx="1296144" cy="736657"/>
          </a:xfrm>
          <a:prstGeom prst="rect">
            <a:avLst/>
          </a:prstGeom>
        </p:spPr>
      </p:pic>
      <p:sp>
        <p:nvSpPr>
          <p:cNvPr id="4" name="Segnaposto piè di pagina 3"/>
          <p:cNvSpPr>
            <a:spLocks noGrp="1"/>
          </p:cNvSpPr>
          <p:nvPr>
            <p:ph type="ftr" sz="quarter" idx="11"/>
          </p:nvPr>
        </p:nvSpPr>
        <p:spPr/>
        <p:txBody>
          <a:bodyPr/>
          <a:lstStyle/>
          <a:p>
            <a:endParaRPr lang="en-US" dirty="0"/>
          </a:p>
        </p:txBody>
      </p:sp>
      <p:sp>
        <p:nvSpPr>
          <p:cNvPr id="5" name="Segnaposto numero diapositiva 4"/>
          <p:cNvSpPr>
            <a:spLocks noGrp="1"/>
          </p:cNvSpPr>
          <p:nvPr>
            <p:ph type="sldNum" sz="quarter" idx="12"/>
          </p:nvPr>
        </p:nvSpPr>
        <p:spPr/>
        <p:txBody>
          <a:bodyPr/>
          <a:lstStyle/>
          <a:p>
            <a:fld id="{EA7C8D44-3667-46F6-9772-CC52308E2A7F}" type="slidenum">
              <a:rPr kumimoji="0" lang="en-US" smtClean="0"/>
              <a:pPr/>
              <a:t>4</a:t>
            </a:fld>
            <a:endParaRPr kumimoji="0" lang="en-US" dirty="0"/>
          </a:p>
        </p:txBody>
      </p:sp>
    </p:spTree>
    <p:extLst>
      <p:ext uri="{BB962C8B-B14F-4D97-AF65-F5344CB8AC3E}">
        <p14:creationId xmlns:p14="http://schemas.microsoft.com/office/powerpoint/2010/main" val="14074340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600250" y="1937970"/>
            <a:ext cx="6860182" cy="4587373"/>
          </a:xfrm>
        </p:spPr>
        <p:txBody>
          <a:bodyPr>
            <a:normAutofit fontScale="25000" lnSpcReduction="20000"/>
          </a:bodyPr>
          <a:lstStyle/>
          <a:p>
            <a:pPr algn="just"/>
            <a:r>
              <a:rPr lang="it-IT" sz="6400" dirty="0">
                <a:solidFill>
                  <a:schemeClr val="tx1"/>
                </a:solidFill>
                <a:latin typeface="Verdana" panose="020B0604030504040204" pitchFamily="34" charset="0"/>
                <a:ea typeface="Verdana" panose="020B0604030504040204" pitchFamily="34" charset="0"/>
                <a:cs typeface="Verdana" panose="020B0604030504040204" pitchFamily="34" charset="0"/>
              </a:rPr>
              <a:t>Nell’ambito della vigilanza sul rispetto della parità di accesso ai mezzi di comunicazione locali, durante le campagne elettorali o referendarie (c.d. par condicio), il </a:t>
            </a:r>
            <a:r>
              <a:rPr lang="it-IT" sz="6400" dirty="0" err="1">
                <a:solidFill>
                  <a:schemeClr val="tx1"/>
                </a:solidFill>
                <a:latin typeface="Verdana" panose="020B0604030504040204" pitchFamily="34" charset="0"/>
                <a:ea typeface="Verdana" panose="020B0604030504040204" pitchFamily="34" charset="0"/>
                <a:cs typeface="Verdana" panose="020B0604030504040204" pitchFamily="34" charset="0"/>
              </a:rPr>
              <a:t>Co.Re.Com</a:t>
            </a:r>
            <a:r>
              <a:rPr lang="it-IT" sz="6400" dirty="0">
                <a:solidFill>
                  <a:schemeClr val="tx1"/>
                </a:solidFill>
                <a:latin typeface="Verdana" panose="020B0604030504040204" pitchFamily="34" charset="0"/>
                <a:ea typeface="Verdana" panose="020B0604030504040204" pitchFamily="34" charset="0"/>
                <a:cs typeface="Verdana" panose="020B0604030504040204" pitchFamily="34" charset="0"/>
              </a:rPr>
              <a:t>. si occupa anche della gestione della procedura amministrativa relativa agli spazi che le emittenti radiotelevisive locali possono riservare ai soggetti politici per la messa in onda di messaggi autogestiti gratuiti (MAG).</a:t>
            </a:r>
          </a:p>
          <a:p>
            <a:pPr algn="just"/>
            <a:r>
              <a:rPr lang="it-IT" sz="6400" dirty="0">
                <a:solidFill>
                  <a:schemeClr val="tx1"/>
                </a:solidFill>
                <a:latin typeface="Verdana" panose="020B0604030504040204" pitchFamily="34" charset="0"/>
                <a:ea typeface="Verdana" panose="020B0604030504040204" pitchFamily="34" charset="0"/>
                <a:cs typeface="Verdana" panose="020B0604030504040204" pitchFamily="34" charset="0"/>
              </a:rPr>
              <a:t>I</a:t>
            </a:r>
            <a:r>
              <a:rPr lang="it-IT" sz="6400" b="1" dirty="0">
                <a:solidFill>
                  <a:schemeClr val="tx1"/>
                </a:solidFill>
                <a:latin typeface="Verdana" panose="020B0604030504040204" pitchFamily="34" charset="0"/>
                <a:ea typeface="Verdana" panose="020B0604030504040204" pitchFamily="34" charset="0"/>
                <a:cs typeface="Verdana" panose="020B0604030504040204" pitchFamily="34" charset="0"/>
              </a:rPr>
              <a:t> MAG </a:t>
            </a:r>
            <a:r>
              <a:rPr lang="it-IT" sz="6400" dirty="0">
                <a:solidFill>
                  <a:schemeClr val="tx1"/>
                </a:solidFill>
                <a:latin typeface="Verdana" panose="020B0604030504040204" pitchFamily="34" charset="0"/>
                <a:ea typeface="Verdana" panose="020B0604030504040204" pitchFamily="34" charset="0"/>
                <a:cs typeface="Verdana" panose="020B0604030504040204" pitchFamily="34" charset="0"/>
              </a:rPr>
              <a:t>sono messaggi gratuiti a disposizione dei soggetti politici, che vengono organizzati in modo autogestito e possono avere una durata compresa tra:</a:t>
            </a:r>
          </a:p>
          <a:p>
            <a:pPr algn="just"/>
            <a:r>
              <a:rPr lang="it-IT" sz="6400" dirty="0">
                <a:solidFill>
                  <a:schemeClr val="tx1"/>
                </a:solidFill>
                <a:latin typeface="Verdana" panose="020B0604030504040204" pitchFamily="34" charset="0"/>
                <a:ea typeface="Verdana" panose="020B0604030504040204" pitchFamily="34" charset="0"/>
                <a:cs typeface="Verdana" panose="020B0604030504040204" pitchFamily="34" charset="0"/>
              </a:rPr>
              <a:t>1 e 3 minuti per le emittenti televisive;</a:t>
            </a:r>
          </a:p>
          <a:p>
            <a:pPr algn="just"/>
            <a:r>
              <a:rPr lang="it-IT" sz="6400" dirty="0">
                <a:solidFill>
                  <a:schemeClr val="tx1"/>
                </a:solidFill>
                <a:latin typeface="Verdana" panose="020B0604030504040204" pitchFamily="34" charset="0"/>
                <a:ea typeface="Verdana" panose="020B0604030504040204" pitchFamily="34" charset="0"/>
                <a:cs typeface="Verdana" panose="020B0604030504040204" pitchFamily="34" charset="0"/>
              </a:rPr>
              <a:t>30 e 90 secondi per le emittenti radiofoniche.</a:t>
            </a:r>
          </a:p>
          <a:p>
            <a:pPr algn="just"/>
            <a:r>
              <a:rPr lang="it-IT" sz="6400" dirty="0">
                <a:solidFill>
                  <a:schemeClr val="tx1"/>
                </a:solidFill>
                <a:latin typeface="Verdana" panose="020B0604030504040204" pitchFamily="34" charset="0"/>
                <a:ea typeface="Verdana" panose="020B0604030504040204" pitchFamily="34" charset="0"/>
                <a:cs typeface="Verdana" panose="020B0604030504040204" pitchFamily="34" charset="0"/>
              </a:rPr>
              <a:t>Entro i limiti sopracitati la durata del messaggio resta a discrezione del soggetto politico richiedente.</a:t>
            </a:r>
          </a:p>
          <a:p>
            <a:pPr algn="just"/>
            <a:br>
              <a:rPr lang="it-IT" sz="6400" dirty="0">
                <a:solidFill>
                  <a:schemeClr val="tx1"/>
                </a:solidFill>
                <a:latin typeface="Verdana" panose="020B0604030504040204" pitchFamily="34" charset="0"/>
                <a:ea typeface="Verdana" panose="020B0604030504040204" pitchFamily="34" charset="0"/>
                <a:cs typeface="Verdana" panose="020B0604030504040204" pitchFamily="34" charset="0"/>
              </a:rPr>
            </a:br>
            <a:r>
              <a:rPr lang="it-IT" sz="6400" dirty="0">
                <a:solidFill>
                  <a:schemeClr val="tx1"/>
                </a:solidFill>
                <a:latin typeface="Verdana" panose="020B0604030504040204" pitchFamily="34" charset="0"/>
                <a:ea typeface="Verdana" panose="020B0604030504040204" pitchFamily="34" charset="0"/>
                <a:cs typeface="Verdana" panose="020B0604030504040204" pitchFamily="34" charset="0"/>
              </a:rPr>
              <a:t>I </a:t>
            </a:r>
            <a:r>
              <a:rPr lang="it-IT" sz="6400" b="1" dirty="0">
                <a:solidFill>
                  <a:schemeClr val="tx1"/>
                </a:solidFill>
                <a:latin typeface="Verdana" panose="020B0604030504040204" pitchFamily="34" charset="0"/>
                <a:ea typeface="Verdana" panose="020B0604030504040204" pitchFamily="34" charset="0"/>
                <a:cs typeface="Verdana" panose="020B0604030504040204" pitchFamily="34" charset="0"/>
              </a:rPr>
              <a:t>MAG</a:t>
            </a:r>
            <a:r>
              <a:rPr lang="it-IT" sz="6400" dirty="0">
                <a:solidFill>
                  <a:schemeClr val="tx1"/>
                </a:solidFill>
                <a:latin typeface="Verdana" panose="020B0604030504040204" pitchFamily="34" charset="0"/>
                <a:ea typeface="Verdana" panose="020B0604030504040204" pitchFamily="34" charset="0"/>
                <a:cs typeface="Verdana" panose="020B0604030504040204" pitchFamily="34" charset="0"/>
              </a:rPr>
              <a:t> devono rispondere ai seguenti requisiti:</a:t>
            </a:r>
          </a:p>
          <a:p>
            <a:pPr marL="857250" indent="-857250" algn="just">
              <a:buFont typeface="Arial" panose="020B0604020202020204" pitchFamily="34" charset="0"/>
              <a:buChar char="•"/>
            </a:pPr>
            <a:endParaRPr lang="it-IT" sz="64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857250" indent="-857250" algn="just">
              <a:buFont typeface="Arial" panose="020B0604020202020204" pitchFamily="34" charset="0"/>
              <a:buChar char="•"/>
            </a:pPr>
            <a:r>
              <a:rPr lang="it-IT" sz="6400" dirty="0">
                <a:solidFill>
                  <a:schemeClr val="tx1"/>
                </a:solidFill>
                <a:latin typeface="Verdana" panose="020B0604030504040204" pitchFamily="34" charset="0"/>
                <a:ea typeface="Verdana" panose="020B0604030504040204" pitchFamily="34" charset="0"/>
                <a:cs typeface="Verdana" panose="020B0604030504040204" pitchFamily="34" charset="0"/>
              </a:rPr>
              <a:t>devono recare per tutta la durata la dicitura "messaggio elettorale gratuito" e l'indicazione del soggetto politico committente;</a:t>
            </a:r>
          </a:p>
          <a:p>
            <a:pPr algn="just"/>
            <a:endParaRPr lang="it-IT"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497878"/>
            <a:ext cx="1296144" cy="736657"/>
          </a:xfrm>
          <a:prstGeom prst="rect">
            <a:avLst/>
          </a:prstGeom>
        </p:spPr>
      </p:pic>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6312" y="336620"/>
            <a:ext cx="1044000" cy="1044000"/>
          </a:xfrm>
          <a:prstGeom prst="rect">
            <a:avLst/>
          </a:prstGeom>
        </p:spPr>
      </p:pic>
      <p:pic>
        <p:nvPicPr>
          <p:cNvPr id="6" name="Immagine 5" descr="logo_agcom"/>
          <p:cNvPicPr/>
          <p:nvPr/>
        </p:nvPicPr>
        <p:blipFill>
          <a:blip r:embed="rId4"/>
          <a:srcRect/>
          <a:stretch>
            <a:fillRect/>
          </a:stretch>
        </p:blipFill>
        <p:spPr bwMode="auto">
          <a:xfrm>
            <a:off x="7380312" y="530008"/>
            <a:ext cx="1257300" cy="657225"/>
          </a:xfrm>
          <a:prstGeom prst="rect">
            <a:avLst/>
          </a:prstGeom>
          <a:noFill/>
          <a:ln w="9525">
            <a:noFill/>
            <a:miter lim="800000"/>
            <a:headEnd/>
            <a:tailEnd/>
          </a:ln>
        </p:spPr>
      </p:pic>
      <p:sp>
        <p:nvSpPr>
          <p:cNvPr id="8" name="Segnaposto testo 4"/>
          <p:cNvSpPr txBox="1">
            <a:spLocks/>
          </p:cNvSpPr>
          <p:nvPr/>
        </p:nvSpPr>
        <p:spPr>
          <a:xfrm>
            <a:off x="1314676" y="1333538"/>
            <a:ext cx="5203998" cy="615527"/>
          </a:xfrm>
          <a:prstGeom prst="rect">
            <a:avLst/>
          </a:prstGeom>
        </p:spPr>
        <p:txBody>
          <a:bodyPr vert="horz" lIns="91440" tIns="45720" rIns="91440" bIns="45720" rtlCol="0">
            <a:normAutofit lnSpcReduction="10000"/>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algn="ctr"/>
            <a:r>
              <a:rPr lang="it-IT" sz="1800" b="1" dirty="0">
                <a:latin typeface="Verdana" panose="020B0604030504040204" pitchFamily="34" charset="0"/>
                <a:ea typeface="Verdana" panose="020B0604030504040204" pitchFamily="34" charset="0"/>
                <a:cs typeface="Verdana" panose="020B0604030504040204" pitchFamily="34" charset="0"/>
              </a:rPr>
              <a:t>4.3.4 Messaggi Autogestiti Gratuiti (MAG)</a:t>
            </a:r>
          </a:p>
          <a:p>
            <a:pPr algn="ctr"/>
            <a:endParaRPr lang="it-IT" dirty="0"/>
          </a:p>
        </p:txBody>
      </p:sp>
      <p:sp>
        <p:nvSpPr>
          <p:cNvPr id="9" name="Titolo 3"/>
          <p:cNvSpPr txBox="1">
            <a:spLocks/>
          </p:cNvSpPr>
          <p:nvPr/>
        </p:nvSpPr>
        <p:spPr>
          <a:xfrm>
            <a:off x="2087053" y="471753"/>
            <a:ext cx="4254128" cy="784971"/>
          </a:xfrm>
          <a:prstGeom prst="rect">
            <a:avLst/>
          </a:prstGeom>
        </p:spPr>
        <p:txBody>
          <a:bodyPr vert="horz" lIns="91440" tIns="45720" rIns="91440" bIns="45720" rtlCol="0" anchor="ctr">
            <a:no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pPr algn="ctr">
              <a:lnSpc>
                <a:spcPct val="110000"/>
              </a:lnSpc>
            </a:pPr>
            <a:endParaRPr lang="it-IT" sz="1800" dirty="0">
              <a:latin typeface="Verdana" panose="020B0604030504040204" pitchFamily="34" charset="0"/>
              <a:ea typeface="Verdana" panose="020B0604030504040204" pitchFamily="34" charset="0"/>
              <a:cs typeface="Verdana" panose="020B0604030504040204" pitchFamily="34" charset="0"/>
            </a:endParaRPr>
          </a:p>
        </p:txBody>
      </p:sp>
      <p:sp>
        <p:nvSpPr>
          <p:cNvPr id="10" name="Segnaposto testo 4"/>
          <p:cNvSpPr txBox="1">
            <a:spLocks/>
          </p:cNvSpPr>
          <p:nvPr/>
        </p:nvSpPr>
        <p:spPr>
          <a:xfrm>
            <a:off x="36450" y="2025879"/>
            <a:ext cx="1907541" cy="3190725"/>
          </a:xfrm>
          <a:prstGeom prst="rect">
            <a:avLst/>
          </a:prstGeom>
        </p:spPr>
        <p:txBody>
          <a:bodyPr anchor="ct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it-IT" sz="1600" i="1" dirty="0">
                <a:latin typeface="Verdana" panose="020B0604030504040204" pitchFamily="34" charset="0"/>
                <a:ea typeface="Verdana" panose="020B0604030504040204" pitchFamily="34" charset="0"/>
                <a:cs typeface="Verdana" panose="020B0604030504040204" pitchFamily="34" charset="0"/>
              </a:rPr>
              <a:t>Normativa, descrizione </a:t>
            </a:r>
          </a:p>
          <a:p>
            <a:pPr marL="0" indent="0">
              <a:buNone/>
            </a:pPr>
            <a:r>
              <a:rPr lang="it-IT" sz="1600" i="1" dirty="0">
                <a:latin typeface="Verdana" panose="020B0604030504040204" pitchFamily="34" charset="0"/>
                <a:ea typeface="Verdana" panose="020B0604030504040204" pitchFamily="34" charset="0"/>
                <a:cs typeface="Verdana" panose="020B0604030504040204" pitchFamily="34" charset="0"/>
              </a:rPr>
              <a:t>del servizio,</a:t>
            </a:r>
          </a:p>
          <a:p>
            <a:pPr marL="0" indent="0">
              <a:buNone/>
            </a:pPr>
            <a:r>
              <a:rPr lang="it-IT" sz="1600" i="1" dirty="0">
                <a:latin typeface="Verdana" panose="020B0604030504040204" pitchFamily="34" charset="0"/>
                <a:ea typeface="Verdana" panose="020B0604030504040204" pitchFamily="34" charset="0"/>
                <a:cs typeface="Verdana" panose="020B0604030504040204" pitchFamily="34" charset="0"/>
              </a:rPr>
              <a:t>tutela dei cittadini</a:t>
            </a:r>
          </a:p>
          <a:p>
            <a:pPr algn="ctr"/>
            <a:endParaRPr lang="it-IT" u="sng" dirty="0"/>
          </a:p>
          <a:p>
            <a:endParaRPr lang="it-IT" dirty="0"/>
          </a:p>
        </p:txBody>
      </p:sp>
      <p:sp>
        <p:nvSpPr>
          <p:cNvPr id="2" name="Segnaposto piè di pagina 1"/>
          <p:cNvSpPr>
            <a:spLocks noGrp="1"/>
          </p:cNvSpPr>
          <p:nvPr>
            <p:ph type="ftr" sz="quarter" idx="11"/>
          </p:nvPr>
        </p:nvSpPr>
        <p:spPr/>
        <p:txBody>
          <a:bodyPr/>
          <a:lstStyle/>
          <a:p>
            <a:endParaRPr kumimoji="0" lang="en-US" dirty="0"/>
          </a:p>
        </p:txBody>
      </p:sp>
      <p:sp>
        <p:nvSpPr>
          <p:cNvPr id="7" name="Segnaposto numero diapositiva 6"/>
          <p:cNvSpPr>
            <a:spLocks noGrp="1"/>
          </p:cNvSpPr>
          <p:nvPr>
            <p:ph type="sldNum" sz="quarter" idx="12"/>
          </p:nvPr>
        </p:nvSpPr>
        <p:spPr/>
        <p:txBody>
          <a:bodyPr/>
          <a:lstStyle/>
          <a:p>
            <a:fld id="{EA7C8D44-3667-46F6-9772-CC52308E2A7F}" type="slidenum">
              <a:rPr kumimoji="0" lang="en-US" smtClean="0"/>
              <a:pPr/>
              <a:t>40</a:t>
            </a:fld>
            <a:endParaRPr kumimoji="0" lang="en-US" dirty="0"/>
          </a:p>
        </p:txBody>
      </p:sp>
    </p:spTree>
    <p:extLst>
      <p:ext uri="{BB962C8B-B14F-4D97-AF65-F5344CB8AC3E}">
        <p14:creationId xmlns:p14="http://schemas.microsoft.com/office/powerpoint/2010/main" val="35606296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58784" y="1234535"/>
            <a:ext cx="4822981" cy="700999"/>
          </a:xfrm>
        </p:spPr>
        <p:txBody>
          <a:bodyPr>
            <a:normAutofit fontScale="90000"/>
          </a:bodyPr>
          <a:lstStyle/>
          <a:p>
            <a:pPr>
              <a:lnSpc>
                <a:spcPct val="110000"/>
              </a:lnSpc>
              <a:spcBef>
                <a:spcPts val="0"/>
              </a:spcBef>
            </a:pPr>
            <a:br>
              <a:rPr lang="it-IT" sz="1800" dirty="0">
                <a:solidFill>
                  <a:prstClr val="black"/>
                </a:solidFill>
                <a:latin typeface="Verdana" panose="020B0604030504040204" pitchFamily="34" charset="0"/>
                <a:ea typeface="Verdana" panose="020B0604030504040204" pitchFamily="34" charset="0"/>
                <a:cs typeface="Verdana" panose="020B0604030504040204" pitchFamily="34" charset="0"/>
              </a:rPr>
            </a:br>
            <a:endParaRPr lang="it-IT" dirty="0"/>
          </a:p>
        </p:txBody>
      </p:sp>
      <p:sp>
        <p:nvSpPr>
          <p:cNvPr id="3" name="Segnaposto contenuto 2"/>
          <p:cNvSpPr>
            <a:spLocks noGrp="1"/>
          </p:cNvSpPr>
          <p:nvPr>
            <p:ph idx="1"/>
          </p:nvPr>
        </p:nvSpPr>
        <p:spPr>
          <a:xfrm>
            <a:off x="1907963" y="1930508"/>
            <a:ext cx="6434249" cy="4065694"/>
          </a:xfrm>
        </p:spPr>
        <p:txBody>
          <a:bodyPr>
            <a:normAutofit fontScale="92500" lnSpcReduction="20000"/>
          </a:bodyPr>
          <a:lstStyle/>
          <a:p>
            <a:pPr marL="531813" lvl="0" indent="-531813" algn="just"/>
            <a:r>
              <a:rPr lang="it-IT" sz="1700" dirty="0">
                <a:latin typeface="Verdana" panose="020B0604030504040204" pitchFamily="34" charset="0"/>
                <a:ea typeface="Verdana" panose="020B0604030504040204" pitchFamily="34" charset="0"/>
                <a:cs typeface="Verdana" panose="020B0604030504040204" pitchFamily="34" charset="0"/>
              </a:rPr>
              <a:t>non possono interrompere altri programmi, né essere interrotti;</a:t>
            </a:r>
          </a:p>
          <a:p>
            <a:pPr marL="531813" lvl="0" indent="-531813" algn="just"/>
            <a:r>
              <a:rPr lang="it-IT" sz="1700" dirty="0">
                <a:latin typeface="Verdana" panose="020B0604030504040204" pitchFamily="34" charset="0"/>
                <a:ea typeface="Verdana" panose="020B0604030504040204" pitchFamily="34" charset="0"/>
                <a:cs typeface="Verdana" panose="020B0604030504040204" pitchFamily="34" charset="0"/>
              </a:rPr>
              <a:t>devono essere collocati in appositi contenitori e trasmessi in fasce orarie prestabilite;</a:t>
            </a:r>
          </a:p>
          <a:p>
            <a:pPr marL="531813" lvl="0" indent="-531813" algn="just"/>
            <a:r>
              <a:rPr lang="it-IT" sz="1700" dirty="0">
                <a:latin typeface="Verdana" panose="020B0604030504040204" pitchFamily="34" charset="0"/>
                <a:ea typeface="Verdana" panose="020B0604030504040204" pitchFamily="34" charset="0"/>
                <a:cs typeface="Verdana" panose="020B0604030504040204" pitchFamily="34" charset="0"/>
              </a:rPr>
              <a:t>non possono essere trasmessi più di 2 messaggi per soggetto politico, in ciascuna giornata di programmazione, sulla stessa emittente.</a:t>
            </a:r>
          </a:p>
          <a:p>
            <a:pPr marL="0" lvl="0" indent="0" algn="ctr">
              <a:buNone/>
            </a:pPr>
            <a:endParaRPr lang="it-IT" sz="800" dirty="0">
              <a:solidFill>
                <a:prstClr val="black">
                  <a:tint val="75000"/>
                </a:prstClr>
              </a:solidFill>
            </a:endParaRPr>
          </a:p>
          <a:p>
            <a:pPr marL="0" indent="0">
              <a:buNone/>
            </a:pPr>
            <a:endParaRPr lang="it-IT" sz="12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it-IT" sz="12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it-IT" sz="1200" dirty="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it-IT" sz="1300" dirty="0">
                <a:latin typeface="Verdana" panose="020B0604030504040204" pitchFamily="34" charset="0"/>
                <a:ea typeface="Verdana" panose="020B0604030504040204" pitchFamily="34" charset="0"/>
                <a:cs typeface="Verdana" panose="020B0604030504040204" pitchFamily="34" charset="0"/>
              </a:rPr>
              <a:t>Note: </a:t>
            </a:r>
            <a:r>
              <a:rPr lang="it-IT" sz="1300" dirty="0">
                <a:solidFill>
                  <a:srgbClr val="333333"/>
                </a:solidFill>
                <a:latin typeface="Verdana" panose="020B0604030504040204" pitchFamily="34" charset="0"/>
                <a:ea typeface="Verdana" panose="020B0604030504040204" pitchFamily="34" charset="0"/>
                <a:cs typeface="Verdana" panose="020B0604030504040204" pitchFamily="34" charset="0"/>
              </a:rPr>
              <a:t>La disciplina dei messaggi  è contenuta nella </a:t>
            </a:r>
            <a:r>
              <a:rPr lang="it-IT" sz="1300" dirty="0">
                <a:solidFill>
                  <a:srgbClr val="008D4E"/>
                </a:solidFill>
                <a:latin typeface="Verdana" panose="020B0604030504040204" pitchFamily="34" charset="0"/>
                <a:ea typeface="Verdana" panose="020B0604030504040204" pitchFamily="34" charset="0"/>
                <a:cs typeface="Verdana" panose="020B0604030504040204" pitchFamily="34" charset="0"/>
                <a:hlinkClick r:id="rId2"/>
              </a:rPr>
              <a:t>legge 22.2.2000, n. 28</a:t>
            </a:r>
            <a:r>
              <a:rPr lang="it-IT" sz="1300" dirty="0">
                <a:solidFill>
                  <a:srgbClr val="333333"/>
                </a:solidFill>
                <a:latin typeface="Verdana" panose="020B0604030504040204" pitchFamily="34" charset="0"/>
                <a:ea typeface="Verdana" panose="020B0604030504040204" pitchFamily="34" charset="0"/>
                <a:cs typeface="Verdana" panose="020B0604030504040204" pitchFamily="34" charset="0"/>
              </a:rPr>
              <a:t> e nel D.M. Comunicazioni 8.4.2004 “Codice di autoregolamentazione in materia di attuazione del principio del pluralismo, sottoscritto dalle organizzazioni rappresentative delle emittenti radiofoniche e televisive locali, ai sensi dell'art. 11-quater, comma 2, della </a:t>
            </a:r>
            <a:r>
              <a:rPr lang="it-IT" sz="1300" dirty="0">
                <a:solidFill>
                  <a:srgbClr val="008D4E"/>
                </a:solidFill>
                <a:latin typeface="Verdana" panose="020B0604030504040204" pitchFamily="34" charset="0"/>
                <a:ea typeface="Verdana" panose="020B0604030504040204" pitchFamily="34" charset="0"/>
                <a:cs typeface="Verdana" panose="020B0604030504040204" pitchFamily="34" charset="0"/>
                <a:hlinkClick r:id="rId3"/>
              </a:rPr>
              <a:t>legge 22 febbraio 2000, n. 28</a:t>
            </a:r>
            <a:r>
              <a:rPr lang="it-IT" sz="1300" dirty="0">
                <a:solidFill>
                  <a:srgbClr val="333333"/>
                </a:solidFill>
                <a:latin typeface="Verdana" panose="020B0604030504040204" pitchFamily="34" charset="0"/>
                <a:ea typeface="Verdana" panose="020B0604030504040204" pitchFamily="34" charset="0"/>
                <a:cs typeface="Verdana" panose="020B0604030504040204" pitchFamily="34" charset="0"/>
              </a:rPr>
              <a:t>, come introdotto dalla legge 6 novembre 2003, n. 313”. In particolare, l’art. 4 della legge 28/2000 prevede che lo Stato eroghi un rimborso alle emittenti radiofoniche e televisive locali che si siano rese disponibili a trasmettere MAG durante le campagne elettorali o referendarie. La procedura in capo al </a:t>
            </a:r>
            <a:r>
              <a:rPr lang="it-IT" sz="1300" dirty="0" err="1">
                <a:solidFill>
                  <a:srgbClr val="333333"/>
                </a:solidFill>
                <a:latin typeface="Verdana" panose="020B0604030504040204" pitchFamily="34" charset="0"/>
                <a:ea typeface="Verdana" panose="020B0604030504040204" pitchFamily="34" charset="0"/>
                <a:cs typeface="Verdana" panose="020B0604030504040204" pitchFamily="34" charset="0"/>
              </a:rPr>
              <a:t>Co.Re.Com</a:t>
            </a:r>
            <a:r>
              <a:rPr lang="it-IT" sz="1300" dirty="0">
                <a:solidFill>
                  <a:srgbClr val="333333"/>
                </a:solidFill>
                <a:latin typeface="Verdana" panose="020B0604030504040204" pitchFamily="34" charset="0"/>
                <a:ea typeface="Verdana" panose="020B0604030504040204" pitchFamily="34" charset="0"/>
                <a:cs typeface="Verdana" panose="020B0604030504040204" pitchFamily="34" charset="0"/>
              </a:rPr>
              <a:t>. si conclude con l’approvazione di una delibera recante la proposta di ripartizione dei rimborsi dei messaggi trasmessi, rendicontati dalle società esercenti le emittenti che si sono rese disponibili ad ospitare i MAG. </a:t>
            </a:r>
          </a:p>
          <a:p>
            <a:pPr marL="0" indent="0">
              <a:buNone/>
            </a:pPr>
            <a:endParaRPr lang="it-IT" sz="1200" dirty="0">
              <a:latin typeface="Verdana" panose="020B0604030504040204" pitchFamily="34" charset="0"/>
              <a:ea typeface="Verdana" panose="020B0604030504040204" pitchFamily="34" charset="0"/>
              <a:cs typeface="Verdana" panose="020B0604030504040204" pitchFamily="34" charset="0"/>
            </a:endParaRPr>
          </a:p>
        </p:txBody>
      </p:sp>
      <p:pic>
        <p:nvPicPr>
          <p:cNvPr id="4" name="Immagin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5576" y="497878"/>
            <a:ext cx="1296144" cy="736657"/>
          </a:xfrm>
          <a:prstGeom prst="rect">
            <a:avLst/>
          </a:prstGeom>
        </p:spPr>
      </p:pic>
      <p:pic>
        <p:nvPicPr>
          <p:cNvPr id="5" name="Immagin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64371" y="404130"/>
            <a:ext cx="1044000" cy="1044000"/>
          </a:xfrm>
          <a:prstGeom prst="rect">
            <a:avLst/>
          </a:prstGeom>
        </p:spPr>
      </p:pic>
      <p:pic>
        <p:nvPicPr>
          <p:cNvPr id="6" name="Immagine 5" descr="logo_agcom"/>
          <p:cNvPicPr/>
          <p:nvPr/>
        </p:nvPicPr>
        <p:blipFill>
          <a:blip r:embed="rId6"/>
          <a:srcRect/>
          <a:stretch>
            <a:fillRect/>
          </a:stretch>
        </p:blipFill>
        <p:spPr bwMode="auto">
          <a:xfrm>
            <a:off x="7380312" y="530008"/>
            <a:ext cx="1257300" cy="657225"/>
          </a:xfrm>
          <a:prstGeom prst="rect">
            <a:avLst/>
          </a:prstGeom>
          <a:noFill/>
          <a:ln w="9525">
            <a:noFill/>
            <a:miter lim="800000"/>
            <a:headEnd/>
            <a:tailEnd/>
          </a:ln>
        </p:spPr>
      </p:pic>
      <p:sp>
        <p:nvSpPr>
          <p:cNvPr id="8" name="Rettangolo 7"/>
          <p:cNvSpPr/>
          <p:nvPr/>
        </p:nvSpPr>
        <p:spPr>
          <a:xfrm>
            <a:off x="290631" y="1903594"/>
            <a:ext cx="1534725" cy="1323439"/>
          </a:xfrm>
          <a:prstGeom prst="rect">
            <a:avLst/>
          </a:prstGeom>
        </p:spPr>
        <p:txBody>
          <a:bodyPr wrap="square">
            <a:spAutoFit/>
          </a:bodyPr>
          <a:lstStyle/>
          <a:p>
            <a:pPr lvl="0"/>
            <a:r>
              <a:rPr lang="it-IT" sz="1600" i="1" dirty="0">
                <a:solidFill>
                  <a:prstClr val="black"/>
                </a:solidFill>
                <a:latin typeface="Verdana" panose="020B0604030504040204" pitchFamily="34" charset="0"/>
                <a:ea typeface="Verdana" panose="020B0604030504040204" pitchFamily="34" charset="0"/>
                <a:cs typeface="Verdana" panose="020B0604030504040204" pitchFamily="34" charset="0"/>
              </a:rPr>
              <a:t>Normativa, descrizione </a:t>
            </a:r>
          </a:p>
          <a:p>
            <a:pPr lvl="0"/>
            <a:r>
              <a:rPr lang="it-IT" sz="1600" i="1" dirty="0">
                <a:solidFill>
                  <a:prstClr val="black"/>
                </a:solidFill>
                <a:latin typeface="Verdana" panose="020B0604030504040204" pitchFamily="34" charset="0"/>
                <a:ea typeface="Verdana" panose="020B0604030504040204" pitchFamily="34" charset="0"/>
                <a:cs typeface="Verdana" panose="020B0604030504040204" pitchFamily="34" charset="0"/>
              </a:rPr>
              <a:t>del servizio,</a:t>
            </a:r>
          </a:p>
          <a:p>
            <a:pPr lvl="0"/>
            <a:r>
              <a:rPr lang="it-IT" sz="1600" i="1" dirty="0">
                <a:solidFill>
                  <a:prstClr val="black"/>
                </a:solidFill>
                <a:latin typeface="Verdana" panose="020B0604030504040204" pitchFamily="34" charset="0"/>
                <a:ea typeface="Verdana" panose="020B0604030504040204" pitchFamily="34" charset="0"/>
                <a:cs typeface="Verdana" panose="020B0604030504040204" pitchFamily="34" charset="0"/>
              </a:rPr>
              <a:t>tutela dei cittadini</a:t>
            </a:r>
          </a:p>
        </p:txBody>
      </p:sp>
      <p:sp>
        <p:nvSpPr>
          <p:cNvPr id="10" name="Segnaposto piè di pagina 9"/>
          <p:cNvSpPr>
            <a:spLocks noGrp="1"/>
          </p:cNvSpPr>
          <p:nvPr>
            <p:ph type="ftr" sz="quarter" idx="11"/>
          </p:nvPr>
        </p:nvSpPr>
        <p:spPr/>
        <p:txBody>
          <a:bodyPr/>
          <a:lstStyle/>
          <a:p>
            <a:endParaRPr lang="en-US" dirty="0"/>
          </a:p>
        </p:txBody>
      </p:sp>
      <p:sp>
        <p:nvSpPr>
          <p:cNvPr id="11" name="Segnaposto numero diapositiva 10"/>
          <p:cNvSpPr>
            <a:spLocks noGrp="1"/>
          </p:cNvSpPr>
          <p:nvPr>
            <p:ph type="sldNum" sz="quarter" idx="12"/>
          </p:nvPr>
        </p:nvSpPr>
        <p:spPr/>
        <p:txBody>
          <a:bodyPr/>
          <a:lstStyle/>
          <a:p>
            <a:fld id="{EA7C8D44-3667-46F6-9772-CC52308E2A7F}" type="slidenum">
              <a:rPr kumimoji="0" lang="en-US" smtClean="0"/>
              <a:pPr/>
              <a:t>41</a:t>
            </a:fld>
            <a:endParaRPr kumimoji="0" lang="en-US" dirty="0"/>
          </a:p>
        </p:txBody>
      </p:sp>
    </p:spTree>
    <p:extLst>
      <p:ext uri="{BB962C8B-B14F-4D97-AF65-F5344CB8AC3E}">
        <p14:creationId xmlns:p14="http://schemas.microsoft.com/office/powerpoint/2010/main" val="15333312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79712" y="821638"/>
            <a:ext cx="4968552" cy="502697"/>
          </a:xfrm>
        </p:spPr>
        <p:txBody>
          <a:bodyPr>
            <a:normAutofit fontScale="90000"/>
          </a:bodyPr>
          <a:lstStyle/>
          <a:p>
            <a:pPr marL="0" marR="0" lvl="0" indent="0" algn="ctr" defTabSz="914400" rtl="0" eaLnBrk="1" fontAlgn="auto" latinLnBrk="0" hangingPunct="1">
              <a:lnSpc>
                <a:spcPct val="110000"/>
              </a:lnSpc>
              <a:spcBef>
                <a:spcPts val="0"/>
              </a:spcBef>
              <a:spcAft>
                <a:spcPts val="0"/>
              </a:spcAft>
              <a:buClrTx/>
              <a:buSzTx/>
              <a:buFontTx/>
              <a:buNone/>
              <a:tabLst/>
              <a:defRPr/>
            </a:pPr>
            <a:br>
              <a:rPr lang="it-IT" sz="1800" b="1" dirty="0">
                <a:solidFill>
                  <a:prstClr val="black"/>
                </a:solidFill>
                <a:latin typeface="Verdana" panose="020B0604030504040204" pitchFamily="34" charset="0"/>
                <a:ea typeface="Verdana" panose="020B0604030504040204" pitchFamily="34" charset="0"/>
                <a:cs typeface="Verdana" panose="020B0604030504040204" pitchFamily="34" charset="0"/>
              </a:rPr>
            </a:br>
            <a:br>
              <a:rPr lang="it-IT" sz="1800" b="1" dirty="0">
                <a:solidFill>
                  <a:prstClr val="black"/>
                </a:solidFill>
                <a:latin typeface="Verdana" panose="020B0604030504040204" pitchFamily="34" charset="0"/>
                <a:ea typeface="Verdana" panose="020B0604030504040204" pitchFamily="34" charset="0"/>
                <a:cs typeface="Verdana" panose="020B0604030504040204" pitchFamily="34" charset="0"/>
              </a:rPr>
            </a:br>
            <a:br>
              <a:rPr kumimoji="0" lang="it-IT" sz="18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br>
            <a:br>
              <a:rPr kumimoji="0" lang="it-IT" sz="18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br>
            <a:endParaRPr lang="it-IT" sz="1800" dirty="0"/>
          </a:p>
        </p:txBody>
      </p:sp>
      <p:sp>
        <p:nvSpPr>
          <p:cNvPr id="3" name="Segnaposto contenuto 2"/>
          <p:cNvSpPr>
            <a:spLocks noGrp="1"/>
          </p:cNvSpPr>
          <p:nvPr>
            <p:ph idx="1"/>
          </p:nvPr>
        </p:nvSpPr>
        <p:spPr>
          <a:xfrm>
            <a:off x="1979712" y="2062917"/>
            <a:ext cx="6264696" cy="4063246"/>
          </a:xfrm>
        </p:spPr>
        <p:txBody>
          <a:bodyPr/>
          <a:lstStyle/>
          <a:p>
            <a:pPr marL="0" lvl="0" indent="0" algn="just">
              <a:spcBef>
                <a:spcPts val="0"/>
              </a:spcBef>
              <a:buNone/>
            </a:pPr>
            <a:r>
              <a:rPr lang="it-IT" sz="1600" dirty="0">
                <a:latin typeface="Verdana" panose="020B0604030504040204" pitchFamily="34" charset="0"/>
                <a:ea typeface="Verdana" panose="020B0604030504040204" pitchFamily="34" charset="0"/>
                <a:cs typeface="Verdana" panose="020B0604030504040204" pitchFamily="34" charset="0"/>
              </a:rPr>
              <a:t>I soggetti politici interessati a usufruire dei messaggi autogestiti gratuiti hanno tempo fino al giorno di presentazione delle candidature per comunicare la propria richiesta al </a:t>
            </a:r>
            <a:r>
              <a:rPr lang="it-IT" sz="1600" dirty="0" err="1">
                <a:latin typeface="Verdana" panose="020B0604030504040204" pitchFamily="34" charset="0"/>
                <a:ea typeface="Verdana" panose="020B0604030504040204" pitchFamily="34" charset="0"/>
                <a:cs typeface="Verdana" panose="020B0604030504040204" pitchFamily="34" charset="0"/>
              </a:rPr>
              <a:t>Co.Re.Com</a:t>
            </a:r>
            <a:r>
              <a:rPr lang="it-IT" sz="1600" dirty="0">
                <a:latin typeface="Verdana" panose="020B0604030504040204" pitchFamily="34" charset="0"/>
                <a:ea typeface="Verdana" panose="020B0604030504040204" pitchFamily="34" charset="0"/>
                <a:cs typeface="Verdana" panose="020B0604030504040204" pitchFamily="34" charset="0"/>
              </a:rPr>
              <a:t>. </a:t>
            </a:r>
          </a:p>
          <a:p>
            <a:pPr marL="0" lvl="0" indent="0" algn="just">
              <a:spcBef>
                <a:spcPts val="0"/>
              </a:spcBef>
              <a:buNone/>
            </a:pPr>
            <a:endParaRPr lang="it-IT" sz="1600" dirty="0">
              <a:latin typeface="Verdana" panose="020B0604030504040204" pitchFamily="34" charset="0"/>
              <a:ea typeface="Verdana" panose="020B0604030504040204" pitchFamily="34" charset="0"/>
              <a:cs typeface="Verdana" panose="020B0604030504040204"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Dirigente: Dott. Roberto Rizzi</a:t>
            </a:r>
            <a:endParaRPr lang="it-IT" sz="1600" noProof="0" dirty="0">
              <a:latin typeface="Verdana" panose="020B0604030504040204" pitchFamily="34" charset="0"/>
              <a:ea typeface="Verdana" panose="020B0604030504040204" pitchFamily="34" charset="0"/>
              <a:cs typeface="Verdana" panose="020B0604030504040204"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Responsabile</a:t>
            </a:r>
            <a:r>
              <a:rPr kumimoji="0" lang="it-IT" sz="1600" b="0"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Verdana" panose="020B0604030504040204" pitchFamily="34" charset="0"/>
              </a:rPr>
              <a:t>:</a:t>
            </a:r>
            <a:r>
              <a:rPr kumimoji="0" lang="it-IT" sz="1600" b="0" i="0" u="none" strike="noStrike" kern="1200" cap="none" spc="0" normalizeH="0" noProof="0" dirty="0">
                <a:ln>
                  <a:noFill/>
                </a:ln>
                <a:effectLst/>
                <a:uLnTx/>
                <a:uFillTx/>
                <a:latin typeface="Verdana" panose="020B0604030504040204" pitchFamily="34" charset="0"/>
                <a:ea typeface="Verdana" panose="020B0604030504040204" pitchFamily="34" charset="0"/>
                <a:cs typeface="Verdana" panose="020B0604030504040204" pitchFamily="34" charset="0"/>
              </a:rPr>
              <a:t> P.O. avv. Raffaela Anello</a:t>
            </a:r>
            <a:endParaRPr kumimoji="0" lang="it-IT" sz="1600" b="0"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Verdana" panose="020B0604030504040204" pitchFamily="34" charset="0"/>
            </a:endParaRPr>
          </a:p>
          <a:p>
            <a:pPr algn="just">
              <a:spcBef>
                <a:spcPts val="0"/>
              </a:spcBef>
            </a:pP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Front office: Via Lucrezio Caro, 67 – Roma</a:t>
            </a:r>
          </a:p>
          <a:p>
            <a:pPr algn="just">
              <a:spcBef>
                <a:spcPts val="0"/>
              </a:spcBef>
            </a:pPr>
            <a:r>
              <a:rPr lang="it-IT" sz="1600" dirty="0" err="1">
                <a:solidFill>
                  <a:prstClr val="black"/>
                </a:solidFill>
                <a:latin typeface="Verdana" panose="020B0604030504040204" pitchFamily="34" charset="0"/>
                <a:ea typeface="Verdana" panose="020B0604030504040204" pitchFamily="34" charset="0"/>
                <a:cs typeface="Verdana" panose="020B0604030504040204" pitchFamily="34" charset="0"/>
              </a:rPr>
              <a:t>Pec</a:t>
            </a: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hlinkClick r:id="rId2"/>
              </a:rPr>
              <a:t>corecomlazio.tv@cert.consreglazio.it</a:t>
            </a:r>
            <a:endPar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gn="just">
              <a:spcBef>
                <a:spcPts val="0"/>
              </a:spcBef>
            </a:pP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Telefono: 06.3215907- 06.3215995</a:t>
            </a:r>
          </a:p>
          <a:p>
            <a:pPr marL="0" indent="0" algn="just">
              <a:spcBef>
                <a:spcPts val="0"/>
              </a:spcBef>
              <a:buNone/>
            </a:pPr>
            <a:endParaRPr lang="it-IT" sz="1600" dirty="0">
              <a:latin typeface="Verdana" panose="020B0604030504040204" pitchFamily="34" charset="0"/>
              <a:ea typeface="Verdana" panose="020B0604030504040204" pitchFamily="34" charset="0"/>
              <a:cs typeface="Verdana" panose="020B0604030504040204" pitchFamily="34" charset="0"/>
            </a:endParaRPr>
          </a:p>
          <a:p>
            <a:pPr marL="0" lvl="0" indent="0" algn="just">
              <a:spcBef>
                <a:spcPts val="0"/>
              </a:spcBef>
              <a:buNone/>
            </a:pPr>
            <a:endParaRPr lang="it-IT" sz="20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0" lvl="0" indent="0" algn="just">
              <a:spcBef>
                <a:spcPts val="0"/>
              </a:spcBef>
              <a:buNone/>
            </a:pPr>
            <a:endParaRPr lang="it-IT" sz="20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0" lvl="0" indent="0" algn="just">
              <a:spcBef>
                <a:spcPts val="0"/>
              </a:spcBef>
              <a:buNone/>
            </a:pPr>
            <a:endParaRPr lang="it-IT" sz="20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457200" lvl="0" indent="-457200" algn="just">
              <a:spcBef>
                <a:spcPts val="0"/>
              </a:spcBef>
            </a:pPr>
            <a:r>
              <a:rPr lang="it-IT" sz="1200" dirty="0">
                <a:solidFill>
                  <a:prstClr val="black"/>
                </a:solidFill>
                <a:latin typeface="Verdana" panose="020B0604030504040204" pitchFamily="34" charset="0"/>
                <a:ea typeface="Verdana" panose="020B0604030504040204" pitchFamily="34" charset="0"/>
                <a:cs typeface="Verdana" panose="020B0604030504040204" pitchFamily="34" charset="0"/>
              </a:rPr>
              <a:t>Per saperne di più contatta il sito all’indirizzo: </a:t>
            </a:r>
            <a:r>
              <a:rPr lang="it-IT" sz="1200" dirty="0">
                <a:solidFill>
                  <a:prstClr val="black"/>
                </a:solidFill>
                <a:latin typeface="Verdana" panose="020B0604030504040204" pitchFamily="34" charset="0"/>
                <a:ea typeface="Verdana" panose="020B0604030504040204" pitchFamily="34" charset="0"/>
                <a:cs typeface="Verdana" panose="020B0604030504040204" pitchFamily="34" charset="0"/>
                <a:hlinkClick r:id="rId3"/>
              </a:rPr>
              <a:t>www.corecomlazio.it</a:t>
            </a:r>
            <a:endParaRPr lang="it-IT"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457200" lvl="0" indent="-457200" algn="just">
              <a:spcBef>
                <a:spcPts val="0"/>
              </a:spcBef>
            </a:pPr>
            <a:endParaRPr lang="it-IT"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457200" lvl="0" indent="-457200" algn="just">
              <a:spcBef>
                <a:spcPts val="0"/>
              </a:spcBef>
            </a:pPr>
            <a:endParaRPr lang="it-IT"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457200" lvl="0" indent="-457200" algn="just">
              <a:spcBef>
                <a:spcPts val="0"/>
              </a:spcBef>
            </a:pPr>
            <a:endParaRPr lang="it-IT"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it-IT" dirty="0"/>
          </a:p>
        </p:txBody>
      </p:sp>
      <p:sp>
        <p:nvSpPr>
          <p:cNvPr id="4" name="Rettangolo 3"/>
          <p:cNvSpPr/>
          <p:nvPr/>
        </p:nvSpPr>
        <p:spPr>
          <a:xfrm>
            <a:off x="-999" y="2204864"/>
            <a:ext cx="1872208" cy="1077218"/>
          </a:xfrm>
          <a:prstGeom prst="rect">
            <a:avLst/>
          </a:prstGeom>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it-IT" sz="1600" b="0" i="1"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Modalità di fruizione, modulistica e contatti</a:t>
            </a:r>
          </a:p>
        </p:txBody>
      </p:sp>
      <p:pic>
        <p:nvPicPr>
          <p:cNvPr id="5" name="Immagin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5576" y="497878"/>
            <a:ext cx="1296144" cy="736657"/>
          </a:xfrm>
          <a:prstGeom prst="rect">
            <a:avLst/>
          </a:prstGeom>
        </p:spPr>
      </p:pic>
      <p:pic>
        <p:nvPicPr>
          <p:cNvPr id="6" name="Immagin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36312" y="336620"/>
            <a:ext cx="1044000" cy="1044000"/>
          </a:xfrm>
          <a:prstGeom prst="rect">
            <a:avLst/>
          </a:prstGeom>
        </p:spPr>
      </p:pic>
      <p:pic>
        <p:nvPicPr>
          <p:cNvPr id="7" name="Immagine 6" descr="logo_agcom"/>
          <p:cNvPicPr/>
          <p:nvPr/>
        </p:nvPicPr>
        <p:blipFill>
          <a:blip r:embed="rId6"/>
          <a:srcRect/>
          <a:stretch>
            <a:fillRect/>
          </a:stretch>
        </p:blipFill>
        <p:spPr bwMode="auto">
          <a:xfrm>
            <a:off x="7380312" y="530008"/>
            <a:ext cx="1257300" cy="657225"/>
          </a:xfrm>
          <a:prstGeom prst="rect">
            <a:avLst/>
          </a:prstGeom>
          <a:noFill/>
          <a:ln w="9525">
            <a:noFill/>
            <a:miter lim="800000"/>
            <a:headEnd/>
            <a:tailEnd/>
          </a:ln>
        </p:spPr>
      </p:pic>
      <p:sp>
        <p:nvSpPr>
          <p:cNvPr id="8" name="Segnaposto piè di pagina 7"/>
          <p:cNvSpPr>
            <a:spLocks noGrp="1"/>
          </p:cNvSpPr>
          <p:nvPr>
            <p:ph type="ftr" sz="quarter" idx="11"/>
          </p:nvPr>
        </p:nvSpPr>
        <p:spPr/>
        <p:txBody>
          <a:bodyPr/>
          <a:lstStyle/>
          <a:p>
            <a:endParaRPr lang="en-US" dirty="0"/>
          </a:p>
        </p:txBody>
      </p:sp>
      <p:sp>
        <p:nvSpPr>
          <p:cNvPr id="9" name="Segnaposto numero diapositiva 8"/>
          <p:cNvSpPr>
            <a:spLocks noGrp="1"/>
          </p:cNvSpPr>
          <p:nvPr>
            <p:ph type="sldNum" sz="quarter" idx="12"/>
          </p:nvPr>
        </p:nvSpPr>
        <p:spPr/>
        <p:txBody>
          <a:bodyPr/>
          <a:lstStyle/>
          <a:p>
            <a:fld id="{EA7C8D44-3667-46F6-9772-CC52308E2A7F}" type="slidenum">
              <a:rPr kumimoji="0" lang="en-US" smtClean="0"/>
              <a:pPr/>
              <a:t>42</a:t>
            </a:fld>
            <a:endParaRPr kumimoji="0" lang="en-US" dirty="0"/>
          </a:p>
        </p:txBody>
      </p:sp>
    </p:spTree>
    <p:extLst>
      <p:ext uri="{BB962C8B-B14F-4D97-AF65-F5344CB8AC3E}">
        <p14:creationId xmlns:p14="http://schemas.microsoft.com/office/powerpoint/2010/main" val="17012996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1469399" y="944094"/>
            <a:ext cx="4254128" cy="1040268"/>
          </a:xfrm>
        </p:spPr>
        <p:txBody>
          <a:bodyPr anchor="ctr">
            <a:noAutofit/>
          </a:bodyPr>
          <a:lstStyle/>
          <a:p>
            <a:pPr algn="ctr">
              <a:lnSpc>
                <a:spcPct val="110000"/>
              </a:lnSpc>
            </a:pPr>
            <a:r>
              <a:rPr lang="it-IT" sz="1800" dirty="0">
                <a:latin typeface="Verdana" panose="020B0604030504040204" pitchFamily="34" charset="0"/>
                <a:ea typeface="Verdana" panose="020B0604030504040204" pitchFamily="34" charset="0"/>
                <a:cs typeface="Verdana" panose="020B0604030504040204" pitchFamily="34" charset="0"/>
              </a:rPr>
              <a:t>4.3.5 Tutela dei Minori</a:t>
            </a:r>
          </a:p>
        </p:txBody>
      </p:sp>
      <p:sp>
        <p:nvSpPr>
          <p:cNvPr id="3" name="Sottotitolo 2"/>
          <p:cNvSpPr>
            <a:spLocks noGrp="1"/>
          </p:cNvSpPr>
          <p:nvPr>
            <p:ph idx="1"/>
          </p:nvPr>
        </p:nvSpPr>
        <p:spPr>
          <a:xfrm>
            <a:off x="2390316" y="2434152"/>
            <a:ext cx="5837149" cy="4938930"/>
          </a:xfrm>
        </p:spPr>
        <p:txBody>
          <a:bodyPr>
            <a:normAutofit/>
          </a:bodyPr>
          <a:lstStyle/>
          <a:p>
            <a:endParaRPr lang="it-IT" sz="2400" b="1" dirty="0">
              <a:latin typeface="+mj-lt"/>
              <a:ea typeface="+mj-ea"/>
              <a:cs typeface="+mj-cs"/>
            </a:endParaRPr>
          </a:p>
          <a:p>
            <a:endParaRPr lang="it-IT" sz="4800" dirty="0">
              <a:solidFill>
                <a:schemeClr val="tx1"/>
              </a:solidFill>
            </a:endParaRPr>
          </a:p>
          <a:p>
            <a:endParaRPr lang="it-IT" sz="4800" dirty="0"/>
          </a:p>
          <a:p>
            <a:pPr marL="457200" indent="-457200" algn="just">
              <a:buFont typeface="Arial" panose="020B0604020202020204" pitchFamily="34" charset="0"/>
              <a:buChar char="•"/>
            </a:pPr>
            <a:endParaRPr lang="it-IT" sz="4800" dirty="0">
              <a:solidFill>
                <a:schemeClr val="tx1"/>
              </a:solidFill>
            </a:endParaRPr>
          </a:p>
          <a:p>
            <a:pPr algn="just"/>
            <a:endParaRPr lang="it-IT" dirty="0"/>
          </a:p>
        </p:txBody>
      </p:sp>
      <p:sp>
        <p:nvSpPr>
          <p:cNvPr id="5" name="Segnaposto testo 4"/>
          <p:cNvSpPr>
            <a:spLocks noGrp="1"/>
          </p:cNvSpPr>
          <p:nvPr>
            <p:ph type="body" sz="half" idx="2"/>
          </p:nvPr>
        </p:nvSpPr>
        <p:spPr>
          <a:xfrm>
            <a:off x="179592" y="1823349"/>
            <a:ext cx="2016224" cy="3197040"/>
          </a:xfrm>
        </p:spPr>
        <p:txBody>
          <a:bodyPr anchor="ctr">
            <a:normAutofit/>
          </a:bodyPr>
          <a:lstStyle/>
          <a:p>
            <a:pPr>
              <a:lnSpc>
                <a:spcPct val="110000"/>
              </a:lnSpc>
            </a:pPr>
            <a:r>
              <a:rPr lang="it-IT" sz="1600" i="1" dirty="0">
                <a:latin typeface="Verdana" panose="020B0604030504040204" pitchFamily="34" charset="0"/>
                <a:ea typeface="Verdana" panose="020B0604030504040204" pitchFamily="34" charset="0"/>
                <a:cs typeface="Verdana" panose="020B0604030504040204" pitchFamily="34" charset="0"/>
              </a:rPr>
              <a:t>Normativa, descrizione </a:t>
            </a:r>
          </a:p>
          <a:p>
            <a:pPr>
              <a:lnSpc>
                <a:spcPct val="110000"/>
              </a:lnSpc>
            </a:pPr>
            <a:r>
              <a:rPr lang="it-IT" sz="1600" i="1" dirty="0">
                <a:latin typeface="Verdana" panose="020B0604030504040204" pitchFamily="34" charset="0"/>
                <a:ea typeface="Verdana" panose="020B0604030504040204" pitchFamily="34" charset="0"/>
                <a:cs typeface="Verdana" panose="020B0604030504040204" pitchFamily="34" charset="0"/>
              </a:rPr>
              <a:t>del servizio, </a:t>
            </a:r>
          </a:p>
          <a:p>
            <a:pPr>
              <a:lnSpc>
                <a:spcPct val="110000"/>
              </a:lnSpc>
            </a:pPr>
            <a:r>
              <a:rPr lang="it-IT" sz="1600" i="1" dirty="0">
                <a:latin typeface="Verdana" panose="020B0604030504040204" pitchFamily="34" charset="0"/>
                <a:ea typeface="Verdana" panose="020B0604030504040204" pitchFamily="34" charset="0"/>
                <a:cs typeface="Verdana" panose="020B0604030504040204" pitchFamily="34" charset="0"/>
              </a:rPr>
              <a:t>tutela dei cittadini</a:t>
            </a:r>
          </a:p>
          <a:p>
            <a:pPr algn="ctr"/>
            <a:endParaRPr lang="it-IT" u="sng" dirty="0"/>
          </a:p>
          <a:p>
            <a:endParaRPr lang="it-IT" dirty="0"/>
          </a:p>
        </p:txBody>
      </p:sp>
      <p:pic>
        <p:nvPicPr>
          <p:cNvPr id="6" name="Immagin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497878"/>
            <a:ext cx="1296144" cy="736657"/>
          </a:xfrm>
          <a:prstGeom prst="rect">
            <a:avLst/>
          </a:prstGeom>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6312" y="336620"/>
            <a:ext cx="1044000" cy="1044000"/>
          </a:xfrm>
          <a:prstGeom prst="rect">
            <a:avLst/>
          </a:prstGeom>
        </p:spPr>
      </p:pic>
      <p:pic>
        <p:nvPicPr>
          <p:cNvPr id="8" name="Immagine 7" descr="logo_agcom"/>
          <p:cNvPicPr/>
          <p:nvPr/>
        </p:nvPicPr>
        <p:blipFill>
          <a:blip r:embed="rId4"/>
          <a:srcRect/>
          <a:stretch>
            <a:fillRect/>
          </a:stretch>
        </p:blipFill>
        <p:spPr bwMode="auto">
          <a:xfrm>
            <a:off x="7380312" y="530008"/>
            <a:ext cx="1257300" cy="657225"/>
          </a:xfrm>
          <a:prstGeom prst="rect">
            <a:avLst/>
          </a:prstGeom>
          <a:noFill/>
          <a:ln w="9525">
            <a:noFill/>
            <a:miter lim="800000"/>
            <a:headEnd/>
            <a:tailEnd/>
          </a:ln>
        </p:spPr>
      </p:pic>
      <p:sp>
        <p:nvSpPr>
          <p:cNvPr id="2" name="Rettangolo 1"/>
          <p:cNvSpPr/>
          <p:nvPr/>
        </p:nvSpPr>
        <p:spPr>
          <a:xfrm>
            <a:off x="2376427" y="719264"/>
            <a:ext cx="4968552" cy="584775"/>
          </a:xfrm>
          <a:prstGeom prst="rect">
            <a:avLst/>
          </a:prstGeom>
        </p:spPr>
        <p:txBody>
          <a:bodyPr wrap="square">
            <a:spAutoFit/>
          </a:bodyPr>
          <a:lstStyle/>
          <a:p>
            <a:pPr algn="ctr"/>
            <a:br>
              <a:rPr lang="it-IT" sz="1600" b="1" dirty="0"/>
            </a:br>
            <a:endParaRPr lang="it-IT" sz="1600" dirty="0"/>
          </a:p>
        </p:txBody>
      </p:sp>
      <p:sp>
        <p:nvSpPr>
          <p:cNvPr id="11" name="Segnaposto contenuto 2"/>
          <p:cNvSpPr txBox="1">
            <a:spLocks/>
          </p:cNvSpPr>
          <p:nvPr/>
        </p:nvSpPr>
        <p:spPr>
          <a:xfrm>
            <a:off x="2376427" y="1592734"/>
            <a:ext cx="6261185" cy="500461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endParaRPr lang="it-IT" sz="2000" dirty="0"/>
          </a:p>
        </p:txBody>
      </p:sp>
      <p:sp>
        <p:nvSpPr>
          <p:cNvPr id="9" name="Rettangolo 8"/>
          <p:cNvSpPr/>
          <p:nvPr/>
        </p:nvSpPr>
        <p:spPr>
          <a:xfrm>
            <a:off x="2087053" y="1728763"/>
            <a:ext cx="6445387" cy="4924425"/>
          </a:xfrm>
          <a:prstGeom prst="rect">
            <a:avLst/>
          </a:prstGeom>
        </p:spPr>
        <p:txBody>
          <a:bodyPr wrap="square">
            <a:spAutoFit/>
          </a:bodyPr>
          <a:lstStyle/>
          <a:p>
            <a:pPr algn="just"/>
            <a:r>
              <a:rPr lang="it-IT" sz="1600" dirty="0">
                <a:latin typeface="Verdana" panose="020B0604030504040204" pitchFamily="34" charset="0"/>
                <a:ea typeface="Verdana" panose="020B0604030504040204" pitchFamily="34" charset="0"/>
                <a:cs typeface="Verdana" panose="020B0604030504040204" pitchFamily="34" charset="0"/>
              </a:rPr>
              <a:t>La delega sulla vigilanza in materia di tutela dei minori coinvolge il </a:t>
            </a:r>
            <a:r>
              <a:rPr lang="it-IT" sz="1600" dirty="0" err="1">
                <a:latin typeface="Verdana" panose="020B0604030504040204" pitchFamily="34" charset="0"/>
                <a:ea typeface="Verdana" panose="020B0604030504040204" pitchFamily="34" charset="0"/>
                <a:cs typeface="Verdana" panose="020B0604030504040204" pitchFamily="34" charset="0"/>
              </a:rPr>
              <a:t>Co.Re.Com</a:t>
            </a:r>
            <a:r>
              <a:rPr lang="it-IT" sz="1600" dirty="0">
                <a:latin typeface="Verdana" panose="020B0604030504040204" pitchFamily="34" charset="0"/>
                <a:ea typeface="Verdana" panose="020B0604030504040204" pitchFamily="34" charset="0"/>
                <a:cs typeface="Verdana" panose="020B0604030504040204" pitchFamily="34" charset="0"/>
              </a:rPr>
              <a:t>. nella fase di raccolta delle denunce di utenti, associazioni o organizzazioni che intendano segnalare presunte violazioni alla normativa che regola il rapporto tra i minori e la programmazione radiotelevisiva locale. Le emittenti sono tenute ad astenersi dal diffondere trasmissioni che gravino allo sviluppo fisico, psichico e morale dei minori, e ad evitare la diffusione di programmi lesivi della dignità personale. Il </a:t>
            </a:r>
            <a:r>
              <a:rPr lang="it-IT" sz="1600" dirty="0" err="1">
                <a:latin typeface="Verdana" panose="020B0604030504040204" pitchFamily="34" charset="0"/>
                <a:ea typeface="Verdana" panose="020B0604030504040204" pitchFamily="34" charset="0"/>
                <a:cs typeface="Verdana" panose="020B0604030504040204" pitchFamily="34" charset="0"/>
              </a:rPr>
              <a:t>Co.Re.Com</a:t>
            </a:r>
            <a:r>
              <a:rPr lang="it-IT" sz="1600" dirty="0">
                <a:latin typeface="Verdana" panose="020B0604030504040204" pitchFamily="34" charset="0"/>
                <a:ea typeface="Verdana" panose="020B0604030504040204" pitchFamily="34" charset="0"/>
                <a:cs typeface="Verdana" panose="020B0604030504040204" pitchFamily="34" charset="0"/>
              </a:rPr>
              <a:t>. ha il compito di ricevere la segnalazione, verificare la fondatezza dei fatti contestati e predisporre una relazione articolata da trasmettere, in caso di violazione, al Dipartimento garanzie e contenzioso dell'Autorità per le Garanzie nelle Comunicazioni. Nel caso in cui le verifiche si concludano con l'infondatezza dei fatti segnalati, il </a:t>
            </a:r>
            <a:r>
              <a:rPr lang="it-IT" sz="1600" dirty="0" err="1">
                <a:latin typeface="Verdana" panose="020B0604030504040204" pitchFamily="34" charset="0"/>
                <a:ea typeface="Verdana" panose="020B0604030504040204" pitchFamily="34" charset="0"/>
                <a:cs typeface="Verdana" panose="020B0604030504040204" pitchFamily="34" charset="0"/>
              </a:rPr>
              <a:t>Co.Re.Com</a:t>
            </a:r>
            <a:r>
              <a:rPr lang="it-IT" sz="1600" dirty="0">
                <a:latin typeface="Verdana" panose="020B0604030504040204" pitchFamily="34" charset="0"/>
                <a:ea typeface="Verdana" panose="020B0604030504040204" pitchFamily="34" charset="0"/>
                <a:cs typeface="Verdana" panose="020B0604030504040204" pitchFamily="34" charset="0"/>
              </a:rPr>
              <a:t>. archivia la denuncia. Nel caso di denunce generiche o manifestamente infondate, il </a:t>
            </a:r>
            <a:r>
              <a:rPr lang="it-IT" sz="1600" dirty="0" err="1">
                <a:latin typeface="Verdana" panose="020B0604030504040204" pitchFamily="34" charset="0"/>
                <a:ea typeface="Verdana" panose="020B0604030504040204" pitchFamily="34" charset="0"/>
                <a:cs typeface="Verdana" panose="020B0604030504040204" pitchFamily="34" charset="0"/>
              </a:rPr>
              <a:t>Co.Re.Com</a:t>
            </a:r>
            <a:r>
              <a:rPr lang="it-IT" sz="1600" dirty="0">
                <a:latin typeface="Verdana" panose="020B0604030504040204" pitchFamily="34" charset="0"/>
                <a:ea typeface="Verdana" panose="020B0604030504040204" pitchFamily="34" charset="0"/>
                <a:cs typeface="Verdana" panose="020B0604030504040204" pitchFamily="34" charset="0"/>
              </a:rPr>
              <a:t>. ne dispone l'archiviazione.</a:t>
            </a:r>
          </a:p>
          <a:p>
            <a:pPr algn="just"/>
            <a:endParaRPr lang="it-IT" dirty="0"/>
          </a:p>
          <a:p>
            <a:pPr algn="just"/>
            <a:r>
              <a:rPr lang="it-IT" sz="1200" dirty="0">
                <a:latin typeface="Verdana" panose="020B0604030504040204" pitchFamily="34" charset="0"/>
                <a:ea typeface="Verdana" panose="020B0604030504040204" pitchFamily="34" charset="0"/>
                <a:cs typeface="Verdana" panose="020B0604030504040204" pitchFamily="34" charset="0"/>
              </a:rPr>
              <a:t>Note: </a:t>
            </a:r>
            <a:r>
              <a:rPr lang="it-IT" sz="1200" dirty="0" err="1">
                <a:latin typeface="Verdana" panose="020B0604030504040204" pitchFamily="34" charset="0"/>
                <a:ea typeface="Verdana" panose="020B0604030504040204" pitchFamily="34" charset="0"/>
                <a:cs typeface="Verdana" panose="020B0604030504040204" pitchFamily="34" charset="0"/>
              </a:rPr>
              <a:t>d.l.</a:t>
            </a:r>
            <a:r>
              <a:rPr lang="it-IT" sz="1200" dirty="0">
                <a:latin typeface="Verdana" panose="020B0604030504040204" pitchFamily="34" charset="0"/>
                <a:ea typeface="Verdana" panose="020B0604030504040204" pitchFamily="34" charset="0"/>
                <a:cs typeface="Verdana" panose="020B0604030504040204" pitchFamily="34" charset="0"/>
              </a:rPr>
              <a:t>  31 luglio 2005 n. 177; decreto del 27 aprile 2006, n. 218; delibere 538/01/CSP.</a:t>
            </a:r>
          </a:p>
        </p:txBody>
      </p:sp>
      <p:sp>
        <p:nvSpPr>
          <p:cNvPr id="12" name="Titolo 3"/>
          <p:cNvSpPr txBox="1">
            <a:spLocks/>
          </p:cNvSpPr>
          <p:nvPr/>
        </p:nvSpPr>
        <p:spPr>
          <a:xfrm>
            <a:off x="2189569" y="507149"/>
            <a:ext cx="4254128" cy="796890"/>
          </a:xfrm>
          <a:prstGeom prst="rect">
            <a:avLst/>
          </a:prstGeom>
        </p:spPr>
        <p:txBody>
          <a:bodyPr vert="horz" lIns="91440" tIns="45720" rIns="91440" bIns="45720" rtlCol="0" anchor="ctr">
            <a:no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pPr algn="ctr">
              <a:lnSpc>
                <a:spcPct val="110000"/>
              </a:lnSpc>
            </a:pPr>
            <a:endParaRPr lang="it-IT" sz="1800" dirty="0">
              <a:latin typeface="Verdana" panose="020B0604030504040204" pitchFamily="34" charset="0"/>
              <a:ea typeface="Verdana" panose="020B0604030504040204" pitchFamily="34" charset="0"/>
              <a:cs typeface="Verdana" panose="020B0604030504040204" pitchFamily="34" charset="0"/>
            </a:endParaRPr>
          </a:p>
        </p:txBody>
      </p:sp>
      <p:sp>
        <p:nvSpPr>
          <p:cNvPr id="10" name="Segnaposto piè di pagina 9"/>
          <p:cNvSpPr>
            <a:spLocks noGrp="1"/>
          </p:cNvSpPr>
          <p:nvPr>
            <p:ph type="ftr" sz="quarter" idx="11"/>
          </p:nvPr>
        </p:nvSpPr>
        <p:spPr/>
        <p:txBody>
          <a:bodyPr/>
          <a:lstStyle/>
          <a:p>
            <a:endParaRPr kumimoji="0" lang="en-US"/>
          </a:p>
        </p:txBody>
      </p:sp>
      <p:sp>
        <p:nvSpPr>
          <p:cNvPr id="13" name="Segnaposto numero diapositiva 12"/>
          <p:cNvSpPr>
            <a:spLocks noGrp="1"/>
          </p:cNvSpPr>
          <p:nvPr>
            <p:ph type="sldNum" sz="quarter" idx="12"/>
          </p:nvPr>
        </p:nvSpPr>
        <p:spPr/>
        <p:txBody>
          <a:bodyPr/>
          <a:lstStyle/>
          <a:p>
            <a:fld id="{EA7C8D44-3667-46F6-9772-CC52308E2A7F}" type="slidenum">
              <a:rPr kumimoji="0" lang="en-US" smtClean="0"/>
              <a:pPr/>
              <a:t>43</a:t>
            </a:fld>
            <a:endParaRPr kumimoji="0" lang="en-US"/>
          </a:p>
        </p:txBody>
      </p:sp>
    </p:spTree>
    <p:extLst>
      <p:ext uri="{BB962C8B-B14F-4D97-AF65-F5344CB8AC3E}">
        <p14:creationId xmlns:p14="http://schemas.microsoft.com/office/powerpoint/2010/main" val="37641315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idx="1"/>
          </p:nvPr>
        </p:nvSpPr>
        <p:spPr>
          <a:xfrm>
            <a:off x="2390316" y="2434152"/>
            <a:ext cx="5837149" cy="4938930"/>
          </a:xfrm>
        </p:spPr>
        <p:txBody>
          <a:bodyPr>
            <a:normAutofit/>
          </a:bodyPr>
          <a:lstStyle/>
          <a:p>
            <a:endParaRPr lang="it-IT" sz="2400" b="1" dirty="0">
              <a:latin typeface="+mj-lt"/>
              <a:ea typeface="+mj-ea"/>
              <a:cs typeface="+mj-cs"/>
            </a:endParaRPr>
          </a:p>
          <a:p>
            <a:endParaRPr lang="it-IT" sz="4800" dirty="0">
              <a:solidFill>
                <a:schemeClr val="tx1"/>
              </a:solidFill>
            </a:endParaRPr>
          </a:p>
          <a:p>
            <a:endParaRPr lang="it-IT" sz="4800" dirty="0"/>
          </a:p>
          <a:p>
            <a:pPr marL="457200" indent="-457200" algn="just">
              <a:buFont typeface="Arial" panose="020B0604020202020204" pitchFamily="34" charset="0"/>
              <a:buChar char="•"/>
            </a:pPr>
            <a:endParaRPr lang="it-IT" sz="4800" dirty="0">
              <a:solidFill>
                <a:schemeClr val="tx1"/>
              </a:solidFill>
            </a:endParaRPr>
          </a:p>
          <a:p>
            <a:pPr algn="just"/>
            <a:endParaRPr lang="it-IT" dirty="0"/>
          </a:p>
        </p:txBody>
      </p:sp>
      <p:sp>
        <p:nvSpPr>
          <p:cNvPr id="5" name="Segnaposto testo 4"/>
          <p:cNvSpPr>
            <a:spLocks noGrp="1"/>
          </p:cNvSpPr>
          <p:nvPr>
            <p:ph type="body" sz="half" idx="2"/>
          </p:nvPr>
        </p:nvSpPr>
        <p:spPr>
          <a:xfrm>
            <a:off x="173345" y="1916832"/>
            <a:ext cx="2016224" cy="3273227"/>
          </a:xfrm>
        </p:spPr>
        <p:txBody>
          <a:bodyPr anchor="ctr">
            <a:normAutofit/>
          </a:bodyPr>
          <a:lstStyle/>
          <a:p>
            <a:r>
              <a:rPr lang="it-IT" sz="1600" i="1" dirty="0">
                <a:latin typeface="Verdana" panose="020B0604030504040204" pitchFamily="34" charset="0"/>
                <a:ea typeface="Verdana" panose="020B0604030504040204" pitchFamily="34" charset="0"/>
                <a:cs typeface="Verdana" panose="020B0604030504040204" pitchFamily="34" charset="0"/>
              </a:rPr>
              <a:t>Modalità di fruizione, modulistica e contatti</a:t>
            </a:r>
          </a:p>
          <a:p>
            <a:pPr algn="ctr"/>
            <a:endParaRPr lang="it-IT" u="sng" dirty="0"/>
          </a:p>
          <a:p>
            <a:endParaRPr lang="it-IT" dirty="0"/>
          </a:p>
        </p:txBody>
      </p:sp>
      <p:pic>
        <p:nvPicPr>
          <p:cNvPr id="6" name="Immagin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497878"/>
            <a:ext cx="1296144" cy="736657"/>
          </a:xfrm>
          <a:prstGeom prst="rect">
            <a:avLst/>
          </a:prstGeom>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6312" y="336620"/>
            <a:ext cx="1044000" cy="1044000"/>
          </a:xfrm>
          <a:prstGeom prst="rect">
            <a:avLst/>
          </a:prstGeom>
        </p:spPr>
      </p:pic>
      <p:pic>
        <p:nvPicPr>
          <p:cNvPr id="8" name="Immagine 7" descr="logo_agcom"/>
          <p:cNvPicPr/>
          <p:nvPr/>
        </p:nvPicPr>
        <p:blipFill>
          <a:blip r:embed="rId4"/>
          <a:srcRect/>
          <a:stretch>
            <a:fillRect/>
          </a:stretch>
        </p:blipFill>
        <p:spPr bwMode="auto">
          <a:xfrm>
            <a:off x="7380312" y="530008"/>
            <a:ext cx="1257300" cy="657225"/>
          </a:xfrm>
          <a:prstGeom prst="rect">
            <a:avLst/>
          </a:prstGeom>
          <a:noFill/>
          <a:ln w="9525">
            <a:noFill/>
            <a:miter lim="800000"/>
            <a:headEnd/>
            <a:tailEnd/>
          </a:ln>
        </p:spPr>
      </p:pic>
      <p:sp>
        <p:nvSpPr>
          <p:cNvPr id="11" name="Segnaposto contenuto 2"/>
          <p:cNvSpPr txBox="1">
            <a:spLocks/>
          </p:cNvSpPr>
          <p:nvPr/>
        </p:nvSpPr>
        <p:spPr>
          <a:xfrm>
            <a:off x="2267299" y="1834506"/>
            <a:ext cx="6261185" cy="335555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1800" b="0" i="0" u="none" strike="noStrike" kern="1200" cap="none" spc="0" normalizeH="0" baseline="0" noProof="0" dirty="0">
              <a:ln>
                <a:noFill/>
              </a:ln>
              <a:solidFill>
                <a:srgbClr val="FF0000"/>
              </a:solidFill>
              <a:effectLst/>
              <a:uLnTx/>
              <a:uFillTx/>
              <a:latin typeface="Calibri"/>
              <a:ea typeface="+mn-ea"/>
              <a:cs typeface="+mn-cs"/>
            </a:endParaRPr>
          </a:p>
        </p:txBody>
      </p:sp>
      <p:sp>
        <p:nvSpPr>
          <p:cNvPr id="9" name="Rettangolo 8"/>
          <p:cNvSpPr/>
          <p:nvPr/>
        </p:nvSpPr>
        <p:spPr>
          <a:xfrm>
            <a:off x="2195736" y="2605437"/>
            <a:ext cx="6174432" cy="3958007"/>
          </a:xfrm>
          <a:prstGeom prst="rect">
            <a:avLst/>
          </a:prstGeom>
        </p:spPr>
        <p:txBody>
          <a:bodyPr wrap="square">
            <a:spAutoFit/>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La presa in carico avviene su segnalazione del soggetto interessato e/o d’ufficio in base all’attività di monitoraggio esperita dal </a:t>
            </a:r>
            <a:r>
              <a:rPr kumimoji="0" lang="it-IT" sz="1600" b="0" i="0" u="none" strike="noStrike" kern="1200" cap="none" spc="0" normalizeH="0" baseline="0" noProof="0" dirty="0" err="1">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Co.Re.Com</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stesso. </a:t>
            </a: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285750" marR="0" lvl="0" indent="-285750" algn="just"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Dirigente:</a:t>
            </a:r>
            <a:r>
              <a:rPr kumimoji="0" lang="it-IT" sz="1600" b="0" i="0" u="none" strike="noStrike" kern="1200" cap="none" spc="0" normalizeH="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Dott. Roberto Rizzi</a:t>
            </a:r>
            <a:endPar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285750" lvl="0" indent="-285750" algn="just">
              <a:buFont typeface="Arial" panose="020B0604020202020204" pitchFamily="34" charset="0"/>
              <a:buChar char="•"/>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Responsabile</a:t>
            </a:r>
            <a:r>
              <a:rPr kumimoji="0" lang="it-IT" sz="1600" b="0"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Verdana" panose="020B0604030504040204" pitchFamily="34" charset="0"/>
              </a:rPr>
              <a:t>: </a:t>
            </a:r>
            <a:r>
              <a:rPr lang="it-IT" sz="1600" dirty="0">
                <a:latin typeface="Verdana" panose="020B0604030504040204" pitchFamily="34" charset="0"/>
                <a:ea typeface="Verdana" panose="020B0604030504040204" pitchFamily="34" charset="0"/>
                <a:cs typeface="Verdana" panose="020B0604030504040204" pitchFamily="34" charset="0"/>
              </a:rPr>
              <a:t>P.O. Avv. Raffaela Anello</a:t>
            </a:r>
            <a:endParaRPr kumimoji="0" lang="it-IT" sz="1600" b="0"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Verdana" panose="020B0604030504040204" pitchFamily="34" charset="0"/>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Front office: Via Lucrezio Caro, 67 – Roma</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600" b="0" i="0" u="none" strike="noStrike" kern="1200" cap="none" spc="0" normalizeH="0" baseline="0" noProof="0" dirty="0" err="1">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Pec</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hlinkClick r:id="rId5"/>
              </a:rPr>
              <a:t>corecomlazio.tv@cert.consreglazio.it</a:t>
            </a: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Telefono: 06.3215907- 06.3215995 </a:t>
            </a: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it-IT" sz="1600" b="0"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endParaRP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it-IT" sz="1600" b="0"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endParaRP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it-IT" sz="1600" b="0"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endParaRP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it-IT" sz="1600" b="0"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600" b="0"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endParaRP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it-IT"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Per saperne di più contatta il sito all’indirizzo: </a:t>
            </a:r>
            <a:r>
              <a:rPr kumimoji="0" lang="it-IT"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hlinkClick r:id="rId6"/>
              </a:rPr>
              <a:t>www.corecomlazio.it</a:t>
            </a:r>
            <a:endParaRPr kumimoji="0" lang="it-IT"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12" name="Titolo 3"/>
          <p:cNvSpPr>
            <a:spLocks noGrp="1"/>
          </p:cNvSpPr>
          <p:nvPr>
            <p:ph type="title"/>
          </p:nvPr>
        </p:nvSpPr>
        <p:spPr>
          <a:xfrm>
            <a:off x="1547664" y="1282393"/>
            <a:ext cx="4254128" cy="699597"/>
          </a:xfrm>
        </p:spPr>
        <p:txBody>
          <a:bodyPr anchor="ctr">
            <a:noAutofit/>
          </a:bodyPr>
          <a:lstStyle/>
          <a:p>
            <a:pPr algn="ctr">
              <a:lnSpc>
                <a:spcPct val="110000"/>
              </a:lnSpc>
            </a:pPr>
            <a:r>
              <a:rPr lang="it-IT" sz="1800" dirty="0">
                <a:latin typeface="Verdana" panose="020B0604030504040204" pitchFamily="34" charset="0"/>
                <a:ea typeface="Verdana" panose="020B0604030504040204" pitchFamily="34" charset="0"/>
                <a:cs typeface="Verdana" panose="020B0604030504040204" pitchFamily="34" charset="0"/>
              </a:rPr>
              <a:t>.</a:t>
            </a:r>
          </a:p>
        </p:txBody>
      </p:sp>
      <p:sp>
        <p:nvSpPr>
          <p:cNvPr id="13" name="Titolo 3"/>
          <p:cNvSpPr txBox="1">
            <a:spLocks/>
          </p:cNvSpPr>
          <p:nvPr/>
        </p:nvSpPr>
        <p:spPr>
          <a:xfrm>
            <a:off x="2189569" y="407597"/>
            <a:ext cx="4254128" cy="857628"/>
          </a:xfrm>
          <a:prstGeom prst="rect">
            <a:avLst/>
          </a:prstGeom>
        </p:spPr>
        <p:txBody>
          <a:bodyPr vert="horz" lIns="91440" tIns="45720" rIns="91440" bIns="45720" rtlCol="0" anchor="ctr">
            <a:no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pPr marL="0" marR="0" lvl="0" indent="0" algn="ctr" defTabSz="914400" rtl="0" eaLnBrk="1" fontAlgn="auto" latinLnBrk="0" hangingPunct="1">
              <a:lnSpc>
                <a:spcPct val="110000"/>
              </a:lnSpc>
              <a:spcBef>
                <a:spcPts val="0"/>
              </a:spcBef>
              <a:spcAft>
                <a:spcPts val="0"/>
              </a:spcAft>
              <a:buClrTx/>
              <a:buSzTx/>
              <a:buFontTx/>
              <a:buNone/>
              <a:tabLst/>
              <a:defRPr/>
            </a:pPr>
            <a:endParaRPr kumimoji="0" lang="it-IT" sz="180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2" name="Segnaposto piè di pagina 1"/>
          <p:cNvSpPr>
            <a:spLocks noGrp="1"/>
          </p:cNvSpPr>
          <p:nvPr>
            <p:ph type="ftr" sz="quarter" idx="11"/>
          </p:nvPr>
        </p:nvSpPr>
        <p:spPr/>
        <p:txBody>
          <a:bodyPr/>
          <a:lstStyle/>
          <a:p>
            <a:endParaRPr kumimoji="0" lang="en-US"/>
          </a:p>
        </p:txBody>
      </p:sp>
      <p:sp>
        <p:nvSpPr>
          <p:cNvPr id="4" name="Segnaposto numero diapositiva 3"/>
          <p:cNvSpPr>
            <a:spLocks noGrp="1"/>
          </p:cNvSpPr>
          <p:nvPr>
            <p:ph type="sldNum" sz="quarter" idx="12"/>
          </p:nvPr>
        </p:nvSpPr>
        <p:spPr/>
        <p:txBody>
          <a:bodyPr/>
          <a:lstStyle/>
          <a:p>
            <a:fld id="{EA7C8D44-3667-46F6-9772-CC52308E2A7F}" type="slidenum">
              <a:rPr kumimoji="0" lang="en-US" smtClean="0"/>
              <a:pPr/>
              <a:t>44</a:t>
            </a:fld>
            <a:endParaRPr kumimoji="0" lang="en-US"/>
          </a:p>
        </p:txBody>
      </p:sp>
    </p:spTree>
    <p:extLst>
      <p:ext uri="{BB962C8B-B14F-4D97-AF65-F5344CB8AC3E}">
        <p14:creationId xmlns:p14="http://schemas.microsoft.com/office/powerpoint/2010/main" val="17232681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859216" cy="1210146"/>
          </a:xfrm>
        </p:spPr>
        <p:txBody>
          <a:bodyPr>
            <a:normAutofit/>
          </a:bodyPr>
          <a:lstStyle/>
          <a:p>
            <a:pPr lvl="0">
              <a:lnSpc>
                <a:spcPct val="110000"/>
              </a:lnSpc>
              <a:spcBef>
                <a:spcPts val="0"/>
              </a:spcBef>
            </a:pPr>
            <a:br>
              <a:rPr lang="it-IT" sz="1800" dirty="0">
                <a:solidFill>
                  <a:prstClr val="black"/>
                </a:solidFill>
                <a:latin typeface="Verdana" panose="020B0604030504040204" pitchFamily="34" charset="0"/>
                <a:ea typeface="Verdana" panose="020B0604030504040204" pitchFamily="34" charset="0"/>
                <a:cs typeface="Verdana" panose="020B0604030504040204" pitchFamily="34" charset="0"/>
              </a:rPr>
            </a:br>
            <a:br>
              <a:rPr lang="it-IT" sz="1800" dirty="0">
                <a:solidFill>
                  <a:prstClr val="black"/>
                </a:solidFill>
                <a:latin typeface="Verdana" panose="020B0604030504040204" pitchFamily="34" charset="0"/>
                <a:ea typeface="Verdana" panose="020B0604030504040204" pitchFamily="34" charset="0"/>
                <a:cs typeface="Verdana" panose="020B0604030504040204" pitchFamily="34" charset="0"/>
              </a:rPr>
            </a:br>
            <a:r>
              <a:rPr lang="it-IT" sz="1800" b="1" dirty="0">
                <a:solidFill>
                  <a:prstClr val="black"/>
                </a:solidFill>
                <a:latin typeface="Verdana" panose="020B0604030504040204" pitchFamily="34" charset="0"/>
                <a:ea typeface="Verdana" panose="020B0604030504040204" pitchFamily="34" charset="0"/>
                <a:cs typeface="Verdana" panose="020B0604030504040204" pitchFamily="34" charset="0"/>
              </a:rPr>
              <a:t>4.3.6 Programmi dell’Accesso</a:t>
            </a:r>
            <a:endParaRPr lang="it-IT" sz="1800" dirty="0"/>
          </a:p>
        </p:txBody>
      </p:sp>
      <p:sp>
        <p:nvSpPr>
          <p:cNvPr id="3" name="Segnaposto contenuto 2"/>
          <p:cNvSpPr>
            <a:spLocks noGrp="1"/>
          </p:cNvSpPr>
          <p:nvPr>
            <p:ph idx="1"/>
          </p:nvPr>
        </p:nvSpPr>
        <p:spPr>
          <a:xfrm>
            <a:off x="2195736" y="1740154"/>
            <a:ext cx="6441876" cy="4925144"/>
          </a:xfrm>
        </p:spPr>
        <p:txBody>
          <a:bodyPr>
            <a:normAutofit lnSpcReduction="10000"/>
          </a:bodyPr>
          <a:lstStyle/>
          <a:p>
            <a:pPr marL="0" indent="0" algn="just">
              <a:buNone/>
            </a:pPr>
            <a:r>
              <a:rPr lang="it-IT" sz="1600" dirty="0">
                <a:latin typeface="Verdana" panose="020B0604030504040204" pitchFamily="34" charset="0"/>
                <a:ea typeface="Verdana" panose="020B0604030504040204" pitchFamily="34" charset="0"/>
                <a:cs typeface="Verdana" panose="020B0604030504040204" pitchFamily="34" charset="0"/>
              </a:rPr>
              <a:t>Il </a:t>
            </a:r>
            <a:r>
              <a:rPr lang="it-IT" sz="1600" dirty="0" err="1">
                <a:latin typeface="Verdana" panose="020B0604030504040204" pitchFamily="34" charset="0"/>
                <a:ea typeface="Verdana" panose="020B0604030504040204" pitchFamily="34" charset="0"/>
                <a:cs typeface="Verdana" panose="020B0604030504040204" pitchFamily="34" charset="0"/>
              </a:rPr>
              <a:t>Co.Re.Com</a:t>
            </a:r>
            <a:r>
              <a:rPr lang="it-IT" sz="1600" dirty="0">
                <a:latin typeface="Verdana" panose="020B0604030504040204" pitchFamily="34" charset="0"/>
                <a:ea typeface="Verdana" panose="020B0604030504040204" pitchFamily="34" charset="0"/>
                <a:cs typeface="Verdana" panose="020B0604030504040204" pitchFamily="34" charset="0"/>
              </a:rPr>
              <a:t>. è competente in materia di "diffusione radiofonica e televisiva", uno spazio a disposizione di soggetti collettivi (partiti e gruppi rappresentati in Parlamento e in assemblee elettive locali, movimenti politici, organizzazioni associative delle autonomie locali, organizzazioni sindacali, confessioni religiose, enti ed associazioni politiche e culturali, associazioni nazionali del movimento cooperativo giuridicamente riconosciute, gruppi etnici e linguistici ed altri gruppi di rilevante interesse sociale che ne facciano richiesta) per attività di comunicazione. </a:t>
            </a:r>
            <a:br>
              <a:rPr lang="it-IT" sz="1600" dirty="0">
                <a:latin typeface="Verdana" panose="020B0604030504040204" pitchFamily="34" charset="0"/>
                <a:ea typeface="Verdana" panose="020B0604030504040204" pitchFamily="34" charset="0"/>
                <a:cs typeface="Verdana" panose="020B0604030504040204" pitchFamily="34" charset="0"/>
              </a:rPr>
            </a:br>
            <a:r>
              <a:rPr lang="it-IT" sz="1600" dirty="0">
                <a:latin typeface="Verdana" panose="020B0604030504040204" pitchFamily="34" charset="0"/>
                <a:ea typeface="Verdana" panose="020B0604030504040204" pitchFamily="34" charset="0"/>
                <a:cs typeface="Verdana" panose="020B0604030504040204" pitchFamily="34" charset="0"/>
              </a:rPr>
              <a:t>Il Regolamento disciplina l'accesso alle trasmissioni radiotelevisive regionali della concessionaria del servizio pubblico radiotelevisivo (RAI). </a:t>
            </a:r>
            <a:br>
              <a:rPr lang="it-IT" sz="1600" dirty="0">
                <a:latin typeface="Verdana" panose="020B0604030504040204" pitchFamily="34" charset="0"/>
                <a:ea typeface="Verdana" panose="020B0604030504040204" pitchFamily="34" charset="0"/>
                <a:cs typeface="Verdana" panose="020B0604030504040204" pitchFamily="34" charset="0"/>
              </a:rPr>
            </a:br>
            <a:r>
              <a:rPr lang="it-IT" sz="1600" dirty="0">
                <a:latin typeface="Verdana" panose="020B0604030504040204" pitchFamily="34" charset="0"/>
                <a:ea typeface="Verdana" panose="020B0604030504040204" pitchFamily="34" charset="0"/>
                <a:cs typeface="Verdana" panose="020B0604030504040204" pitchFamily="34" charset="0"/>
              </a:rPr>
              <a:t>Al </a:t>
            </a:r>
            <a:r>
              <a:rPr lang="it-IT" sz="1600" dirty="0" err="1">
                <a:latin typeface="Verdana" panose="020B0604030504040204" pitchFamily="34" charset="0"/>
                <a:ea typeface="Verdana" panose="020B0604030504040204" pitchFamily="34" charset="0"/>
                <a:cs typeface="Verdana" panose="020B0604030504040204" pitchFamily="34" charset="0"/>
              </a:rPr>
              <a:t>Co.Re.Com</a:t>
            </a:r>
            <a:r>
              <a:rPr lang="it-IT" sz="1600" dirty="0">
                <a:latin typeface="Verdana" panose="020B0604030504040204" pitchFamily="34" charset="0"/>
                <a:ea typeface="Verdana" panose="020B0604030504040204" pitchFamily="34" charset="0"/>
                <a:cs typeface="Verdana" panose="020B0604030504040204" pitchFamily="34" charset="0"/>
              </a:rPr>
              <a:t>. competono l'istruttoria e l'esame delle richieste provenienti dai soggetti sopra indicati, nonché le deliberazioni di ammissione o esclusione dai programmi dell'accesso.  </a:t>
            </a:r>
          </a:p>
          <a:p>
            <a:pPr marL="0" indent="0" algn="just">
              <a:buNone/>
            </a:pPr>
            <a:endParaRPr lang="it-IT" sz="1600" dirty="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it-IT" sz="1200" dirty="0">
                <a:latin typeface="Verdana" panose="020B0604030504040204" pitchFamily="34" charset="0"/>
                <a:ea typeface="Verdana" panose="020B0604030504040204" pitchFamily="34" charset="0"/>
                <a:cs typeface="Verdana" panose="020B0604030504040204" pitchFamily="34" charset="0"/>
              </a:rPr>
              <a:t>Note:</a:t>
            </a:r>
            <a:r>
              <a:rPr lang="it-IT" sz="1200" dirty="0">
                <a:solidFill>
                  <a:prstClr val="black"/>
                </a:solidFill>
                <a:latin typeface="Verdana" panose="020B0604030504040204" pitchFamily="34" charset="0"/>
                <a:ea typeface="Verdana" panose="020B0604030504040204" pitchFamily="34" charset="0"/>
                <a:cs typeface="Verdana" panose="020B0604030504040204" pitchFamily="34" charset="0"/>
              </a:rPr>
              <a:t> legge 14 aprile 1975, n. 103, recante</a:t>
            </a:r>
            <a:r>
              <a:rPr lang="it-IT" sz="1200" dirty="0">
                <a:latin typeface="Verdana" panose="020B0604030504040204" pitchFamily="34" charset="0"/>
                <a:ea typeface="Verdana" panose="020B0604030504040204" pitchFamily="34" charset="0"/>
                <a:cs typeface="Verdana" panose="020B0604030504040204" pitchFamily="34" charset="0"/>
              </a:rPr>
              <a:t> nuovo Regolamento per l'accesso radiotelevisivo approvato l’8 giugno 2015</a:t>
            </a:r>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497878"/>
            <a:ext cx="1296144" cy="736657"/>
          </a:xfrm>
          <a:prstGeom prst="rect">
            <a:avLst/>
          </a:prstGeom>
        </p:spPr>
      </p:pic>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6312" y="336620"/>
            <a:ext cx="1044000" cy="1044000"/>
          </a:xfrm>
          <a:prstGeom prst="rect">
            <a:avLst/>
          </a:prstGeom>
        </p:spPr>
      </p:pic>
      <p:pic>
        <p:nvPicPr>
          <p:cNvPr id="6" name="Immagine 5" descr="logo_agcom"/>
          <p:cNvPicPr/>
          <p:nvPr/>
        </p:nvPicPr>
        <p:blipFill>
          <a:blip r:embed="rId4"/>
          <a:srcRect/>
          <a:stretch>
            <a:fillRect/>
          </a:stretch>
        </p:blipFill>
        <p:spPr bwMode="auto">
          <a:xfrm>
            <a:off x="7380312" y="530008"/>
            <a:ext cx="1257300" cy="657225"/>
          </a:xfrm>
          <a:prstGeom prst="rect">
            <a:avLst/>
          </a:prstGeom>
          <a:noFill/>
          <a:ln w="9525">
            <a:noFill/>
            <a:miter lim="800000"/>
            <a:headEnd/>
            <a:tailEnd/>
          </a:ln>
        </p:spPr>
      </p:pic>
      <p:sp>
        <p:nvSpPr>
          <p:cNvPr id="7" name="Segnaposto testo 4"/>
          <p:cNvSpPr txBox="1">
            <a:spLocks/>
          </p:cNvSpPr>
          <p:nvPr/>
        </p:nvSpPr>
        <p:spPr>
          <a:xfrm>
            <a:off x="144179" y="2204864"/>
            <a:ext cx="1907541" cy="3190725"/>
          </a:xfrm>
          <a:prstGeom prst="rect">
            <a:avLst/>
          </a:prstGeom>
        </p:spPr>
        <p:txBody>
          <a:bodyPr anchor="ct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it-IT" sz="1600" i="1" dirty="0">
                <a:latin typeface="Verdana" panose="020B0604030504040204" pitchFamily="34" charset="0"/>
                <a:ea typeface="Verdana" panose="020B0604030504040204" pitchFamily="34" charset="0"/>
                <a:cs typeface="Verdana" panose="020B0604030504040204" pitchFamily="34" charset="0"/>
              </a:rPr>
              <a:t>Normativa, descrizione </a:t>
            </a:r>
          </a:p>
          <a:p>
            <a:pPr marL="0" indent="0">
              <a:buNone/>
            </a:pPr>
            <a:r>
              <a:rPr lang="it-IT" sz="1600" i="1" dirty="0">
                <a:latin typeface="Verdana" panose="020B0604030504040204" pitchFamily="34" charset="0"/>
                <a:ea typeface="Verdana" panose="020B0604030504040204" pitchFamily="34" charset="0"/>
                <a:cs typeface="Verdana" panose="020B0604030504040204" pitchFamily="34" charset="0"/>
              </a:rPr>
              <a:t>del servizio,</a:t>
            </a:r>
          </a:p>
          <a:p>
            <a:pPr marL="0" indent="0">
              <a:buNone/>
            </a:pPr>
            <a:r>
              <a:rPr lang="it-IT" sz="1600" i="1" dirty="0">
                <a:latin typeface="Verdana" panose="020B0604030504040204" pitchFamily="34" charset="0"/>
                <a:ea typeface="Verdana" panose="020B0604030504040204" pitchFamily="34" charset="0"/>
                <a:cs typeface="Verdana" panose="020B0604030504040204" pitchFamily="34" charset="0"/>
              </a:rPr>
              <a:t>tutela dei cittadini</a:t>
            </a:r>
          </a:p>
          <a:p>
            <a:pPr algn="ctr"/>
            <a:endParaRPr lang="it-IT" u="sng" dirty="0"/>
          </a:p>
          <a:p>
            <a:endParaRPr lang="it-IT" dirty="0"/>
          </a:p>
        </p:txBody>
      </p:sp>
      <p:sp>
        <p:nvSpPr>
          <p:cNvPr id="8" name="Segnaposto piè di pagina 7"/>
          <p:cNvSpPr>
            <a:spLocks noGrp="1"/>
          </p:cNvSpPr>
          <p:nvPr>
            <p:ph type="ftr" sz="quarter" idx="11"/>
          </p:nvPr>
        </p:nvSpPr>
        <p:spPr/>
        <p:txBody>
          <a:bodyPr/>
          <a:lstStyle/>
          <a:p>
            <a:endParaRPr lang="en-US" dirty="0"/>
          </a:p>
        </p:txBody>
      </p:sp>
      <p:sp>
        <p:nvSpPr>
          <p:cNvPr id="9" name="Segnaposto numero diapositiva 8"/>
          <p:cNvSpPr>
            <a:spLocks noGrp="1"/>
          </p:cNvSpPr>
          <p:nvPr>
            <p:ph type="sldNum" sz="quarter" idx="12"/>
          </p:nvPr>
        </p:nvSpPr>
        <p:spPr/>
        <p:txBody>
          <a:bodyPr/>
          <a:lstStyle/>
          <a:p>
            <a:fld id="{EA7C8D44-3667-46F6-9772-CC52308E2A7F}" type="slidenum">
              <a:rPr kumimoji="0" lang="en-US" smtClean="0"/>
              <a:pPr/>
              <a:t>45</a:t>
            </a:fld>
            <a:endParaRPr kumimoji="0" lang="en-US" dirty="0"/>
          </a:p>
        </p:txBody>
      </p:sp>
    </p:spTree>
    <p:extLst>
      <p:ext uri="{BB962C8B-B14F-4D97-AF65-F5344CB8AC3E}">
        <p14:creationId xmlns:p14="http://schemas.microsoft.com/office/powerpoint/2010/main" val="4992674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idx="1"/>
          </p:nvPr>
        </p:nvSpPr>
        <p:spPr>
          <a:xfrm>
            <a:off x="2390316" y="2434152"/>
            <a:ext cx="5837149" cy="4938930"/>
          </a:xfrm>
        </p:spPr>
        <p:txBody>
          <a:bodyPr>
            <a:normAutofit/>
          </a:bodyPr>
          <a:lstStyle/>
          <a:p>
            <a:endParaRPr lang="it-IT" sz="2400" b="1" dirty="0">
              <a:latin typeface="+mj-lt"/>
              <a:ea typeface="+mj-ea"/>
              <a:cs typeface="+mj-cs"/>
            </a:endParaRPr>
          </a:p>
          <a:p>
            <a:endParaRPr lang="it-IT" sz="4800" dirty="0">
              <a:solidFill>
                <a:schemeClr val="tx1"/>
              </a:solidFill>
            </a:endParaRPr>
          </a:p>
          <a:p>
            <a:endParaRPr lang="it-IT" sz="4800" dirty="0"/>
          </a:p>
          <a:p>
            <a:pPr marL="457200" indent="-457200" algn="just">
              <a:buFont typeface="Arial" panose="020B0604020202020204" pitchFamily="34" charset="0"/>
              <a:buChar char="•"/>
            </a:pPr>
            <a:endParaRPr lang="it-IT" sz="4800" dirty="0">
              <a:solidFill>
                <a:schemeClr val="tx1"/>
              </a:solidFill>
            </a:endParaRPr>
          </a:p>
          <a:p>
            <a:pPr algn="just"/>
            <a:endParaRPr lang="it-IT" dirty="0"/>
          </a:p>
        </p:txBody>
      </p:sp>
      <p:sp>
        <p:nvSpPr>
          <p:cNvPr id="5" name="Segnaposto testo 4"/>
          <p:cNvSpPr>
            <a:spLocks noGrp="1"/>
          </p:cNvSpPr>
          <p:nvPr>
            <p:ph type="body" sz="half" idx="2"/>
          </p:nvPr>
        </p:nvSpPr>
        <p:spPr>
          <a:xfrm>
            <a:off x="172568" y="2204864"/>
            <a:ext cx="2016224" cy="2553147"/>
          </a:xfrm>
        </p:spPr>
        <p:txBody>
          <a:bodyPr anchor="ctr">
            <a:normAutofit/>
          </a:bodyPr>
          <a:lstStyle/>
          <a:p>
            <a:r>
              <a:rPr lang="it-IT" sz="1600" i="1" dirty="0">
                <a:latin typeface="Verdana" panose="020B0604030504040204" pitchFamily="34" charset="0"/>
                <a:ea typeface="Verdana" panose="020B0604030504040204" pitchFamily="34" charset="0"/>
                <a:cs typeface="Verdana" panose="020B0604030504040204" pitchFamily="34" charset="0"/>
              </a:rPr>
              <a:t>Modalità di fruizione, modulistica e contatti</a:t>
            </a:r>
          </a:p>
          <a:p>
            <a:pPr algn="ctr"/>
            <a:endParaRPr lang="it-IT" u="sng" dirty="0"/>
          </a:p>
          <a:p>
            <a:endParaRPr lang="it-IT" dirty="0"/>
          </a:p>
        </p:txBody>
      </p:sp>
      <p:pic>
        <p:nvPicPr>
          <p:cNvPr id="6" name="Immagin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497878"/>
            <a:ext cx="1296144" cy="736657"/>
          </a:xfrm>
          <a:prstGeom prst="rect">
            <a:avLst/>
          </a:prstGeom>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6312" y="336620"/>
            <a:ext cx="1044000" cy="1044000"/>
          </a:xfrm>
          <a:prstGeom prst="rect">
            <a:avLst/>
          </a:prstGeom>
        </p:spPr>
      </p:pic>
      <p:pic>
        <p:nvPicPr>
          <p:cNvPr id="8" name="Immagine 7" descr="logo_agcom"/>
          <p:cNvPicPr/>
          <p:nvPr/>
        </p:nvPicPr>
        <p:blipFill>
          <a:blip r:embed="rId4"/>
          <a:srcRect/>
          <a:stretch>
            <a:fillRect/>
          </a:stretch>
        </p:blipFill>
        <p:spPr bwMode="auto">
          <a:xfrm>
            <a:off x="7380312" y="530008"/>
            <a:ext cx="1257300" cy="657225"/>
          </a:xfrm>
          <a:prstGeom prst="rect">
            <a:avLst/>
          </a:prstGeom>
          <a:noFill/>
          <a:ln w="9525">
            <a:noFill/>
            <a:miter lim="800000"/>
            <a:headEnd/>
            <a:tailEnd/>
          </a:ln>
        </p:spPr>
      </p:pic>
      <p:sp>
        <p:nvSpPr>
          <p:cNvPr id="2" name="Rettangolo 1"/>
          <p:cNvSpPr/>
          <p:nvPr/>
        </p:nvSpPr>
        <p:spPr>
          <a:xfrm>
            <a:off x="971600" y="598222"/>
            <a:ext cx="4968552" cy="58477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br>
              <a:rPr kumimoji="0" lang="it-IT" sz="1600" b="1" i="0" u="none" strike="noStrike" kern="1200" cap="none" spc="0" normalizeH="0" baseline="0" noProof="0" dirty="0">
                <a:ln>
                  <a:noFill/>
                </a:ln>
                <a:solidFill>
                  <a:prstClr val="black"/>
                </a:solidFill>
                <a:effectLst/>
                <a:uLnTx/>
                <a:uFillTx/>
                <a:latin typeface="Calibri"/>
                <a:ea typeface="+mn-ea"/>
                <a:cs typeface="+mn-cs"/>
              </a:rPr>
            </a:br>
            <a:endParaRPr kumimoji="0" lang="it-IT" sz="16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Segnaposto contenuto 2"/>
          <p:cNvSpPr txBox="1">
            <a:spLocks/>
          </p:cNvSpPr>
          <p:nvPr/>
        </p:nvSpPr>
        <p:spPr>
          <a:xfrm>
            <a:off x="1966280" y="2888146"/>
            <a:ext cx="6261185" cy="403094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1800" b="0" i="0" u="none" strike="noStrike" kern="1200" cap="none" spc="0" normalizeH="0" baseline="0" noProof="0" dirty="0">
              <a:ln>
                <a:noFill/>
              </a:ln>
              <a:solidFill>
                <a:srgbClr val="FF0000"/>
              </a:solidFill>
              <a:effectLst/>
              <a:uLnTx/>
              <a:uFillTx/>
              <a:latin typeface="Calibri"/>
              <a:ea typeface="+mn-ea"/>
              <a:cs typeface="+mn-cs"/>
            </a:endParaRPr>
          </a:p>
        </p:txBody>
      </p:sp>
      <p:sp>
        <p:nvSpPr>
          <p:cNvPr id="9" name="Rettangolo 8"/>
          <p:cNvSpPr/>
          <p:nvPr/>
        </p:nvSpPr>
        <p:spPr>
          <a:xfrm>
            <a:off x="2195736" y="2605437"/>
            <a:ext cx="6174432" cy="3317831"/>
          </a:xfrm>
          <a:prstGeom prst="rect">
            <a:avLst/>
          </a:prstGeom>
        </p:spPr>
        <p:txBody>
          <a:bodyPr wrap="square">
            <a:spAutoFit/>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La presa in carico avviene su presentazione di domanda, nei termini stabiliti dal </a:t>
            </a:r>
            <a:r>
              <a:rPr kumimoji="0" lang="it-IT" sz="1600" b="0" i="0" u="none" strike="noStrike" kern="1200" cap="none" spc="0" normalizeH="0" baseline="0" noProof="0" dirty="0" err="1">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Co.Re.Com</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stesso. </a:t>
            </a:r>
          </a:p>
          <a:p>
            <a:pPr marR="0" lvl="0" algn="just" defTabSz="914400" rtl="0" eaLnBrk="1" fontAlgn="auto" latinLnBrk="0" hangingPunct="1">
              <a:lnSpc>
                <a:spcPct val="100000"/>
              </a:lnSpc>
              <a:spcBef>
                <a:spcPct val="20000"/>
              </a:spcBef>
              <a:spcAft>
                <a:spcPts val="0"/>
              </a:spcAft>
              <a:buClrTx/>
              <a:buSzTx/>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p>
          <a:p>
            <a:pPr marL="285750" marR="0" lvl="0" indent="-285750" algn="just"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Dirigente: Dott. Roberto Rizzi</a:t>
            </a:r>
            <a:endParaRPr kumimoji="0" lang="it-IT" sz="1600" b="0" i="0" u="none" strike="noStrike" kern="1200" cap="none" spc="0" normalizeH="0" baseline="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285750" marR="0" lvl="0" indent="-285750" algn="just"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Responsabile: </a:t>
            </a:r>
            <a:r>
              <a:rPr lang="it-IT" sz="1600" dirty="0">
                <a:latin typeface="Verdana" panose="020B0604030504040204" pitchFamily="34" charset="0"/>
                <a:ea typeface="Verdana" panose="020B0604030504040204" pitchFamily="34" charset="0"/>
                <a:cs typeface="Verdana" panose="020B0604030504040204" pitchFamily="34" charset="0"/>
              </a:rPr>
              <a:t>P.O. avv. Raffaela Anello</a:t>
            </a:r>
            <a:endParaRPr kumimoji="0" lang="it-IT" sz="1600" b="0"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Verdana" panose="020B0604030504040204" pitchFamily="34" charset="0"/>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Front office: Via Lucrezio Caro, 67 – Roma</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600" b="0" i="0" u="none" strike="noStrike" kern="1200" cap="none" spc="0" normalizeH="0" baseline="0" noProof="0" dirty="0" err="1">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Pec</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hlinkClick r:id="rId5"/>
              </a:rPr>
              <a:t>corecomlazio.tv@cert.consreglazio.it</a:t>
            </a: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Telefono: 06.3215907- 06.3215995</a:t>
            </a:r>
          </a:p>
          <a:p>
            <a:pPr marR="0" lvl="0" algn="just" defTabSz="914400" rtl="0" eaLnBrk="1" fontAlgn="auto" latinLnBrk="0" hangingPunct="1">
              <a:lnSpc>
                <a:spcPct val="100000"/>
              </a:lnSpc>
              <a:spcBef>
                <a:spcPts val="0"/>
              </a:spcBef>
              <a:spcAft>
                <a:spcPts val="0"/>
              </a:spcAft>
              <a:buClrTx/>
              <a:buSzTx/>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it-IT"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Per saperne di più contatta il sito all’indirizzo: </a:t>
            </a:r>
            <a:r>
              <a:rPr kumimoji="0" lang="it-IT"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hlinkClick r:id="rId6"/>
              </a:rPr>
              <a:t>www.corecomlazio.it</a:t>
            </a:r>
            <a:endParaRPr kumimoji="0" lang="it-IT"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12" name="Titolo 3"/>
          <p:cNvSpPr>
            <a:spLocks noGrp="1"/>
          </p:cNvSpPr>
          <p:nvPr>
            <p:ph type="title"/>
          </p:nvPr>
        </p:nvSpPr>
        <p:spPr>
          <a:xfrm>
            <a:off x="2176304" y="999602"/>
            <a:ext cx="4254128" cy="1040268"/>
          </a:xfrm>
        </p:spPr>
        <p:txBody>
          <a:bodyPr anchor="ctr">
            <a:noAutofit/>
          </a:bodyPr>
          <a:lstStyle/>
          <a:p>
            <a:pPr algn="ctr">
              <a:lnSpc>
                <a:spcPct val="110000"/>
              </a:lnSpc>
            </a:pPr>
            <a:r>
              <a:rPr lang="it-IT" sz="1800" dirty="0">
                <a:latin typeface="Verdana" panose="020B0604030504040204" pitchFamily="34" charset="0"/>
                <a:ea typeface="Verdana" panose="020B0604030504040204" pitchFamily="34" charset="0"/>
                <a:cs typeface="Verdana" panose="020B0604030504040204" pitchFamily="34" charset="0"/>
              </a:rPr>
              <a:t>.</a:t>
            </a:r>
          </a:p>
        </p:txBody>
      </p:sp>
      <p:sp>
        <p:nvSpPr>
          <p:cNvPr id="13" name="Titolo 3"/>
          <p:cNvSpPr txBox="1">
            <a:spLocks/>
          </p:cNvSpPr>
          <p:nvPr/>
        </p:nvSpPr>
        <p:spPr>
          <a:xfrm>
            <a:off x="2176304" y="1079915"/>
            <a:ext cx="4254128" cy="594379"/>
          </a:xfrm>
          <a:prstGeom prst="rect">
            <a:avLst/>
          </a:prstGeom>
        </p:spPr>
        <p:txBody>
          <a:bodyPr vert="horz" lIns="91440" tIns="45720" rIns="91440" bIns="45720" rtlCol="0" anchor="ctr">
            <a:no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pPr marL="0" marR="0" lvl="0" indent="0" algn="ctr" defTabSz="914400" rtl="0" eaLnBrk="1" fontAlgn="auto" latinLnBrk="0" hangingPunct="1">
              <a:lnSpc>
                <a:spcPct val="110000"/>
              </a:lnSpc>
              <a:spcBef>
                <a:spcPct val="0"/>
              </a:spcBef>
              <a:spcAft>
                <a:spcPts val="0"/>
              </a:spcAft>
              <a:buClrTx/>
              <a:buSzTx/>
              <a:buFontTx/>
              <a:buNone/>
              <a:tabLst/>
              <a:defRPr/>
            </a:pPr>
            <a:b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br>
            <a:b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br>
            <a:br>
              <a:rPr kumimoji="0" lang="it-IT" sz="18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br>
            <a:endParaRPr kumimoji="0" lang="it-IT" sz="18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j-cs"/>
            </a:endParaRPr>
          </a:p>
        </p:txBody>
      </p:sp>
      <p:sp>
        <p:nvSpPr>
          <p:cNvPr id="4" name="Segnaposto piè di pagina 3"/>
          <p:cNvSpPr>
            <a:spLocks noGrp="1"/>
          </p:cNvSpPr>
          <p:nvPr>
            <p:ph type="ftr" sz="quarter" idx="11"/>
          </p:nvPr>
        </p:nvSpPr>
        <p:spPr/>
        <p:txBody>
          <a:bodyPr/>
          <a:lstStyle/>
          <a:p>
            <a:endParaRPr kumimoji="0" lang="en-US"/>
          </a:p>
        </p:txBody>
      </p:sp>
      <p:sp>
        <p:nvSpPr>
          <p:cNvPr id="10" name="Segnaposto numero diapositiva 9"/>
          <p:cNvSpPr>
            <a:spLocks noGrp="1"/>
          </p:cNvSpPr>
          <p:nvPr>
            <p:ph type="sldNum" sz="quarter" idx="12"/>
          </p:nvPr>
        </p:nvSpPr>
        <p:spPr/>
        <p:txBody>
          <a:bodyPr/>
          <a:lstStyle/>
          <a:p>
            <a:fld id="{EA7C8D44-3667-46F6-9772-CC52308E2A7F}" type="slidenum">
              <a:rPr kumimoji="0" lang="en-US" smtClean="0"/>
              <a:pPr/>
              <a:t>46</a:t>
            </a:fld>
            <a:endParaRPr kumimoji="0" lang="en-US"/>
          </a:p>
        </p:txBody>
      </p:sp>
    </p:spTree>
    <p:extLst>
      <p:ext uri="{BB962C8B-B14F-4D97-AF65-F5344CB8AC3E}">
        <p14:creationId xmlns:p14="http://schemas.microsoft.com/office/powerpoint/2010/main" val="801433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p:cNvPicPr>
            <a:picLocks noGrp="1" noChangeAspect="1"/>
          </p:cNvPicPr>
          <p:nvPr>
            <p:ph idx="1"/>
          </p:nvPr>
        </p:nvPicPr>
        <p:blipFill>
          <a:blip r:embed="rId2"/>
          <a:stretch>
            <a:fillRect/>
          </a:stretch>
        </p:blipFill>
        <p:spPr>
          <a:xfrm>
            <a:off x="827584" y="449553"/>
            <a:ext cx="1298561" cy="737680"/>
          </a:xfrm>
          <a:prstGeom prst="rect">
            <a:avLst/>
          </a:prstGeom>
        </p:spPr>
      </p:pic>
      <p:pic>
        <p:nvPicPr>
          <p:cNvPr id="6" name="Immagin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6312" y="336620"/>
            <a:ext cx="1044000" cy="1044000"/>
          </a:xfrm>
          <a:prstGeom prst="rect">
            <a:avLst/>
          </a:prstGeom>
        </p:spPr>
      </p:pic>
      <p:pic>
        <p:nvPicPr>
          <p:cNvPr id="7" name="Immagine 6" descr="logo_agcom"/>
          <p:cNvPicPr/>
          <p:nvPr/>
        </p:nvPicPr>
        <p:blipFill>
          <a:blip r:embed="rId4"/>
          <a:srcRect/>
          <a:stretch>
            <a:fillRect/>
          </a:stretch>
        </p:blipFill>
        <p:spPr bwMode="auto">
          <a:xfrm>
            <a:off x="7380312" y="530008"/>
            <a:ext cx="1257300" cy="657225"/>
          </a:xfrm>
          <a:prstGeom prst="rect">
            <a:avLst/>
          </a:prstGeom>
          <a:noFill/>
          <a:ln w="9525">
            <a:noFill/>
            <a:miter lim="800000"/>
            <a:headEnd/>
            <a:tailEnd/>
          </a:ln>
        </p:spPr>
      </p:pic>
      <p:sp>
        <p:nvSpPr>
          <p:cNvPr id="8" name="Rettangolo 7"/>
          <p:cNvSpPr/>
          <p:nvPr/>
        </p:nvSpPr>
        <p:spPr>
          <a:xfrm>
            <a:off x="1836213" y="1009475"/>
            <a:ext cx="3974165" cy="368691"/>
          </a:xfrm>
          <a:prstGeom prst="rect">
            <a:avLst/>
          </a:prstGeom>
        </p:spPr>
        <p:txBody>
          <a:bodyPr wrap="none">
            <a:spAutoFit/>
          </a:bodyPr>
          <a:lstStyle/>
          <a:p>
            <a:pPr lvl="0" algn="ctr">
              <a:lnSpc>
                <a:spcPct val="110000"/>
              </a:lnSpc>
            </a:pPr>
            <a:r>
              <a:rPr lang="it-IT" b="1" dirty="0">
                <a:solidFill>
                  <a:prstClr val="black"/>
                </a:solidFill>
                <a:latin typeface="Verdana" panose="020B0604030504040204" pitchFamily="34" charset="0"/>
                <a:ea typeface="Verdana" panose="020B0604030504040204" pitchFamily="34" charset="0"/>
              </a:rPr>
              <a:t>4.3.7 Diffusione dei sondaggi</a:t>
            </a:r>
          </a:p>
        </p:txBody>
      </p:sp>
      <p:sp>
        <p:nvSpPr>
          <p:cNvPr id="9" name="Rettangolo 8"/>
          <p:cNvSpPr/>
          <p:nvPr/>
        </p:nvSpPr>
        <p:spPr>
          <a:xfrm>
            <a:off x="1867208" y="1367446"/>
            <a:ext cx="6801916" cy="4524315"/>
          </a:xfrm>
          <a:prstGeom prst="rect">
            <a:avLst/>
          </a:prstGeom>
        </p:spPr>
        <p:txBody>
          <a:bodyPr wrap="square">
            <a:spAutoFit/>
          </a:bodyPr>
          <a:lstStyle/>
          <a:p>
            <a:pPr algn="just"/>
            <a:r>
              <a:rPr lang="it-IT" sz="1600" dirty="0">
                <a:latin typeface="Verdana" panose="020B0604030504040204" pitchFamily="34" charset="0"/>
                <a:ea typeface="Verdana" panose="020B0604030504040204" pitchFamily="34" charset="0"/>
                <a:cs typeface="Verdana" panose="020B0604030504040204" pitchFamily="34" charset="0"/>
              </a:rPr>
              <a:t>Il </a:t>
            </a:r>
            <a:r>
              <a:rPr lang="it-IT" sz="1600" dirty="0" err="1">
                <a:latin typeface="Verdana" panose="020B0604030504040204" pitchFamily="34" charset="0"/>
                <a:ea typeface="Verdana" panose="020B0604030504040204" pitchFamily="34" charset="0"/>
                <a:cs typeface="Verdana" panose="020B0604030504040204" pitchFamily="34" charset="0"/>
              </a:rPr>
              <a:t>Co.Re.Com</a:t>
            </a:r>
            <a:r>
              <a:rPr lang="it-IT" sz="1600" dirty="0">
                <a:latin typeface="Verdana" panose="020B0604030504040204" pitchFamily="34" charset="0"/>
                <a:ea typeface="Verdana" panose="020B0604030504040204" pitchFamily="34" charset="0"/>
                <a:cs typeface="Verdana" panose="020B0604030504040204" pitchFamily="34" charset="0"/>
              </a:rPr>
              <a:t>. ha il compito di vigilare sul rispetto della normativa che riguarda la pubblicazione e la diffusione dei sondaggi sui mezzi di comunicazione di massa in ambito locale.</a:t>
            </a:r>
            <a:br>
              <a:rPr lang="it-IT" sz="1600" dirty="0">
                <a:latin typeface="Verdana" panose="020B0604030504040204" pitchFamily="34" charset="0"/>
                <a:ea typeface="Verdana" panose="020B0604030504040204" pitchFamily="34" charset="0"/>
                <a:cs typeface="Verdana" panose="020B0604030504040204" pitchFamily="34" charset="0"/>
              </a:rPr>
            </a:br>
            <a:r>
              <a:rPr lang="it-IT" sz="1600" dirty="0">
                <a:latin typeface="Verdana" panose="020B0604030504040204" pitchFamily="34" charset="0"/>
                <a:ea typeface="Verdana" panose="020B0604030504040204" pitchFamily="34" charset="0"/>
                <a:cs typeface="Verdana" panose="020B0604030504040204" pitchFamily="34" charset="0"/>
              </a:rPr>
              <a:t>L'attività di vigilanza del </a:t>
            </a:r>
            <a:r>
              <a:rPr lang="it-IT" sz="1600" dirty="0" err="1">
                <a:latin typeface="Verdana" panose="020B0604030504040204" pitchFamily="34" charset="0"/>
                <a:ea typeface="Verdana" panose="020B0604030504040204" pitchFamily="34" charset="0"/>
                <a:cs typeface="Verdana" panose="020B0604030504040204" pitchFamily="34" charset="0"/>
              </a:rPr>
              <a:t>Co.Re.Com</a:t>
            </a:r>
            <a:r>
              <a:rPr lang="it-IT" sz="1600" dirty="0">
                <a:latin typeface="Verdana" panose="020B0604030504040204" pitchFamily="34" charset="0"/>
                <a:ea typeface="Verdana" panose="020B0604030504040204" pitchFamily="34" charset="0"/>
                <a:cs typeface="Verdana" panose="020B0604030504040204" pitchFamily="34" charset="0"/>
              </a:rPr>
              <a:t>.. sui sondaggi si esplica nell'esercizio sia di un monitoraggio autonomo, sia su segnalazioni provenienti da utenti, associazioni e organizzazioni che abbiano ravvisato una violazione della normativa.</a:t>
            </a:r>
            <a:br>
              <a:rPr lang="it-IT" sz="1600" dirty="0">
                <a:latin typeface="Verdana" panose="020B0604030504040204" pitchFamily="34" charset="0"/>
                <a:ea typeface="Verdana" panose="020B0604030504040204" pitchFamily="34" charset="0"/>
                <a:cs typeface="Verdana" panose="020B0604030504040204" pitchFamily="34" charset="0"/>
              </a:rPr>
            </a:br>
            <a:r>
              <a:rPr lang="it-IT" sz="1600" dirty="0">
                <a:latin typeface="Verdana" panose="020B0604030504040204" pitchFamily="34" charset="0"/>
                <a:ea typeface="Verdana" panose="020B0604030504040204" pitchFamily="34" charset="0"/>
                <a:cs typeface="Verdana" panose="020B0604030504040204" pitchFamily="34" charset="0"/>
              </a:rPr>
              <a:t>Il </a:t>
            </a:r>
            <a:r>
              <a:rPr lang="it-IT" sz="1600" dirty="0" err="1">
                <a:latin typeface="Verdana" panose="020B0604030504040204" pitchFamily="34" charset="0"/>
                <a:ea typeface="Verdana" panose="020B0604030504040204" pitchFamily="34" charset="0"/>
                <a:cs typeface="Verdana" panose="020B0604030504040204" pitchFamily="34" charset="0"/>
              </a:rPr>
              <a:t>Co.Re.Com</a:t>
            </a:r>
            <a:r>
              <a:rPr lang="it-IT" sz="1600" dirty="0">
                <a:latin typeface="Verdana" panose="020B0604030504040204" pitchFamily="34" charset="0"/>
                <a:ea typeface="Verdana" panose="020B0604030504040204" pitchFamily="34" charset="0"/>
                <a:cs typeface="Verdana" panose="020B0604030504040204" pitchFamily="34" charset="0"/>
              </a:rPr>
              <a:t>. esercita la sua competenza su tutte le emittenti radiotelevisive del Lazio e, per quanto riguarda i quotidiani e i periodici, su quelli che rispondono ai criteri individuati dall'Autorità. Relativamente alla vigilanza sui sondaggi diffusi su Internet, questi rimangono di competenza esclusiva </a:t>
            </a:r>
            <a:r>
              <a:rPr lang="it-IT" sz="1600" dirty="0" err="1">
                <a:latin typeface="Verdana" panose="020B0604030504040204" pitchFamily="34" charset="0"/>
                <a:ea typeface="Verdana" panose="020B0604030504040204" pitchFamily="34" charset="0"/>
                <a:cs typeface="Verdana" panose="020B0604030504040204" pitchFamily="34" charset="0"/>
              </a:rPr>
              <a:t>dell'AgCom</a:t>
            </a:r>
            <a:r>
              <a:rPr lang="it-IT" sz="1600" dirty="0">
                <a:latin typeface="Verdana" panose="020B0604030504040204" pitchFamily="34" charset="0"/>
                <a:ea typeface="Verdana" panose="020B0604030504040204" pitchFamily="34" charset="0"/>
                <a:cs typeface="Verdana" panose="020B0604030504040204" pitchFamily="34" charset="0"/>
              </a:rPr>
              <a:t>.</a:t>
            </a:r>
            <a:br>
              <a:rPr lang="it-IT" sz="1600" dirty="0">
                <a:latin typeface="Verdana" panose="020B0604030504040204" pitchFamily="34" charset="0"/>
                <a:ea typeface="Verdana" panose="020B0604030504040204" pitchFamily="34" charset="0"/>
                <a:cs typeface="Verdana" panose="020B0604030504040204" pitchFamily="34" charset="0"/>
              </a:rPr>
            </a:br>
            <a:r>
              <a:rPr lang="it-IT" sz="1600" dirty="0">
                <a:latin typeface="Verdana" panose="020B0604030504040204" pitchFamily="34" charset="0"/>
                <a:ea typeface="Verdana" panose="020B0604030504040204" pitchFamily="34" charset="0"/>
                <a:cs typeface="Verdana" panose="020B0604030504040204" pitchFamily="34" charset="0"/>
              </a:rPr>
              <a:t>L'attività di vigilanza del </a:t>
            </a:r>
            <a:r>
              <a:rPr lang="it-IT" sz="1600" dirty="0" err="1">
                <a:latin typeface="Verdana" panose="020B0604030504040204" pitchFamily="34" charset="0"/>
                <a:ea typeface="Verdana" panose="020B0604030504040204" pitchFamily="34" charset="0"/>
                <a:cs typeface="Verdana" panose="020B0604030504040204" pitchFamily="34" charset="0"/>
              </a:rPr>
              <a:t>Co.Re.Com</a:t>
            </a:r>
            <a:r>
              <a:rPr lang="it-IT" sz="1600" dirty="0">
                <a:latin typeface="Verdana" panose="020B0604030504040204" pitchFamily="34" charset="0"/>
                <a:ea typeface="Verdana" panose="020B0604030504040204" pitchFamily="34" charset="0"/>
                <a:cs typeface="Verdana" panose="020B0604030504040204" pitchFamily="34" charset="0"/>
              </a:rPr>
              <a:t>.. si concretizza, qualora sia stata segnalata una violazione, nell'avvio di un procedimento, di cui si dà comunicazione al soggetto che ha pubblicato il sondaggio e che può prevedere l'emissione di un ordine di pubblicazione, integrazione o rettifica dei dati riportati nel sondaggio stesso.</a:t>
            </a:r>
          </a:p>
        </p:txBody>
      </p:sp>
      <p:sp>
        <p:nvSpPr>
          <p:cNvPr id="10" name="Rettangolo 9"/>
          <p:cNvSpPr/>
          <p:nvPr/>
        </p:nvSpPr>
        <p:spPr>
          <a:xfrm rot="10800000" flipV="1">
            <a:off x="0" y="2767280"/>
            <a:ext cx="1908212" cy="1323439"/>
          </a:xfrm>
          <a:prstGeom prst="rect">
            <a:avLst/>
          </a:prstGeom>
        </p:spPr>
        <p:txBody>
          <a:bodyPr wrap="square">
            <a:spAutoFit/>
          </a:bodyPr>
          <a:lstStyle/>
          <a:p>
            <a:pPr lvl="0"/>
            <a:r>
              <a:rPr lang="it-IT" sz="1600" i="1" dirty="0">
                <a:solidFill>
                  <a:prstClr val="black"/>
                </a:solidFill>
                <a:latin typeface="Verdana" panose="020B0604030504040204" pitchFamily="34" charset="0"/>
                <a:ea typeface="Verdana" panose="020B0604030504040204" pitchFamily="34" charset="0"/>
                <a:cs typeface="Verdana" panose="020B0604030504040204" pitchFamily="34" charset="0"/>
              </a:rPr>
              <a:t>Normativa, descrizione </a:t>
            </a:r>
          </a:p>
          <a:p>
            <a:pPr lvl="0"/>
            <a:r>
              <a:rPr lang="it-IT" sz="1600" i="1" dirty="0">
                <a:solidFill>
                  <a:prstClr val="black"/>
                </a:solidFill>
                <a:latin typeface="Verdana" panose="020B0604030504040204" pitchFamily="34" charset="0"/>
                <a:ea typeface="Verdana" panose="020B0604030504040204" pitchFamily="34" charset="0"/>
                <a:cs typeface="Verdana" panose="020B0604030504040204" pitchFamily="34" charset="0"/>
              </a:rPr>
              <a:t>del servizio,</a:t>
            </a:r>
          </a:p>
          <a:p>
            <a:pPr lvl="0"/>
            <a:r>
              <a:rPr lang="it-IT" sz="1600" i="1" dirty="0">
                <a:solidFill>
                  <a:prstClr val="black"/>
                </a:solidFill>
                <a:latin typeface="Verdana" panose="020B0604030504040204" pitchFamily="34" charset="0"/>
                <a:ea typeface="Verdana" panose="020B0604030504040204" pitchFamily="34" charset="0"/>
                <a:cs typeface="Verdana" panose="020B0604030504040204" pitchFamily="34" charset="0"/>
              </a:rPr>
              <a:t>tutela dei cittadini</a:t>
            </a:r>
          </a:p>
        </p:txBody>
      </p:sp>
      <p:sp>
        <p:nvSpPr>
          <p:cNvPr id="11" name="Rettangolo 10"/>
          <p:cNvSpPr/>
          <p:nvPr/>
        </p:nvSpPr>
        <p:spPr>
          <a:xfrm>
            <a:off x="1836213" y="5904935"/>
            <a:ext cx="7303602" cy="246221"/>
          </a:xfrm>
          <a:prstGeom prst="rect">
            <a:avLst/>
          </a:prstGeom>
        </p:spPr>
        <p:txBody>
          <a:bodyPr wrap="none">
            <a:spAutoFit/>
          </a:bodyPr>
          <a:lstStyle/>
          <a:p>
            <a:r>
              <a:rPr lang="it-IT" sz="1000" dirty="0">
                <a:latin typeface="Verdana" panose="020B0604030504040204" pitchFamily="34" charset="0"/>
                <a:ea typeface="Verdana" panose="020B0604030504040204" pitchFamily="34" charset="0"/>
                <a:cs typeface="Verdana" panose="020B0604030504040204" pitchFamily="34" charset="0"/>
              </a:rPr>
              <a:t>Note: Legge 22 febbraio 2000, n.28; Delibere </a:t>
            </a:r>
            <a:r>
              <a:rPr lang="it-IT" sz="1000" dirty="0" err="1">
                <a:latin typeface="Verdana" panose="020B0604030504040204" pitchFamily="34" charset="0"/>
                <a:ea typeface="Verdana" panose="020B0604030504040204" pitchFamily="34" charset="0"/>
                <a:cs typeface="Verdana" panose="020B0604030504040204" pitchFamily="34" charset="0"/>
              </a:rPr>
              <a:t>AgCom</a:t>
            </a:r>
            <a:r>
              <a:rPr lang="it-IT" sz="1000" dirty="0">
                <a:latin typeface="Verdana" panose="020B0604030504040204" pitchFamily="34" charset="0"/>
                <a:ea typeface="Verdana" panose="020B0604030504040204" pitchFamily="34" charset="0"/>
                <a:cs typeface="Verdana" panose="020B0604030504040204" pitchFamily="34" charset="0"/>
              </a:rPr>
              <a:t>: 200/00/CSP; 153/02/CSP; 237/03/CSP; 256/10/CONS.</a:t>
            </a:r>
          </a:p>
        </p:txBody>
      </p:sp>
      <p:sp>
        <p:nvSpPr>
          <p:cNvPr id="2" name="Segnaposto piè di pagina 1"/>
          <p:cNvSpPr>
            <a:spLocks noGrp="1"/>
          </p:cNvSpPr>
          <p:nvPr>
            <p:ph type="ftr" sz="quarter" idx="11"/>
          </p:nvPr>
        </p:nvSpPr>
        <p:spPr/>
        <p:txBody>
          <a:bodyPr/>
          <a:lstStyle/>
          <a:p>
            <a:endParaRPr kumimoji="0" lang="en-US"/>
          </a:p>
        </p:txBody>
      </p:sp>
      <p:sp>
        <p:nvSpPr>
          <p:cNvPr id="3" name="Segnaposto numero diapositiva 2"/>
          <p:cNvSpPr>
            <a:spLocks noGrp="1"/>
          </p:cNvSpPr>
          <p:nvPr>
            <p:ph type="sldNum" sz="quarter" idx="12"/>
          </p:nvPr>
        </p:nvSpPr>
        <p:spPr/>
        <p:txBody>
          <a:bodyPr/>
          <a:lstStyle/>
          <a:p>
            <a:fld id="{EA7C8D44-3667-46F6-9772-CC52308E2A7F}" type="slidenum">
              <a:rPr kumimoji="0" lang="en-US" smtClean="0"/>
              <a:pPr/>
              <a:t>47</a:t>
            </a:fld>
            <a:endParaRPr kumimoji="0" lang="en-US"/>
          </a:p>
        </p:txBody>
      </p:sp>
      <p:sp>
        <p:nvSpPr>
          <p:cNvPr id="4" name="Rettangolo 3">
            <a:extLst>
              <a:ext uri="{FF2B5EF4-FFF2-40B4-BE49-F238E27FC236}">
                <a16:creationId xmlns:a16="http://schemas.microsoft.com/office/drawing/2014/main" id="{2CE57009-6BFC-498A-8C02-2A292C49F634}"/>
              </a:ext>
            </a:extLst>
          </p:cNvPr>
          <p:cNvSpPr/>
          <p:nvPr/>
        </p:nvSpPr>
        <p:spPr>
          <a:xfrm>
            <a:off x="2296932" y="579257"/>
            <a:ext cx="3872535" cy="4782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Tree>
    <p:extLst>
      <p:ext uri="{BB962C8B-B14F-4D97-AF65-F5344CB8AC3E}">
        <p14:creationId xmlns:p14="http://schemas.microsoft.com/office/powerpoint/2010/main" val="36091218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p:cNvPicPr>
            <a:picLocks noGrp="1" noChangeAspect="1"/>
          </p:cNvPicPr>
          <p:nvPr>
            <p:ph idx="1"/>
          </p:nvPr>
        </p:nvPicPr>
        <p:blipFill>
          <a:blip r:embed="rId2"/>
          <a:stretch>
            <a:fillRect/>
          </a:stretch>
        </p:blipFill>
        <p:spPr>
          <a:xfrm>
            <a:off x="755576" y="489780"/>
            <a:ext cx="1298561" cy="737680"/>
          </a:xfrm>
          <a:prstGeom prst="rect">
            <a:avLst/>
          </a:prstGeom>
        </p:spPr>
      </p:pic>
      <p:pic>
        <p:nvPicPr>
          <p:cNvPr id="6" name="Immagin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6312" y="336620"/>
            <a:ext cx="1044000" cy="1044000"/>
          </a:xfrm>
          <a:prstGeom prst="rect">
            <a:avLst/>
          </a:prstGeom>
        </p:spPr>
      </p:pic>
      <p:pic>
        <p:nvPicPr>
          <p:cNvPr id="7" name="Immagine 6" descr="logo_agcom"/>
          <p:cNvPicPr/>
          <p:nvPr/>
        </p:nvPicPr>
        <p:blipFill>
          <a:blip r:embed="rId4"/>
          <a:srcRect/>
          <a:stretch>
            <a:fillRect/>
          </a:stretch>
        </p:blipFill>
        <p:spPr bwMode="auto">
          <a:xfrm>
            <a:off x="7380312" y="530008"/>
            <a:ext cx="1257300" cy="657225"/>
          </a:xfrm>
          <a:prstGeom prst="rect">
            <a:avLst/>
          </a:prstGeom>
          <a:noFill/>
          <a:ln w="9525">
            <a:noFill/>
            <a:miter lim="800000"/>
            <a:headEnd/>
            <a:tailEnd/>
          </a:ln>
        </p:spPr>
      </p:pic>
      <p:sp>
        <p:nvSpPr>
          <p:cNvPr id="8" name="Rettangolo 7"/>
          <p:cNvSpPr/>
          <p:nvPr/>
        </p:nvSpPr>
        <p:spPr>
          <a:xfrm>
            <a:off x="2054137" y="1916832"/>
            <a:ext cx="6910351" cy="333014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Le segnalazioni, di eventuali </a:t>
            </a:r>
            <a:r>
              <a:rPr lang="it-IT" sz="1600" dirty="0" err="1">
                <a:solidFill>
                  <a:prstClr val="black"/>
                </a:solidFill>
                <a:latin typeface="Verdana" panose="020B0604030504040204" pitchFamily="34" charset="0"/>
                <a:ea typeface="Verdana" panose="020B0604030504040204" pitchFamily="34" charset="0"/>
                <a:cs typeface="Verdana" panose="020B0604030504040204" pitchFamily="34" charset="0"/>
              </a:rPr>
              <a:t>vio</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lazioni possono essere inoltrate al </a:t>
            </a:r>
            <a:r>
              <a:rPr kumimoji="0" lang="it-IT" sz="1600" b="0" i="0" u="none" strike="noStrike" kern="1200" cap="none" spc="0" normalizeH="0" baseline="0" noProof="0" dirty="0" err="1">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Co.Re.Com</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Lazio con le seguenti modalità:</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invio a mezzo raccomandata A/R;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invio a mezzo PEC</a:t>
            </a: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 </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hlinkClick r:id="rId5"/>
              </a:rPr>
              <a:t>corecomlazio.tv@cert.consreglazio.it</a:t>
            </a: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it-IT" sz="1600" b="1" dirty="0">
              <a:solidFill>
                <a:srgbClr val="0070C0"/>
              </a:solidFill>
              <a:latin typeface="Verdana" panose="020B0604030504040204" pitchFamily="34" charset="0"/>
              <a:ea typeface="Verdana" panose="020B0604030504040204" pitchFamily="34" charset="0"/>
              <a:cs typeface="Verdana" panose="020B0604030504040204" pitchFamily="34" charset="0"/>
            </a:endParaRPr>
          </a:p>
          <a:p>
            <a:pPr marL="285750" marR="0" lvl="0" indent="-285750" algn="just"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Dirigente: Dott. Roberto Rizzi</a:t>
            </a:r>
          </a:p>
          <a:p>
            <a:pPr marL="285750" marR="0" lvl="0" indent="-285750" algn="just"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Responsabile:</a:t>
            </a:r>
            <a:r>
              <a:rPr kumimoji="0" lang="it-IT" sz="1600" b="0" i="0" u="none" strike="noStrike" kern="1200" cap="none" spc="0" normalizeH="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r>
              <a:rPr lang="it-IT" sz="1600" dirty="0">
                <a:latin typeface="Verdana" panose="020B0604030504040204" pitchFamily="34" charset="0"/>
                <a:ea typeface="Verdana" panose="020B0604030504040204" pitchFamily="34" charset="0"/>
                <a:cs typeface="Verdana" panose="020B0604030504040204" pitchFamily="34" charset="0"/>
              </a:rPr>
              <a:t>P.O. avv. Raffaela Anello</a:t>
            </a:r>
            <a:endParaRPr kumimoji="0" lang="it-IT" sz="1600" b="0"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Verdana" panose="020B0604030504040204" pitchFamily="34" charset="0"/>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Front office: Via Lucrezio Caro, 67 - Roma</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600" b="0" i="0" u="none" strike="noStrike" kern="1200" cap="none" spc="0" normalizeH="0" baseline="0" noProof="0" dirty="0" err="1">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Pec</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hlinkClick r:id="rId5"/>
              </a:rPr>
              <a:t>corecomlazio.tv@cert.consreglazio.it</a:t>
            </a: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Telefono: 06.3215907- 06.3215995</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Per saperne di più contatta il sito all’indirizzo: </a:t>
            </a:r>
            <a:r>
              <a:rPr kumimoji="0" lang="it-IT"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hlinkClick r:id="rId6"/>
              </a:rPr>
              <a:t>www.corecomlazio.it</a:t>
            </a:r>
            <a:endParaRPr kumimoji="0" lang="it-IT"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9" name="Rettangolo 8"/>
          <p:cNvSpPr/>
          <p:nvPr/>
        </p:nvSpPr>
        <p:spPr>
          <a:xfrm>
            <a:off x="35496" y="2351782"/>
            <a:ext cx="1565920" cy="1077218"/>
          </a:xfrm>
          <a:prstGeom prst="rect">
            <a:avLst/>
          </a:prstGeom>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it-IT" sz="1600" b="0" i="1"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Modalità di fruizione,</a:t>
            </a:r>
          </a:p>
          <a:p>
            <a:pPr marL="0" marR="0" lvl="0" indent="0" defTabSz="914400" rtl="0" eaLnBrk="1" fontAlgn="auto" latinLnBrk="0" hangingPunct="1">
              <a:lnSpc>
                <a:spcPct val="100000"/>
              </a:lnSpc>
              <a:spcBef>
                <a:spcPts val="0"/>
              </a:spcBef>
              <a:spcAft>
                <a:spcPts val="0"/>
              </a:spcAft>
              <a:buClrTx/>
              <a:buSzTx/>
              <a:buFontTx/>
              <a:buNone/>
              <a:tabLst/>
              <a:defRPr/>
            </a:pPr>
            <a:r>
              <a:rPr lang="it-IT" sz="1600" i="1" dirty="0">
                <a:solidFill>
                  <a:prstClr val="black"/>
                </a:solidFill>
                <a:latin typeface="Verdana" panose="020B0604030504040204" pitchFamily="34" charset="0"/>
                <a:ea typeface="Verdana" panose="020B0604030504040204" pitchFamily="34" charset="0"/>
                <a:cs typeface="Verdana" panose="020B0604030504040204" pitchFamily="34" charset="0"/>
              </a:rPr>
              <a:t>m</a:t>
            </a:r>
            <a:r>
              <a:rPr kumimoji="0" lang="it-IT" sz="1600" b="0" i="1" u="none" strike="noStrike" kern="1200" cap="none" spc="0" normalizeH="0" baseline="0" noProof="0" dirty="0" err="1">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odulistica</a:t>
            </a:r>
            <a:r>
              <a:rPr kumimoji="0" lang="it-IT" sz="1600" b="0" i="1"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e contatti</a:t>
            </a:r>
          </a:p>
        </p:txBody>
      </p:sp>
      <p:sp>
        <p:nvSpPr>
          <p:cNvPr id="2" name="Segnaposto piè di pagina 1"/>
          <p:cNvSpPr>
            <a:spLocks noGrp="1"/>
          </p:cNvSpPr>
          <p:nvPr>
            <p:ph type="ftr" sz="quarter" idx="11"/>
          </p:nvPr>
        </p:nvSpPr>
        <p:spPr/>
        <p:txBody>
          <a:bodyPr/>
          <a:lstStyle/>
          <a:p>
            <a:endParaRPr kumimoji="0" lang="en-US"/>
          </a:p>
        </p:txBody>
      </p:sp>
      <p:sp>
        <p:nvSpPr>
          <p:cNvPr id="3" name="Segnaposto numero diapositiva 2"/>
          <p:cNvSpPr>
            <a:spLocks noGrp="1"/>
          </p:cNvSpPr>
          <p:nvPr>
            <p:ph type="sldNum" sz="quarter" idx="12"/>
          </p:nvPr>
        </p:nvSpPr>
        <p:spPr/>
        <p:txBody>
          <a:bodyPr/>
          <a:lstStyle/>
          <a:p>
            <a:fld id="{EA7C8D44-3667-46F6-9772-CC52308E2A7F}" type="slidenum">
              <a:rPr kumimoji="0" lang="en-US" smtClean="0"/>
              <a:pPr/>
              <a:t>48</a:t>
            </a:fld>
            <a:endParaRPr kumimoji="0" lang="en-US"/>
          </a:p>
        </p:txBody>
      </p:sp>
      <p:sp>
        <p:nvSpPr>
          <p:cNvPr id="4" name="Rettangolo 3">
            <a:extLst>
              <a:ext uri="{FF2B5EF4-FFF2-40B4-BE49-F238E27FC236}">
                <a16:creationId xmlns:a16="http://schemas.microsoft.com/office/drawing/2014/main" id="{06B21EC4-FC49-480D-A7F5-2D665DBA9D39}"/>
              </a:ext>
            </a:extLst>
          </p:cNvPr>
          <p:cNvSpPr/>
          <p:nvPr/>
        </p:nvSpPr>
        <p:spPr>
          <a:xfrm>
            <a:off x="2463778" y="626140"/>
            <a:ext cx="3980430" cy="4782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Tree>
    <p:extLst>
      <p:ext uri="{BB962C8B-B14F-4D97-AF65-F5344CB8AC3E}">
        <p14:creationId xmlns:p14="http://schemas.microsoft.com/office/powerpoint/2010/main" val="300253420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p:cNvPicPr>
            <a:picLocks noGrp="1" noChangeAspect="1"/>
          </p:cNvPicPr>
          <p:nvPr>
            <p:ph idx="1"/>
          </p:nvPr>
        </p:nvPicPr>
        <p:blipFill>
          <a:blip r:embed="rId2"/>
          <a:stretch>
            <a:fillRect/>
          </a:stretch>
        </p:blipFill>
        <p:spPr>
          <a:xfrm>
            <a:off x="755576" y="489780"/>
            <a:ext cx="1298561" cy="737680"/>
          </a:xfrm>
          <a:prstGeom prst="rect">
            <a:avLst/>
          </a:prstGeom>
        </p:spPr>
      </p:pic>
      <p:pic>
        <p:nvPicPr>
          <p:cNvPr id="6" name="Immagin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6312" y="336620"/>
            <a:ext cx="1044000" cy="1044000"/>
          </a:xfrm>
          <a:prstGeom prst="rect">
            <a:avLst/>
          </a:prstGeom>
        </p:spPr>
      </p:pic>
      <p:pic>
        <p:nvPicPr>
          <p:cNvPr id="7" name="Immagine 6" descr="logo_agcom"/>
          <p:cNvPicPr/>
          <p:nvPr/>
        </p:nvPicPr>
        <p:blipFill>
          <a:blip r:embed="rId4"/>
          <a:srcRect/>
          <a:stretch>
            <a:fillRect/>
          </a:stretch>
        </p:blipFill>
        <p:spPr bwMode="auto">
          <a:xfrm>
            <a:off x="7380312" y="530008"/>
            <a:ext cx="1257300" cy="657225"/>
          </a:xfrm>
          <a:prstGeom prst="rect">
            <a:avLst/>
          </a:prstGeom>
          <a:noFill/>
          <a:ln w="9525">
            <a:noFill/>
            <a:miter lim="800000"/>
            <a:headEnd/>
            <a:tailEnd/>
          </a:ln>
        </p:spPr>
      </p:pic>
      <p:sp>
        <p:nvSpPr>
          <p:cNvPr id="8" name="Rettangolo 7"/>
          <p:cNvSpPr/>
          <p:nvPr/>
        </p:nvSpPr>
        <p:spPr>
          <a:xfrm>
            <a:off x="1566059" y="2351782"/>
            <a:ext cx="6910351" cy="4031873"/>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it-IT" sz="1600" noProof="0" dirty="0">
                <a:solidFill>
                  <a:prstClr val="black"/>
                </a:solidFill>
                <a:latin typeface="Verdana" panose="020B0604030504040204" pitchFamily="34" charset="0"/>
                <a:ea typeface="Verdana" panose="020B0604030504040204" pitchFamily="34" charset="0"/>
                <a:cs typeface="Verdana" panose="020B0604030504040204" pitchFamily="34" charset="0"/>
              </a:rPr>
              <a:t>Chiunque si ritenga leso nei suoi interessi morali o materiali da trasmissioni contrarie a verità ha diritto di chiedere al fornitore dei servizi di media audiovisivi lineari, all’emittente radiofonica, ovvero alle persone da loro delegate al controllo della trasmissione, che sia trasmessa apposita rettifica, purché questa ultima non abbia contenuto che possa dar luogo a responsabilità penali. Il </a:t>
            </a:r>
            <a:r>
              <a:rPr lang="it-IT" sz="1600" noProof="0" dirty="0" err="1">
                <a:solidFill>
                  <a:prstClr val="black"/>
                </a:solidFill>
                <a:latin typeface="Verdana" panose="020B0604030504040204" pitchFamily="34" charset="0"/>
                <a:ea typeface="Verdana" panose="020B0604030504040204" pitchFamily="34" charset="0"/>
                <a:cs typeface="Verdana" panose="020B0604030504040204" pitchFamily="34" charset="0"/>
              </a:rPr>
              <a:t>Co.Re.Com</a:t>
            </a:r>
            <a:r>
              <a:rPr lang="it-IT" sz="1600" noProof="0" dirty="0">
                <a:solidFill>
                  <a:prstClr val="black"/>
                </a:solidFill>
                <a:latin typeface="Verdana" panose="020B0604030504040204" pitchFamily="34" charset="0"/>
                <a:ea typeface="Verdana" panose="020B0604030504040204" pitchFamily="34" charset="0"/>
                <a:cs typeface="Verdana" panose="020B0604030504040204" pitchFamily="34" charset="0"/>
              </a:rPr>
              <a:t>. è chiamato a </a:t>
            </a: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pronunciarsi, su richiesta dell’interessato, se la rettifica non viene effettuata entro 48 ore dalla data di ricezione della medesima richiesta, in fascia oraria e con il rilievo corrispondenti a quelli della trasmissione che ha dato origine alla lesione. Nel caso in cui ritiene fondata la richiesta di rettifica, il </a:t>
            </a:r>
            <a:r>
              <a:rPr lang="it-IT" sz="1600" dirty="0" err="1">
                <a:solidFill>
                  <a:prstClr val="black"/>
                </a:solidFill>
                <a:latin typeface="Verdana" panose="020B0604030504040204" pitchFamily="34" charset="0"/>
                <a:ea typeface="Verdana" panose="020B0604030504040204" pitchFamily="34" charset="0"/>
                <a:cs typeface="Verdana" panose="020B0604030504040204" pitchFamily="34" charset="0"/>
              </a:rPr>
              <a:t>Co.Re.Com</a:t>
            </a: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 invia la pronuncia all’emittente, che deve trasmettere la stessa rettifica entro le 24 ore successive. L’emittente, invece, può rivolgersi al </a:t>
            </a:r>
            <a:r>
              <a:rPr lang="it-IT" sz="1600" dirty="0" err="1">
                <a:solidFill>
                  <a:prstClr val="black"/>
                </a:solidFill>
                <a:latin typeface="Verdana" panose="020B0604030504040204" pitchFamily="34" charset="0"/>
                <a:ea typeface="Verdana" panose="020B0604030504040204" pitchFamily="34" charset="0"/>
                <a:cs typeface="Verdana" panose="020B0604030504040204" pitchFamily="34" charset="0"/>
              </a:rPr>
              <a:t>Co.Re.Com</a:t>
            </a: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 se ritiene che non ricorrano le condizioni per la trasmissione della rettifica.</a:t>
            </a:r>
          </a:p>
        </p:txBody>
      </p:sp>
      <p:sp>
        <p:nvSpPr>
          <p:cNvPr id="9" name="Rettangolo 8"/>
          <p:cNvSpPr/>
          <p:nvPr/>
        </p:nvSpPr>
        <p:spPr>
          <a:xfrm>
            <a:off x="27607" y="2351782"/>
            <a:ext cx="1565920" cy="1077218"/>
          </a:xfrm>
          <a:prstGeom prst="rect">
            <a:avLst/>
          </a:prstGeom>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it-IT" sz="1600" b="0" i="1"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Modalità di fruizione,</a:t>
            </a:r>
          </a:p>
          <a:p>
            <a:pPr marL="0" marR="0" lvl="0" indent="0" defTabSz="914400" rtl="0" eaLnBrk="1" fontAlgn="auto" latinLnBrk="0" hangingPunct="1">
              <a:lnSpc>
                <a:spcPct val="100000"/>
              </a:lnSpc>
              <a:spcBef>
                <a:spcPts val="0"/>
              </a:spcBef>
              <a:spcAft>
                <a:spcPts val="0"/>
              </a:spcAft>
              <a:buClrTx/>
              <a:buSzTx/>
              <a:buFontTx/>
              <a:buNone/>
              <a:tabLst/>
              <a:defRPr/>
            </a:pPr>
            <a:r>
              <a:rPr lang="it-IT" sz="1600" i="1" dirty="0">
                <a:solidFill>
                  <a:prstClr val="black"/>
                </a:solidFill>
                <a:latin typeface="Verdana" panose="020B0604030504040204" pitchFamily="34" charset="0"/>
                <a:ea typeface="Verdana" panose="020B0604030504040204" pitchFamily="34" charset="0"/>
                <a:cs typeface="Verdana" panose="020B0604030504040204" pitchFamily="34" charset="0"/>
              </a:rPr>
              <a:t>m</a:t>
            </a:r>
            <a:r>
              <a:rPr kumimoji="0" lang="it-IT" sz="1600" b="0" i="1" u="none" strike="noStrike" kern="1200" cap="none" spc="0" normalizeH="0" baseline="0" noProof="0" dirty="0" err="1">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odulistica</a:t>
            </a:r>
            <a:r>
              <a:rPr kumimoji="0" lang="it-IT" sz="1600" b="0" i="1"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e contatti</a:t>
            </a:r>
          </a:p>
        </p:txBody>
      </p:sp>
      <p:sp>
        <p:nvSpPr>
          <p:cNvPr id="10" name="Rettangolo 9"/>
          <p:cNvSpPr/>
          <p:nvPr/>
        </p:nvSpPr>
        <p:spPr>
          <a:xfrm>
            <a:off x="1404856" y="1467244"/>
            <a:ext cx="7044085" cy="884538"/>
          </a:xfrm>
          <a:prstGeom prst="rect">
            <a:avLst/>
          </a:prstGeom>
        </p:spPr>
        <p:txBody>
          <a:bodyPr wrap="square">
            <a:spAutoFit/>
          </a:bodyPr>
          <a:lstStyle/>
          <a:p>
            <a:pPr marL="0" marR="0" lvl="0" indent="0" algn="ctr" defTabSz="914400" rtl="0" eaLnBrk="1" fontAlgn="auto" latinLnBrk="0" hangingPunct="1">
              <a:lnSpc>
                <a:spcPct val="110000"/>
              </a:lnSpc>
              <a:spcBef>
                <a:spcPts val="0"/>
              </a:spcBef>
              <a:spcAft>
                <a:spcPts val="0"/>
              </a:spcAft>
              <a:buClrTx/>
              <a:buSzTx/>
              <a:buFontTx/>
              <a:buNone/>
              <a:tabLst/>
              <a:defRPr/>
            </a:pPr>
            <a:r>
              <a:rPr kumimoji="0" lang="it-IT" sz="2400" b="1" i="0" u="none" strike="noStrike" kern="1200" cap="none" spc="0" normalizeH="0" baseline="0" noProof="0" dirty="0">
                <a:ln>
                  <a:noFill/>
                </a:ln>
                <a:solidFill>
                  <a:prstClr val="black"/>
                </a:solidFill>
                <a:effectLst/>
                <a:uLnTx/>
                <a:uFillTx/>
                <a:latin typeface="Calibri"/>
                <a:ea typeface="+mn-ea"/>
                <a:cs typeface="+mn-cs"/>
              </a:rPr>
              <a:t>4.3.8</a:t>
            </a:r>
            <a:r>
              <a:rPr kumimoji="0" lang="it-IT" sz="2400" b="1" i="0" u="none" strike="noStrike" kern="1200" cap="none" spc="0" normalizeH="0" noProof="0" dirty="0">
                <a:ln>
                  <a:noFill/>
                </a:ln>
                <a:solidFill>
                  <a:prstClr val="black"/>
                </a:solidFill>
                <a:effectLst/>
                <a:uLnTx/>
                <a:uFillTx/>
                <a:latin typeface="Calibri"/>
                <a:ea typeface="+mn-ea"/>
                <a:cs typeface="+mn-cs"/>
              </a:rPr>
              <a:t> </a:t>
            </a:r>
            <a:r>
              <a:rPr kumimoji="0" lang="it-IT" sz="2400" b="1" i="0" u="none" strike="noStrike" kern="1200" cap="none" spc="0" normalizeH="0" baseline="0" noProof="0" dirty="0">
                <a:ln>
                  <a:noFill/>
                </a:ln>
                <a:solidFill>
                  <a:prstClr val="black"/>
                </a:solidFill>
                <a:effectLst/>
                <a:uLnTx/>
                <a:uFillTx/>
                <a:latin typeface="Calibri"/>
                <a:ea typeface="+mn-ea"/>
                <a:cs typeface="+mn-cs"/>
              </a:rPr>
              <a:t>Diritto</a:t>
            </a:r>
            <a:r>
              <a:rPr kumimoji="0" lang="it-IT" sz="2400" b="1" i="0" u="none" strike="noStrike" kern="1200" cap="none" spc="0" normalizeH="0" noProof="0" dirty="0">
                <a:ln>
                  <a:noFill/>
                </a:ln>
                <a:solidFill>
                  <a:prstClr val="black"/>
                </a:solidFill>
                <a:effectLst/>
                <a:uLnTx/>
                <a:uFillTx/>
                <a:latin typeface="Calibri"/>
                <a:ea typeface="+mn-ea"/>
                <a:cs typeface="+mn-cs"/>
              </a:rPr>
              <a:t> di rettifica con riferimento al settore radiotelevisivo locale</a:t>
            </a:r>
          </a:p>
        </p:txBody>
      </p:sp>
      <p:sp>
        <p:nvSpPr>
          <p:cNvPr id="2" name="Segnaposto piè di pagina 1"/>
          <p:cNvSpPr>
            <a:spLocks noGrp="1"/>
          </p:cNvSpPr>
          <p:nvPr>
            <p:ph type="ftr" sz="quarter" idx="11"/>
          </p:nvPr>
        </p:nvSpPr>
        <p:spPr/>
        <p:txBody>
          <a:bodyPr/>
          <a:lstStyle/>
          <a:p>
            <a:endParaRPr kumimoji="0" lang="en-US"/>
          </a:p>
        </p:txBody>
      </p:sp>
      <p:sp>
        <p:nvSpPr>
          <p:cNvPr id="3" name="Segnaposto numero diapositiva 2"/>
          <p:cNvSpPr>
            <a:spLocks noGrp="1"/>
          </p:cNvSpPr>
          <p:nvPr>
            <p:ph type="sldNum" sz="quarter" idx="12"/>
          </p:nvPr>
        </p:nvSpPr>
        <p:spPr/>
        <p:txBody>
          <a:bodyPr/>
          <a:lstStyle/>
          <a:p>
            <a:fld id="{EA7C8D44-3667-46F6-9772-CC52308E2A7F}" type="slidenum">
              <a:rPr kumimoji="0" lang="en-US" smtClean="0"/>
              <a:pPr/>
              <a:t>49</a:t>
            </a:fld>
            <a:endParaRPr kumimoji="0" lang="en-US"/>
          </a:p>
        </p:txBody>
      </p:sp>
      <p:sp>
        <p:nvSpPr>
          <p:cNvPr id="4" name="Rettangolo 3">
            <a:extLst>
              <a:ext uri="{FF2B5EF4-FFF2-40B4-BE49-F238E27FC236}">
                <a16:creationId xmlns:a16="http://schemas.microsoft.com/office/drawing/2014/main" id="{ED81BE41-4DCD-46A5-8794-23792189F2A5}"/>
              </a:ext>
            </a:extLst>
          </p:cNvPr>
          <p:cNvSpPr/>
          <p:nvPr/>
        </p:nvSpPr>
        <p:spPr>
          <a:xfrm>
            <a:off x="2195736" y="530008"/>
            <a:ext cx="3996560" cy="6086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Tree>
    <p:extLst>
      <p:ext uri="{BB962C8B-B14F-4D97-AF65-F5344CB8AC3E}">
        <p14:creationId xmlns:p14="http://schemas.microsoft.com/office/powerpoint/2010/main" val="904956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380620"/>
            <a:ext cx="8229600" cy="1143000"/>
          </a:xfrm>
        </p:spPr>
        <p:txBody>
          <a:bodyPr>
            <a:normAutofit/>
          </a:bodyPr>
          <a:lstStyle/>
          <a:p>
            <a:r>
              <a:rPr lang="it-IT" sz="2200" b="1" dirty="0">
                <a:latin typeface="Verdana" panose="020B0604030504040204" pitchFamily="34" charset="0"/>
                <a:ea typeface="Verdana" panose="020B0604030504040204" pitchFamily="34" charset="0"/>
                <a:cs typeface="Verdana" panose="020B0604030504040204" pitchFamily="34" charset="0"/>
              </a:rPr>
              <a:t>La Carta dei servizi</a:t>
            </a:r>
          </a:p>
        </p:txBody>
      </p:sp>
      <p:sp>
        <p:nvSpPr>
          <p:cNvPr id="3" name="Segnaposto contenuto 2"/>
          <p:cNvSpPr>
            <a:spLocks noGrp="1"/>
          </p:cNvSpPr>
          <p:nvPr>
            <p:ph idx="1"/>
          </p:nvPr>
        </p:nvSpPr>
        <p:spPr>
          <a:xfrm>
            <a:off x="755576" y="2523620"/>
            <a:ext cx="7704856" cy="3353651"/>
          </a:xfrm>
        </p:spPr>
        <p:txBody>
          <a:bodyPr>
            <a:normAutofit fontScale="77500" lnSpcReduction="20000"/>
          </a:bodyPr>
          <a:lstStyle/>
          <a:p>
            <a:pPr algn="just"/>
            <a:endParaRPr lang="it-IT" sz="1600" dirty="0">
              <a:latin typeface="Verdana" panose="020B0604030504040204" pitchFamily="34" charset="0"/>
              <a:ea typeface="Verdana" panose="020B0604030504040204" pitchFamily="34" charset="0"/>
              <a:cs typeface="Verdana" panose="020B0604030504040204" pitchFamily="34" charset="0"/>
            </a:endParaRPr>
          </a:p>
          <a:p>
            <a:pPr algn="just"/>
            <a:r>
              <a:rPr lang="it-IT" sz="1800" dirty="0">
                <a:latin typeface="Verdana" panose="020B0604030504040204" pitchFamily="34" charset="0"/>
                <a:ea typeface="Verdana" panose="020B0604030504040204" pitchFamily="34" charset="0"/>
                <a:cs typeface="Verdana" panose="020B0604030504040204" pitchFamily="34" charset="0"/>
              </a:rPr>
              <a:t>La presente Carta dei servizi intende fornire agli utenti un quadro dei servizi esterni offerti, gli orari di apertura, le regole di utilizzo, le principali informazioni sull’accesso.</a:t>
            </a:r>
          </a:p>
          <a:p>
            <a:pPr marL="0" indent="0" algn="just">
              <a:buNone/>
            </a:pPr>
            <a:endParaRPr lang="it-IT" sz="1800" dirty="0">
              <a:latin typeface="Verdana" panose="020B0604030504040204" pitchFamily="34" charset="0"/>
              <a:ea typeface="Verdana" panose="020B0604030504040204" pitchFamily="34" charset="0"/>
              <a:cs typeface="Verdana" panose="020B0604030504040204" pitchFamily="34" charset="0"/>
            </a:endParaRPr>
          </a:p>
          <a:p>
            <a:pPr algn="just"/>
            <a:r>
              <a:rPr lang="it-IT" sz="1800" dirty="0">
                <a:latin typeface="Verdana" panose="020B0604030504040204" pitchFamily="34" charset="0"/>
                <a:ea typeface="Verdana" panose="020B0604030504040204" pitchFamily="34" charset="0"/>
                <a:cs typeface="Verdana" panose="020B0604030504040204" pitchFamily="34" charset="0"/>
              </a:rPr>
              <a:t>La finalità è di rendere chiaro e trasparente agli utenti le attività e i servizi messi a disposizione  e le modalità di tutela dei propri diritti per creare una maggiore vicinanza e fiducia nell’Istituzione.      </a:t>
            </a:r>
          </a:p>
          <a:p>
            <a:pPr algn="just"/>
            <a:endParaRPr lang="it-IT" sz="1800" dirty="0">
              <a:latin typeface="Verdana" panose="020B0604030504040204" pitchFamily="34" charset="0"/>
              <a:ea typeface="Verdana" panose="020B0604030504040204" pitchFamily="34" charset="0"/>
              <a:cs typeface="Verdana" panose="020B0604030504040204" pitchFamily="34" charset="0"/>
            </a:endParaRPr>
          </a:p>
          <a:p>
            <a:pPr algn="just"/>
            <a:r>
              <a:rPr lang="it-IT" sz="1800" dirty="0">
                <a:latin typeface="Verdana" panose="020B0604030504040204" pitchFamily="34" charset="0"/>
                <a:ea typeface="Verdana" panose="020B0604030504040204" pitchFamily="34" charset="0"/>
                <a:cs typeface="Verdana" panose="020B0604030504040204" pitchFamily="34" charset="0"/>
              </a:rPr>
              <a:t>Il </a:t>
            </a:r>
            <a:r>
              <a:rPr lang="it-IT" sz="1800" dirty="0" err="1">
                <a:latin typeface="Verdana" panose="020B0604030504040204" pitchFamily="34" charset="0"/>
                <a:ea typeface="Verdana" panose="020B0604030504040204" pitchFamily="34" charset="0"/>
                <a:cs typeface="Verdana" panose="020B0604030504040204" pitchFamily="34" charset="0"/>
              </a:rPr>
              <a:t>Co.Re.Com</a:t>
            </a:r>
            <a:r>
              <a:rPr lang="it-IT" sz="1800" dirty="0">
                <a:latin typeface="Verdana" panose="020B0604030504040204" pitchFamily="34" charset="0"/>
                <a:ea typeface="Verdana" panose="020B0604030504040204" pitchFamily="34" charset="0"/>
                <a:cs typeface="Verdana" panose="020B0604030504040204" pitchFamily="34" charset="0"/>
              </a:rPr>
              <a:t>. è organo funzionale dell’Autorità Agcom, ed è, altresì, organo di consulenza, di gestione e di controllo della Regione in materia di sistemi convenzionali o informatici delle telecomunicazioni e radiotelevisivo, della cinematografia e dell’editoria.</a:t>
            </a:r>
          </a:p>
          <a:p>
            <a:pPr algn="just"/>
            <a:r>
              <a:rPr lang="it-IT" sz="1600" dirty="0">
                <a:latin typeface="Verdana" panose="020B0604030504040204" pitchFamily="34" charset="0"/>
                <a:ea typeface="Verdana" panose="020B0604030504040204" pitchFamily="34" charset="0"/>
                <a:cs typeface="Verdana" panose="020B0604030504040204" pitchFamily="34" charset="0"/>
              </a:rPr>
              <a:t>       </a:t>
            </a:r>
          </a:p>
          <a:p>
            <a:pPr marL="0" indent="0" algn="just">
              <a:buNone/>
            </a:pPr>
            <a:br>
              <a:rPr lang="it-IT" sz="2200" dirty="0"/>
            </a:br>
            <a:endParaRPr lang="it-IT" sz="2200" dirty="0"/>
          </a:p>
          <a:p>
            <a:pPr marL="0" indent="0" algn="just">
              <a:buNone/>
            </a:pPr>
            <a:endParaRPr lang="it-IT" dirty="0"/>
          </a:p>
        </p:txBody>
      </p:sp>
      <p:pic>
        <p:nvPicPr>
          <p:cNvPr id="7" name="Immagin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2336" y="277745"/>
            <a:ext cx="1044000" cy="1044000"/>
          </a:xfrm>
          <a:prstGeom prst="rect">
            <a:avLst/>
          </a:prstGeom>
        </p:spPr>
      </p:pic>
      <p:pic>
        <p:nvPicPr>
          <p:cNvPr id="8" name="Immagin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450576"/>
            <a:ext cx="1296144" cy="736657"/>
          </a:xfrm>
          <a:prstGeom prst="rect">
            <a:avLst/>
          </a:prstGeom>
        </p:spPr>
      </p:pic>
      <p:pic>
        <p:nvPicPr>
          <p:cNvPr id="9" name="Immagine 8" descr="logo_agcom"/>
          <p:cNvPicPr/>
          <p:nvPr/>
        </p:nvPicPr>
        <p:blipFill>
          <a:blip r:embed="rId4"/>
          <a:srcRect/>
          <a:stretch>
            <a:fillRect/>
          </a:stretch>
        </p:blipFill>
        <p:spPr bwMode="auto">
          <a:xfrm>
            <a:off x="7596336" y="471133"/>
            <a:ext cx="1257300" cy="657225"/>
          </a:xfrm>
          <a:prstGeom prst="rect">
            <a:avLst/>
          </a:prstGeom>
          <a:noFill/>
          <a:ln w="9525">
            <a:noFill/>
            <a:miter lim="800000"/>
            <a:headEnd/>
            <a:tailEnd/>
          </a:ln>
        </p:spPr>
      </p:pic>
      <p:sp>
        <p:nvSpPr>
          <p:cNvPr id="4" name="Segnaposto piè di pagina 3"/>
          <p:cNvSpPr>
            <a:spLocks noGrp="1"/>
          </p:cNvSpPr>
          <p:nvPr>
            <p:ph type="ftr" sz="quarter" idx="11"/>
          </p:nvPr>
        </p:nvSpPr>
        <p:spPr/>
        <p:txBody>
          <a:bodyPr/>
          <a:lstStyle/>
          <a:p>
            <a:endParaRPr lang="en-US" dirty="0"/>
          </a:p>
        </p:txBody>
      </p:sp>
      <p:sp>
        <p:nvSpPr>
          <p:cNvPr id="5" name="Segnaposto numero diapositiva 4"/>
          <p:cNvSpPr>
            <a:spLocks noGrp="1"/>
          </p:cNvSpPr>
          <p:nvPr>
            <p:ph type="sldNum" sz="quarter" idx="12"/>
          </p:nvPr>
        </p:nvSpPr>
        <p:spPr/>
        <p:txBody>
          <a:bodyPr/>
          <a:lstStyle/>
          <a:p>
            <a:fld id="{EA7C8D44-3667-46F6-9772-CC52308E2A7F}" type="slidenum">
              <a:rPr kumimoji="0" lang="en-US" smtClean="0"/>
              <a:pPr/>
              <a:t>5</a:t>
            </a:fld>
            <a:endParaRPr kumimoji="0" lang="en-US" dirty="0"/>
          </a:p>
        </p:txBody>
      </p:sp>
    </p:spTree>
    <p:extLst>
      <p:ext uri="{BB962C8B-B14F-4D97-AF65-F5344CB8AC3E}">
        <p14:creationId xmlns:p14="http://schemas.microsoft.com/office/powerpoint/2010/main" val="370094081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p:cNvPicPr>
            <a:picLocks noGrp="1" noChangeAspect="1"/>
          </p:cNvPicPr>
          <p:nvPr>
            <p:ph idx="1"/>
          </p:nvPr>
        </p:nvPicPr>
        <p:blipFill>
          <a:blip r:embed="rId2"/>
          <a:stretch>
            <a:fillRect/>
          </a:stretch>
        </p:blipFill>
        <p:spPr>
          <a:xfrm>
            <a:off x="755576" y="489780"/>
            <a:ext cx="1298561" cy="737680"/>
          </a:xfrm>
          <a:prstGeom prst="rect">
            <a:avLst/>
          </a:prstGeom>
        </p:spPr>
      </p:pic>
      <p:pic>
        <p:nvPicPr>
          <p:cNvPr id="6" name="Immagin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6312" y="336620"/>
            <a:ext cx="1044000" cy="1044000"/>
          </a:xfrm>
          <a:prstGeom prst="rect">
            <a:avLst/>
          </a:prstGeom>
        </p:spPr>
      </p:pic>
      <p:pic>
        <p:nvPicPr>
          <p:cNvPr id="7" name="Immagine 6" descr="logo_agcom"/>
          <p:cNvPicPr/>
          <p:nvPr/>
        </p:nvPicPr>
        <p:blipFill>
          <a:blip r:embed="rId4"/>
          <a:srcRect/>
          <a:stretch>
            <a:fillRect/>
          </a:stretch>
        </p:blipFill>
        <p:spPr bwMode="auto">
          <a:xfrm>
            <a:off x="7380312" y="530008"/>
            <a:ext cx="1257300" cy="657225"/>
          </a:xfrm>
          <a:prstGeom prst="rect">
            <a:avLst/>
          </a:prstGeom>
          <a:noFill/>
          <a:ln w="9525">
            <a:noFill/>
            <a:miter lim="800000"/>
            <a:headEnd/>
            <a:tailEnd/>
          </a:ln>
        </p:spPr>
      </p:pic>
      <p:sp>
        <p:nvSpPr>
          <p:cNvPr id="8" name="Rettangolo 7"/>
          <p:cNvSpPr/>
          <p:nvPr/>
        </p:nvSpPr>
        <p:spPr>
          <a:xfrm>
            <a:off x="1776449" y="2130794"/>
            <a:ext cx="6910351" cy="3280898"/>
          </a:xfrm>
          <a:prstGeom prst="rect">
            <a:avLst/>
          </a:prstGeom>
        </p:spPr>
        <p:txBody>
          <a:bodyPr wrap="square">
            <a:spAutoFit/>
          </a:bodyPr>
          <a:lstStyle/>
          <a:p>
            <a:pPr lvl="0" algn="just">
              <a:defRPr/>
            </a:pP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Le segnalazioni, di eventuali violazioni possono essere inoltrate al </a:t>
            </a:r>
            <a:r>
              <a:rPr lang="it-IT" sz="1600" dirty="0" err="1">
                <a:solidFill>
                  <a:prstClr val="black"/>
                </a:solidFill>
                <a:latin typeface="Verdana" panose="020B0604030504040204" pitchFamily="34" charset="0"/>
                <a:ea typeface="Verdana" panose="020B0604030504040204" pitchFamily="34" charset="0"/>
                <a:cs typeface="Verdana" panose="020B0604030504040204" pitchFamily="34" charset="0"/>
              </a:rPr>
              <a:t>Co.Re.Com</a:t>
            </a: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 Lazio con le seguenti modalità:</a:t>
            </a:r>
          </a:p>
          <a:p>
            <a:pPr lvl="0">
              <a:buFont typeface="Arial" panose="020B0604020202020204" pitchFamily="34" charset="0"/>
              <a:buChar char="•"/>
              <a:defRPr/>
            </a:pP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invio a mezzo raccomandata A/R;</a:t>
            </a:r>
          </a:p>
          <a:p>
            <a:pPr lvl="0">
              <a:buFont typeface="Arial" panose="020B0604020202020204" pitchFamily="34" charset="0"/>
              <a:buChar char="•"/>
              <a:defRPr/>
            </a:pP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invio a mezzo PEC: </a:t>
            </a: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hlinkClick r:id="rId5"/>
              </a:rPr>
              <a:t>corecomlazio.tv@cert.consreglazio.it</a:t>
            </a: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 </a:t>
            </a:r>
          </a:p>
          <a:p>
            <a:pPr lvl="0" algn="ctr">
              <a:defRPr/>
            </a:pPr>
            <a:endParaRPr lang="it-IT" sz="1600" b="1" dirty="0">
              <a:solidFill>
                <a:srgbClr val="0070C0"/>
              </a:solidFill>
              <a:latin typeface="Verdana" panose="020B0604030504040204" pitchFamily="34" charset="0"/>
              <a:ea typeface="Verdana" panose="020B0604030504040204" pitchFamily="34" charset="0"/>
              <a:cs typeface="Verdana" panose="020B0604030504040204" pitchFamily="34" charset="0"/>
            </a:endParaRPr>
          </a:p>
          <a:p>
            <a:pPr marL="285750" lvl="0" indent="-285750" algn="just">
              <a:spcBef>
                <a:spcPct val="20000"/>
              </a:spcBef>
              <a:buFont typeface="Arial" panose="020B0604020202020204" pitchFamily="34" charset="0"/>
              <a:buChar char="•"/>
              <a:defRPr/>
            </a:pP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Dirigente: Dott. Roberto Rizzi</a:t>
            </a:r>
          </a:p>
          <a:p>
            <a:pPr marL="285750" indent="-285750" algn="just">
              <a:buFont typeface="Arial" panose="020B0604020202020204" pitchFamily="34" charset="0"/>
              <a:buChar char="•"/>
              <a:defRPr/>
            </a:pP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Responsabile: </a:t>
            </a:r>
            <a:r>
              <a:rPr lang="it-IT" sz="1600" dirty="0">
                <a:latin typeface="Verdana" panose="020B0604030504040204" pitchFamily="34" charset="0"/>
                <a:ea typeface="Verdana" panose="020B0604030504040204" pitchFamily="34" charset="0"/>
                <a:cs typeface="Verdana" panose="020B0604030504040204" pitchFamily="34" charset="0"/>
              </a:rPr>
              <a:t>P.O. avv. Raffaela Anello</a:t>
            </a:r>
          </a:p>
          <a:p>
            <a:pPr marL="285750" indent="-285750" algn="just">
              <a:buFont typeface="Arial" panose="020B0604020202020204" pitchFamily="34" charset="0"/>
              <a:buChar char="•"/>
              <a:defRPr/>
            </a:pP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Front office: Via Lucrezio Caro, 67 - Roma</a:t>
            </a:r>
          </a:p>
          <a:p>
            <a:pPr marL="285750" lvl="0" indent="-285750" algn="just">
              <a:buFont typeface="Arial" panose="020B0604020202020204" pitchFamily="34" charset="0"/>
              <a:buChar char="•"/>
              <a:defRPr/>
            </a:pPr>
            <a:r>
              <a:rPr lang="it-IT" sz="1600" dirty="0" err="1">
                <a:solidFill>
                  <a:prstClr val="black"/>
                </a:solidFill>
                <a:latin typeface="Verdana" panose="020B0604030504040204" pitchFamily="34" charset="0"/>
                <a:ea typeface="Verdana" panose="020B0604030504040204" pitchFamily="34" charset="0"/>
                <a:cs typeface="Verdana" panose="020B0604030504040204" pitchFamily="34" charset="0"/>
              </a:rPr>
              <a:t>Pec</a:t>
            </a: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hlinkClick r:id="rId5"/>
              </a:rPr>
              <a:t>corecomlazio.tv@cert.consreglazio.it</a:t>
            </a:r>
            <a:endPar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285750" lvl="0" indent="-285750" algn="just">
              <a:buFont typeface="Arial" panose="020B0604020202020204" pitchFamily="34" charset="0"/>
              <a:buChar char="•"/>
              <a:defRPr/>
            </a:pP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Telefono: 06.3215907- 06.3215995</a:t>
            </a:r>
          </a:p>
          <a:p>
            <a:pPr lvl="0" algn="just">
              <a:defRPr/>
            </a:pPr>
            <a:endPar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lvl="0" algn="just">
              <a:defRPr/>
            </a:pPr>
            <a:endPar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342900" lvl="0" indent="-342900" algn="just">
              <a:buFont typeface="Arial" panose="020B0604020202020204" pitchFamily="34" charset="0"/>
              <a:buChar char="•"/>
              <a:defRPr/>
            </a:pPr>
            <a:r>
              <a:rPr lang="it-IT" sz="1200" dirty="0">
                <a:solidFill>
                  <a:prstClr val="black"/>
                </a:solidFill>
                <a:latin typeface="Verdana" panose="020B0604030504040204" pitchFamily="34" charset="0"/>
                <a:ea typeface="Verdana" panose="020B0604030504040204" pitchFamily="34" charset="0"/>
                <a:cs typeface="Verdana" panose="020B0604030504040204" pitchFamily="34" charset="0"/>
              </a:rPr>
              <a:t>Per saperne di più contatta il sito all’indirizzo: </a:t>
            </a:r>
            <a:r>
              <a:rPr lang="it-IT" sz="1200" dirty="0">
                <a:solidFill>
                  <a:prstClr val="black"/>
                </a:solidFill>
                <a:latin typeface="Verdana" panose="020B0604030504040204" pitchFamily="34" charset="0"/>
                <a:ea typeface="Verdana" panose="020B0604030504040204" pitchFamily="34" charset="0"/>
                <a:cs typeface="Verdana" panose="020B0604030504040204" pitchFamily="34" charset="0"/>
                <a:hlinkClick r:id="rId6"/>
              </a:rPr>
              <a:t>www.corecomlazio.it</a:t>
            </a:r>
            <a:endPar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9" name="Rettangolo 8"/>
          <p:cNvSpPr/>
          <p:nvPr/>
        </p:nvSpPr>
        <p:spPr>
          <a:xfrm>
            <a:off x="179512" y="2351782"/>
            <a:ext cx="1565920" cy="1077218"/>
          </a:xfrm>
          <a:prstGeom prst="rect">
            <a:avLst/>
          </a:prstGeom>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it-IT" sz="1600" b="0" i="1"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Modalità di fruizione,</a:t>
            </a:r>
          </a:p>
          <a:p>
            <a:pPr marL="0" marR="0" lvl="0" indent="0" defTabSz="914400" rtl="0" eaLnBrk="1" fontAlgn="auto" latinLnBrk="0" hangingPunct="1">
              <a:lnSpc>
                <a:spcPct val="100000"/>
              </a:lnSpc>
              <a:spcBef>
                <a:spcPts val="0"/>
              </a:spcBef>
              <a:spcAft>
                <a:spcPts val="0"/>
              </a:spcAft>
              <a:buClrTx/>
              <a:buSzTx/>
              <a:buFontTx/>
              <a:buNone/>
              <a:tabLst/>
              <a:defRPr/>
            </a:pPr>
            <a:r>
              <a:rPr lang="it-IT" sz="1600" i="1" dirty="0">
                <a:solidFill>
                  <a:prstClr val="black"/>
                </a:solidFill>
                <a:latin typeface="Verdana" panose="020B0604030504040204" pitchFamily="34" charset="0"/>
                <a:ea typeface="Verdana" panose="020B0604030504040204" pitchFamily="34" charset="0"/>
                <a:cs typeface="Verdana" panose="020B0604030504040204" pitchFamily="34" charset="0"/>
              </a:rPr>
              <a:t>m</a:t>
            </a:r>
            <a:r>
              <a:rPr kumimoji="0" lang="it-IT" sz="1600" b="0" i="1" u="none" strike="noStrike" kern="1200" cap="none" spc="0" normalizeH="0" baseline="0" noProof="0" dirty="0" err="1">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odulistica</a:t>
            </a:r>
            <a:r>
              <a:rPr kumimoji="0" lang="it-IT" sz="1600" b="0" i="1"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e contatti</a:t>
            </a:r>
          </a:p>
        </p:txBody>
      </p:sp>
      <p:sp>
        <p:nvSpPr>
          <p:cNvPr id="2" name="Segnaposto piè di pagina 1"/>
          <p:cNvSpPr>
            <a:spLocks noGrp="1"/>
          </p:cNvSpPr>
          <p:nvPr>
            <p:ph type="ftr" sz="quarter" idx="11"/>
          </p:nvPr>
        </p:nvSpPr>
        <p:spPr/>
        <p:txBody>
          <a:bodyPr/>
          <a:lstStyle/>
          <a:p>
            <a:endParaRPr kumimoji="0" lang="en-US"/>
          </a:p>
        </p:txBody>
      </p:sp>
      <p:sp>
        <p:nvSpPr>
          <p:cNvPr id="3" name="Segnaposto numero diapositiva 2"/>
          <p:cNvSpPr>
            <a:spLocks noGrp="1"/>
          </p:cNvSpPr>
          <p:nvPr>
            <p:ph type="sldNum" sz="quarter" idx="12"/>
          </p:nvPr>
        </p:nvSpPr>
        <p:spPr/>
        <p:txBody>
          <a:bodyPr/>
          <a:lstStyle/>
          <a:p>
            <a:fld id="{EA7C8D44-3667-46F6-9772-CC52308E2A7F}" type="slidenum">
              <a:rPr kumimoji="0" lang="en-US" smtClean="0"/>
              <a:pPr/>
              <a:t>50</a:t>
            </a:fld>
            <a:endParaRPr kumimoji="0" lang="en-US"/>
          </a:p>
        </p:txBody>
      </p:sp>
      <p:sp>
        <p:nvSpPr>
          <p:cNvPr id="4" name="Rettangolo 3">
            <a:extLst>
              <a:ext uri="{FF2B5EF4-FFF2-40B4-BE49-F238E27FC236}">
                <a16:creationId xmlns:a16="http://schemas.microsoft.com/office/drawing/2014/main" id="{195F51B7-FE93-48E5-8A20-8C5CEF2362FF}"/>
              </a:ext>
            </a:extLst>
          </p:cNvPr>
          <p:cNvSpPr/>
          <p:nvPr/>
        </p:nvSpPr>
        <p:spPr>
          <a:xfrm>
            <a:off x="2339752" y="576105"/>
            <a:ext cx="3996560" cy="5947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Tree>
    <p:extLst>
      <p:ext uri="{BB962C8B-B14F-4D97-AF65-F5344CB8AC3E}">
        <p14:creationId xmlns:p14="http://schemas.microsoft.com/office/powerpoint/2010/main" val="38870952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046851" y="525172"/>
            <a:ext cx="4254128" cy="1040268"/>
          </a:xfrm>
        </p:spPr>
        <p:txBody>
          <a:bodyPr anchor="ctr">
            <a:noAutofit/>
          </a:bodyPr>
          <a:lstStyle/>
          <a:p>
            <a:pPr algn="ctr">
              <a:lnSpc>
                <a:spcPct val="110000"/>
              </a:lnSpc>
            </a:pPr>
            <a:r>
              <a:rPr lang="it-IT" sz="1800" dirty="0">
                <a:latin typeface="Verdana" panose="020B0604030504040204" pitchFamily="34" charset="0"/>
                <a:ea typeface="Verdana" panose="020B0604030504040204" pitchFamily="34" charset="0"/>
                <a:cs typeface="Verdana" panose="020B0604030504040204" pitchFamily="34" charset="0"/>
              </a:rPr>
              <a:t>4.4  Ufficio Relazioni con il        Pubblico</a:t>
            </a:r>
          </a:p>
        </p:txBody>
      </p:sp>
      <p:sp>
        <p:nvSpPr>
          <p:cNvPr id="3" name="Sottotitolo 2"/>
          <p:cNvSpPr>
            <a:spLocks noGrp="1"/>
          </p:cNvSpPr>
          <p:nvPr>
            <p:ph idx="1"/>
          </p:nvPr>
        </p:nvSpPr>
        <p:spPr>
          <a:xfrm>
            <a:off x="2390316" y="2434152"/>
            <a:ext cx="5837149" cy="4938930"/>
          </a:xfrm>
        </p:spPr>
        <p:txBody>
          <a:bodyPr>
            <a:normAutofit/>
          </a:bodyPr>
          <a:lstStyle/>
          <a:p>
            <a:endParaRPr lang="it-IT" sz="2400" b="1" dirty="0">
              <a:latin typeface="+mj-lt"/>
              <a:ea typeface="+mj-ea"/>
              <a:cs typeface="+mj-cs"/>
            </a:endParaRPr>
          </a:p>
          <a:p>
            <a:endParaRPr lang="it-IT" sz="4800" dirty="0">
              <a:solidFill>
                <a:schemeClr val="tx1"/>
              </a:solidFill>
            </a:endParaRPr>
          </a:p>
          <a:p>
            <a:endParaRPr lang="it-IT" sz="4800" dirty="0"/>
          </a:p>
          <a:p>
            <a:pPr marL="457200" indent="-457200" algn="just">
              <a:buFont typeface="Arial" panose="020B0604020202020204" pitchFamily="34" charset="0"/>
              <a:buChar char="•"/>
            </a:pPr>
            <a:endParaRPr lang="it-IT" sz="4800" dirty="0">
              <a:solidFill>
                <a:schemeClr val="tx1"/>
              </a:solidFill>
            </a:endParaRPr>
          </a:p>
          <a:p>
            <a:pPr algn="just"/>
            <a:endParaRPr lang="it-IT" dirty="0"/>
          </a:p>
        </p:txBody>
      </p:sp>
      <p:sp>
        <p:nvSpPr>
          <p:cNvPr id="5" name="Segnaposto testo 4"/>
          <p:cNvSpPr>
            <a:spLocks noGrp="1"/>
          </p:cNvSpPr>
          <p:nvPr>
            <p:ph type="body" sz="half" idx="2"/>
          </p:nvPr>
        </p:nvSpPr>
        <p:spPr>
          <a:xfrm>
            <a:off x="115015" y="1011651"/>
            <a:ext cx="2016224" cy="3273227"/>
          </a:xfrm>
        </p:spPr>
        <p:txBody>
          <a:bodyPr anchor="ctr">
            <a:normAutofit/>
          </a:bodyPr>
          <a:lstStyle/>
          <a:p>
            <a:r>
              <a:rPr lang="it-IT" sz="1600" i="1" dirty="0">
                <a:latin typeface="Verdana" panose="020B0604030504040204" pitchFamily="34" charset="0"/>
                <a:ea typeface="Verdana" panose="020B0604030504040204" pitchFamily="34" charset="0"/>
                <a:cs typeface="Verdana" panose="020B0604030504040204" pitchFamily="34" charset="0"/>
              </a:rPr>
              <a:t>Modalità di fruizione,</a:t>
            </a:r>
          </a:p>
          <a:p>
            <a:r>
              <a:rPr lang="it-IT" sz="1600" i="1" dirty="0">
                <a:latin typeface="Verdana" panose="020B0604030504040204" pitchFamily="34" charset="0"/>
                <a:ea typeface="Verdana" panose="020B0604030504040204" pitchFamily="34" charset="0"/>
                <a:cs typeface="Verdana" panose="020B0604030504040204" pitchFamily="34" charset="0"/>
              </a:rPr>
              <a:t>modulistica e contatti</a:t>
            </a:r>
          </a:p>
          <a:p>
            <a:pPr algn="ctr"/>
            <a:endParaRPr lang="it-IT" u="sng" dirty="0"/>
          </a:p>
          <a:p>
            <a:endParaRPr lang="it-IT" dirty="0"/>
          </a:p>
        </p:txBody>
      </p:sp>
      <p:pic>
        <p:nvPicPr>
          <p:cNvPr id="6" name="Immagin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3041" y="434156"/>
            <a:ext cx="1296144" cy="736657"/>
          </a:xfrm>
          <a:prstGeom prst="rect">
            <a:avLst/>
          </a:prstGeom>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6312" y="280485"/>
            <a:ext cx="1044000" cy="1044000"/>
          </a:xfrm>
          <a:prstGeom prst="rect">
            <a:avLst/>
          </a:prstGeom>
        </p:spPr>
      </p:pic>
      <p:pic>
        <p:nvPicPr>
          <p:cNvPr id="8" name="Immagine 7" descr="logo_agcom"/>
          <p:cNvPicPr/>
          <p:nvPr/>
        </p:nvPicPr>
        <p:blipFill>
          <a:blip r:embed="rId4"/>
          <a:srcRect/>
          <a:stretch>
            <a:fillRect/>
          </a:stretch>
        </p:blipFill>
        <p:spPr bwMode="auto">
          <a:xfrm>
            <a:off x="7380312" y="530008"/>
            <a:ext cx="1257300" cy="657225"/>
          </a:xfrm>
          <a:prstGeom prst="rect">
            <a:avLst/>
          </a:prstGeom>
          <a:noFill/>
          <a:ln w="9525">
            <a:noFill/>
            <a:miter lim="800000"/>
            <a:headEnd/>
            <a:tailEnd/>
          </a:ln>
        </p:spPr>
      </p:pic>
      <p:sp>
        <p:nvSpPr>
          <p:cNvPr id="2" name="Rettangolo 1"/>
          <p:cNvSpPr/>
          <p:nvPr/>
        </p:nvSpPr>
        <p:spPr>
          <a:xfrm>
            <a:off x="2376427" y="719264"/>
            <a:ext cx="4968552" cy="58477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br>
              <a:rPr kumimoji="0" lang="it-IT" sz="1600" b="1" i="0" u="none" strike="noStrike" kern="1200" cap="none" spc="0" normalizeH="0" baseline="0" noProof="0" dirty="0">
                <a:ln>
                  <a:noFill/>
                </a:ln>
                <a:solidFill>
                  <a:prstClr val="black"/>
                </a:solidFill>
                <a:effectLst/>
                <a:uLnTx/>
                <a:uFillTx/>
                <a:latin typeface="Calibri"/>
                <a:ea typeface="+mn-ea"/>
                <a:cs typeface="+mn-cs"/>
              </a:rPr>
            </a:br>
            <a:endParaRPr kumimoji="0" lang="it-IT" sz="16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Segnaposto contenuto 2"/>
          <p:cNvSpPr txBox="1">
            <a:spLocks/>
          </p:cNvSpPr>
          <p:nvPr/>
        </p:nvSpPr>
        <p:spPr>
          <a:xfrm>
            <a:off x="2376427" y="2357570"/>
            <a:ext cx="6261185" cy="403094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1800" b="0" i="0" u="none" strike="noStrike" kern="1200" cap="none" spc="0" normalizeH="0" baseline="0" noProof="0" dirty="0">
              <a:ln>
                <a:noFill/>
              </a:ln>
              <a:solidFill>
                <a:srgbClr val="FF0000"/>
              </a:solidFill>
              <a:effectLst/>
              <a:uLnTx/>
              <a:uFillTx/>
              <a:latin typeface="Calibri"/>
              <a:ea typeface="+mn-ea"/>
              <a:cs typeface="+mn-cs"/>
            </a:endParaRPr>
          </a:p>
        </p:txBody>
      </p:sp>
      <p:sp>
        <p:nvSpPr>
          <p:cNvPr id="9" name="Rettangolo 8"/>
          <p:cNvSpPr/>
          <p:nvPr/>
        </p:nvSpPr>
        <p:spPr>
          <a:xfrm>
            <a:off x="2158740" y="1792154"/>
            <a:ext cx="6589723" cy="4296561"/>
          </a:xfrm>
          <a:prstGeom prst="rect">
            <a:avLst/>
          </a:prstGeom>
        </p:spPr>
        <p:txBody>
          <a:bodyPr wrap="square">
            <a:spAutoFit/>
          </a:bodyPr>
          <a:lstStyle/>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L’U.R.P. è dedicato alle relazioni con il pubblico e alla risoluzione delle problematiche afferenti a utenti esterni, associazioni di consumatori e gestori telefonici.</a:t>
            </a:r>
          </a:p>
          <a:p>
            <a:pPr marR="0" lvl="0" algn="just" defTabSz="914400" rtl="0" eaLnBrk="1" fontAlgn="auto" latinLnBrk="0" hangingPunct="1">
              <a:lnSpc>
                <a:spcPct val="100000"/>
              </a:lnSpc>
              <a:spcBef>
                <a:spcPts val="0"/>
              </a:spcBef>
              <a:spcAft>
                <a:spcPts val="0"/>
              </a:spcAft>
              <a:buClrTx/>
              <a:buSzTx/>
              <a:tabLst/>
              <a:defRPr/>
            </a:pP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it-IT" sz="1600" b="1" i="0" u="none" strike="noStrike" kern="1200" cap="none" spc="0" normalizeH="0" baseline="0" noProof="0" dirty="0">
                <a:ln>
                  <a:noFill/>
                </a:ln>
                <a:solidFill>
                  <a:srgbClr val="0070C0"/>
                </a:solidFill>
                <a:effectLst/>
                <a:uLnTx/>
                <a:uFillTx/>
                <a:latin typeface="Verdana" panose="020B0604030504040204" pitchFamily="34" charset="0"/>
                <a:ea typeface="Verdana" panose="020B0604030504040204" pitchFamily="34" charset="0"/>
                <a:cs typeface="Verdana" panose="020B0604030504040204" pitchFamily="34" charset="0"/>
              </a:rPr>
              <a:t>il martedì e il giovedì dalle ore 9:30 alle ore 12:30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srgbClr val="0070C0"/>
                </a:solidFill>
                <a:effectLst/>
                <a:uLnTx/>
                <a:uFillTx/>
                <a:latin typeface="Verdana" panose="020B0604030504040204" pitchFamily="34" charset="0"/>
                <a:ea typeface="Verdana" panose="020B0604030504040204" pitchFamily="34" charset="0"/>
                <a:cs typeface="Verdana" panose="020B0604030504040204" pitchFamily="34" charset="0"/>
              </a:rPr>
              <a:t>e dalle ore 14,30 alle ore 15,30</a:t>
            </a:r>
          </a:p>
          <a:p>
            <a:pPr marL="0" marR="0" lvl="0" indent="0" defTabSz="914400" rtl="0" eaLnBrk="1" fontAlgn="auto" latinLnBrk="0" hangingPunct="1">
              <a:lnSpc>
                <a:spcPct val="100000"/>
              </a:lnSpc>
              <a:spcBef>
                <a:spcPts val="0"/>
              </a:spcBef>
              <a:spcAft>
                <a:spcPts val="0"/>
              </a:spcAft>
              <a:buClrTx/>
              <a:buSzTx/>
              <a:buFontTx/>
              <a:buNone/>
              <a:tabLst/>
              <a:defRPr/>
            </a:pPr>
            <a:endParaRPr kumimoji="0" lang="it-IT" sz="1600" b="1" i="0" u="none" strike="noStrike" kern="1200" cap="none" spc="0" normalizeH="0" baseline="0" noProof="0" dirty="0">
              <a:ln>
                <a:noFill/>
              </a:ln>
              <a:solidFill>
                <a:srgbClr val="000000"/>
              </a:solidFill>
              <a:effectLst/>
              <a:uLnTx/>
              <a:uFillTx/>
              <a:latin typeface="Verdana" panose="020B0604030504040204" pitchFamily="34" charset="0"/>
              <a:ea typeface="Verdana" panose="020B0604030504040204" pitchFamily="34" charset="0"/>
              <a:cs typeface="Verdana" panose="020B0604030504040204"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Dirigente: Dott. Roberto Rizzi</a:t>
            </a:r>
            <a:endParaRPr kumimoji="0" lang="it-IT" sz="1600" b="1" i="0" u="none" strike="noStrike" kern="1200" cap="none" spc="0" normalizeH="0" baseline="0" noProof="0" dirty="0">
              <a:ln>
                <a:noFill/>
              </a:ln>
              <a:solidFill>
                <a:srgbClr val="000000"/>
              </a:solidFill>
              <a:effectLst/>
              <a:uLnTx/>
              <a:uFillTx/>
              <a:latin typeface="Verdana" panose="020B0604030504040204" pitchFamily="34" charset="0"/>
              <a:ea typeface="Verdana" panose="020B0604030504040204" pitchFamily="34" charset="0"/>
              <a:cs typeface="Verdana" panose="020B060403050404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Responsabile </a:t>
            </a:r>
            <a:r>
              <a:rPr kumimoji="0" lang="it-IT" sz="1600" b="0"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Verdana" panose="020B0604030504040204" pitchFamily="34" charset="0"/>
              </a:rPr>
              <a:t>P.O.</a:t>
            </a:r>
            <a:r>
              <a:rPr kumimoji="0" lang="it-IT" sz="1600" b="0" i="0" u="none" strike="noStrike" kern="1200" cap="none" spc="0" normalizeH="0" noProof="0" dirty="0">
                <a:ln>
                  <a:noFill/>
                </a:ln>
                <a:effectLst/>
                <a:uLnTx/>
                <a:uFillTx/>
                <a:latin typeface="Verdana" panose="020B0604030504040204" pitchFamily="34" charset="0"/>
                <a:ea typeface="Verdana" panose="020B0604030504040204" pitchFamily="34" charset="0"/>
                <a:cs typeface="Verdana" panose="020B0604030504040204" pitchFamily="34" charset="0"/>
              </a:rPr>
              <a:t> dott.ssa Franca Cardinali (ad interim)</a:t>
            </a: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Front office: Via Lucrezio Caro, 67 - Roma</a:t>
            </a: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E-mail: </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hlinkClick r:id="rId5"/>
              </a:rPr>
              <a:t>urpcorecomlazio@regione.lazio.it</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600" b="0" i="0" u="none" strike="noStrike" kern="1200" cap="none" spc="0" normalizeH="0" baseline="0" noProof="0" dirty="0" err="1">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Pec</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hlinkClick r:id="rId6"/>
              </a:rPr>
              <a:t>corecomlazio.urp@cert.consreglazio.it</a:t>
            </a: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Telefono: 06/3215907- 06/3215995</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Per saperne di più contatta il sito all’indirizzo</a:t>
            </a:r>
            <a:r>
              <a:rPr kumimoji="0" lang="it-IT"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it-IT"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hlinkClick r:id="rId7"/>
              </a:rPr>
              <a:t>www.corecom.regione.lazio.it</a:t>
            </a:r>
            <a:endParaRPr kumimoji="0" lang="it-IT"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Segnaposto piè di pagina 9"/>
          <p:cNvSpPr>
            <a:spLocks noGrp="1"/>
          </p:cNvSpPr>
          <p:nvPr>
            <p:ph type="ftr" sz="quarter" idx="11"/>
          </p:nvPr>
        </p:nvSpPr>
        <p:spPr/>
        <p:txBody>
          <a:bodyPr/>
          <a:lstStyle/>
          <a:p>
            <a:endParaRPr kumimoji="0" lang="en-US"/>
          </a:p>
        </p:txBody>
      </p:sp>
      <p:sp>
        <p:nvSpPr>
          <p:cNvPr id="12" name="Segnaposto numero diapositiva 11"/>
          <p:cNvSpPr>
            <a:spLocks noGrp="1"/>
          </p:cNvSpPr>
          <p:nvPr>
            <p:ph type="sldNum" sz="quarter" idx="12"/>
          </p:nvPr>
        </p:nvSpPr>
        <p:spPr/>
        <p:txBody>
          <a:bodyPr/>
          <a:lstStyle/>
          <a:p>
            <a:fld id="{EA7C8D44-3667-46F6-9772-CC52308E2A7F}" type="slidenum">
              <a:rPr kumimoji="0" lang="en-US" smtClean="0"/>
              <a:pPr/>
              <a:t>51</a:t>
            </a:fld>
            <a:endParaRPr kumimoji="0" lang="en-US"/>
          </a:p>
        </p:txBody>
      </p:sp>
    </p:spTree>
    <p:extLst>
      <p:ext uri="{BB962C8B-B14F-4D97-AF65-F5344CB8AC3E}">
        <p14:creationId xmlns:p14="http://schemas.microsoft.com/office/powerpoint/2010/main" val="38914385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15616" y="278574"/>
            <a:ext cx="6048672" cy="1143000"/>
          </a:xfrm>
        </p:spPr>
        <p:txBody>
          <a:bodyPr>
            <a:normAutofit/>
          </a:bodyPr>
          <a:lstStyle/>
          <a:p>
            <a:r>
              <a:rPr lang="it-IT" sz="1800" b="1" dirty="0">
                <a:latin typeface="Verdana" panose="020B0604030504040204" pitchFamily="34" charset="0"/>
                <a:ea typeface="Verdana" panose="020B0604030504040204" pitchFamily="34" charset="0"/>
                <a:cs typeface="Verdana" panose="020B0604030504040204" pitchFamily="34" charset="0"/>
              </a:rPr>
              <a:t>5. Privacy e </a:t>
            </a:r>
            <a:br>
              <a:rPr lang="it-IT" sz="1800" b="1" dirty="0">
                <a:latin typeface="Verdana" panose="020B0604030504040204" pitchFamily="34" charset="0"/>
                <a:ea typeface="Verdana" panose="020B0604030504040204" pitchFamily="34" charset="0"/>
                <a:cs typeface="Verdana" panose="020B0604030504040204" pitchFamily="34" charset="0"/>
              </a:rPr>
            </a:br>
            <a:r>
              <a:rPr lang="it-IT" sz="1800" b="1" dirty="0">
                <a:latin typeface="Verdana" panose="020B0604030504040204" pitchFamily="34" charset="0"/>
                <a:ea typeface="Verdana" panose="020B0604030504040204" pitchFamily="34" charset="0"/>
                <a:cs typeface="Verdana" panose="020B0604030504040204" pitchFamily="34" charset="0"/>
              </a:rPr>
              <a:t>trattamento dati</a:t>
            </a:r>
          </a:p>
        </p:txBody>
      </p:sp>
      <p:sp>
        <p:nvSpPr>
          <p:cNvPr id="3" name="Segnaposto contenuto 2"/>
          <p:cNvSpPr>
            <a:spLocks noGrp="1"/>
          </p:cNvSpPr>
          <p:nvPr>
            <p:ph idx="1"/>
          </p:nvPr>
        </p:nvSpPr>
        <p:spPr>
          <a:xfrm>
            <a:off x="1389358" y="893401"/>
            <a:ext cx="7071074" cy="5044669"/>
          </a:xfrm>
        </p:spPr>
        <p:txBody>
          <a:bodyPr>
            <a:noAutofit/>
          </a:bodyPr>
          <a:lstStyle/>
          <a:p>
            <a:endParaRPr lang="it-IT" sz="1600" b="1" dirty="0">
              <a:latin typeface="Verdana" panose="020B0604030504040204" pitchFamily="34" charset="0"/>
              <a:ea typeface="Verdana" panose="020B0604030504040204" pitchFamily="34" charset="0"/>
              <a:cs typeface="Verdana" panose="020B0604030504040204" pitchFamily="34" charset="0"/>
            </a:endParaRPr>
          </a:p>
          <a:p>
            <a:pPr marL="0" indent="0" algn="just">
              <a:buNone/>
            </a:pPr>
            <a:endParaRPr lang="it-IT" sz="1600" dirty="0">
              <a:latin typeface="Verdana" panose="020B0604030504040204" pitchFamily="34" charset="0"/>
              <a:ea typeface="Verdana" panose="020B0604030504040204" pitchFamily="34" charset="0"/>
              <a:cs typeface="Verdana" panose="020B0604030504040204" pitchFamily="34" charset="0"/>
            </a:endParaRPr>
          </a:p>
          <a:p>
            <a:pPr marL="400050" lvl="1" indent="0" algn="just">
              <a:buNone/>
            </a:pPr>
            <a:r>
              <a:rPr lang="it-IT" sz="1600" dirty="0">
                <a:latin typeface="Verdana" panose="020B0604030504040204" pitchFamily="34" charset="0"/>
                <a:ea typeface="Verdana" panose="020B0604030504040204" pitchFamily="34" charset="0"/>
                <a:cs typeface="Verdana" panose="020B0604030504040204" pitchFamily="34" charset="0"/>
              </a:rPr>
              <a:t>Il trattamento dei dati personali effettuati dal </a:t>
            </a:r>
            <a:r>
              <a:rPr lang="it-IT" sz="1600" dirty="0" err="1">
                <a:latin typeface="Verdana" panose="020B0604030504040204" pitchFamily="34" charset="0"/>
                <a:ea typeface="Verdana" panose="020B0604030504040204" pitchFamily="34" charset="0"/>
                <a:cs typeface="Verdana" panose="020B0604030504040204" pitchFamily="34" charset="0"/>
              </a:rPr>
              <a:t>Co.Re.Com</a:t>
            </a:r>
            <a:r>
              <a:rPr lang="it-IT" sz="1600" dirty="0">
                <a:latin typeface="Verdana" panose="020B0604030504040204" pitchFamily="34" charset="0"/>
                <a:ea typeface="Verdana" panose="020B0604030504040204" pitchFamily="34" charset="0"/>
                <a:cs typeface="Verdana" panose="020B0604030504040204" pitchFamily="34" charset="0"/>
              </a:rPr>
              <a:t>. è finalizzato all’erogazione dei servizi istituzionali volti a soddisfare le domande e le esigenze degli utenti nell’ambito delle attività svolte dallo stesso </a:t>
            </a:r>
            <a:r>
              <a:rPr lang="it-IT" sz="1600" dirty="0" err="1">
                <a:latin typeface="Verdana" panose="020B0604030504040204" pitchFamily="34" charset="0"/>
                <a:ea typeface="Verdana" panose="020B0604030504040204" pitchFamily="34" charset="0"/>
                <a:cs typeface="Verdana" panose="020B0604030504040204" pitchFamily="34" charset="0"/>
              </a:rPr>
              <a:t>Co.Re.Com</a:t>
            </a:r>
            <a:r>
              <a:rPr lang="it-IT" sz="1600" dirty="0">
                <a:latin typeface="Verdana" panose="020B0604030504040204" pitchFamily="34" charset="0"/>
                <a:ea typeface="Verdana" panose="020B0604030504040204" pitchFamily="34" charset="0"/>
                <a:cs typeface="Verdana" panose="020B0604030504040204" pitchFamily="34" charset="0"/>
              </a:rPr>
              <a:t>.</a:t>
            </a:r>
          </a:p>
          <a:p>
            <a:pPr algn="just"/>
            <a:r>
              <a:rPr lang="it-IT" sz="1600" b="1" dirty="0">
                <a:latin typeface="Verdana" panose="020B0604030504040204" pitchFamily="34" charset="0"/>
                <a:ea typeface="Verdana" panose="020B0604030504040204" pitchFamily="34" charset="0"/>
                <a:cs typeface="Verdana" panose="020B0604030504040204" pitchFamily="34" charset="0"/>
              </a:rPr>
              <a:t>Tipologia dei dati trattati.</a:t>
            </a:r>
            <a:r>
              <a:rPr lang="it-IT" sz="1600" dirty="0">
                <a:latin typeface="Verdana" panose="020B0604030504040204" pitchFamily="34" charset="0"/>
                <a:ea typeface="Verdana" panose="020B0604030504040204" pitchFamily="34" charset="0"/>
                <a:cs typeface="Verdana" panose="020B0604030504040204" pitchFamily="34" charset="0"/>
              </a:rPr>
              <a:t> Dati sensibili e/o giudiziari degli utenti che si avvalgono dei servizi del </a:t>
            </a:r>
            <a:r>
              <a:rPr lang="it-IT" sz="1600" dirty="0" err="1">
                <a:latin typeface="Verdana" panose="020B0604030504040204" pitchFamily="34" charset="0"/>
                <a:ea typeface="Verdana" panose="020B0604030504040204" pitchFamily="34" charset="0"/>
                <a:cs typeface="Verdana" panose="020B0604030504040204" pitchFamily="34" charset="0"/>
              </a:rPr>
              <a:t>Co.Re.Com</a:t>
            </a:r>
            <a:r>
              <a:rPr lang="it-IT" sz="1600" dirty="0">
                <a:latin typeface="Verdana" panose="020B0604030504040204" pitchFamily="34" charset="0"/>
                <a:ea typeface="Verdana" panose="020B0604030504040204" pitchFamily="34" charset="0"/>
                <a:cs typeface="Verdana" panose="020B0604030504040204" pitchFamily="34" charset="0"/>
              </a:rPr>
              <a:t>. Lazio.</a:t>
            </a:r>
          </a:p>
          <a:p>
            <a:pPr algn="just"/>
            <a:r>
              <a:rPr lang="it-IT" sz="1600" b="1" dirty="0">
                <a:latin typeface="Verdana" panose="020B0604030504040204" pitchFamily="34" charset="0"/>
                <a:ea typeface="Verdana" panose="020B0604030504040204" pitchFamily="34" charset="0"/>
                <a:cs typeface="Verdana" panose="020B0604030504040204" pitchFamily="34" charset="0"/>
              </a:rPr>
              <a:t>Finalità del trattamento.</a:t>
            </a:r>
            <a:r>
              <a:rPr lang="it-IT" sz="1600" dirty="0">
                <a:latin typeface="Verdana" panose="020B0604030504040204" pitchFamily="34" charset="0"/>
                <a:ea typeface="Verdana" panose="020B0604030504040204" pitchFamily="34" charset="0"/>
                <a:cs typeface="Verdana" panose="020B0604030504040204" pitchFamily="34" charset="0"/>
              </a:rPr>
              <a:t> Il trattamento dei dati personali è finalizzato alla puntuale erogazione dei servizi istituzionali volti a soddisfare le domande e le esigenze degli utenti nell’ambito delle attività svolte dal </a:t>
            </a:r>
            <a:r>
              <a:rPr lang="it-IT" sz="1600" dirty="0" err="1">
                <a:latin typeface="Verdana" panose="020B0604030504040204" pitchFamily="34" charset="0"/>
                <a:ea typeface="Verdana" panose="020B0604030504040204" pitchFamily="34" charset="0"/>
                <a:cs typeface="Verdana" panose="020B0604030504040204" pitchFamily="34" charset="0"/>
              </a:rPr>
              <a:t>Co.Re.Com</a:t>
            </a:r>
            <a:r>
              <a:rPr lang="it-IT" sz="1600" dirty="0">
                <a:latin typeface="Verdana" panose="020B0604030504040204" pitchFamily="34" charset="0"/>
                <a:ea typeface="Verdana" panose="020B0604030504040204" pitchFamily="34" charset="0"/>
                <a:cs typeface="Verdana" panose="020B0604030504040204" pitchFamily="34" charset="0"/>
              </a:rPr>
              <a:t>., attività demandate al Corecom dalle leggi nazionale e regionale.</a:t>
            </a:r>
          </a:p>
          <a:p>
            <a:pPr algn="just"/>
            <a:r>
              <a:rPr lang="it-IT" sz="1600" b="1" dirty="0">
                <a:latin typeface="Verdana" panose="020B0604030504040204" pitchFamily="34" charset="0"/>
                <a:ea typeface="Verdana" panose="020B0604030504040204" pitchFamily="34" charset="0"/>
                <a:cs typeface="Verdana" panose="020B0604030504040204" pitchFamily="34" charset="0"/>
              </a:rPr>
              <a:t>Modalità del trattamento dei dati.</a:t>
            </a:r>
            <a:r>
              <a:rPr lang="it-IT" sz="1600" dirty="0">
                <a:latin typeface="Verdana" panose="020B0604030504040204" pitchFamily="34" charset="0"/>
                <a:ea typeface="Verdana" panose="020B0604030504040204" pitchFamily="34" charset="0"/>
                <a:cs typeface="Verdana" panose="020B0604030504040204" pitchFamily="34" charset="0"/>
              </a:rPr>
              <a:t> Gli uffici del </a:t>
            </a:r>
            <a:r>
              <a:rPr lang="it-IT" sz="1600" dirty="0" err="1">
                <a:latin typeface="Verdana" panose="020B0604030504040204" pitchFamily="34" charset="0"/>
                <a:ea typeface="Verdana" panose="020B0604030504040204" pitchFamily="34" charset="0"/>
                <a:cs typeface="Verdana" panose="020B0604030504040204" pitchFamily="34" charset="0"/>
              </a:rPr>
              <a:t>Co.Re.Com</a:t>
            </a:r>
            <a:r>
              <a:rPr lang="it-IT" sz="1600" dirty="0">
                <a:latin typeface="Verdana" panose="020B0604030504040204" pitchFamily="34" charset="0"/>
                <a:ea typeface="Verdana" panose="020B0604030504040204" pitchFamily="34" charset="0"/>
                <a:cs typeface="Verdana" panose="020B0604030504040204" pitchFamily="34" charset="0"/>
              </a:rPr>
              <a:t>., ai fini dello svolgimento delle attività di propria competenza, acquisiscono diversi dati personali, rispettandone i modi, i limiti e i termini della normativa vigente di riferimento in maniera di trattamento e protezione</a:t>
            </a:r>
          </a:p>
          <a:p>
            <a:pPr algn="just"/>
            <a:endParaRPr lang="it-IT" sz="1600" dirty="0">
              <a:latin typeface="Verdana" panose="020B0604030504040204" pitchFamily="34" charset="0"/>
              <a:ea typeface="Verdana" panose="020B0604030504040204" pitchFamily="34" charset="0"/>
              <a:cs typeface="Verdana" panose="020B0604030504040204" pitchFamily="34" charset="0"/>
            </a:endParaRPr>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441743"/>
            <a:ext cx="1296144" cy="736657"/>
          </a:xfrm>
          <a:prstGeom prst="rect">
            <a:avLst/>
          </a:prstGeom>
        </p:spPr>
      </p:pic>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6312" y="280485"/>
            <a:ext cx="1044000" cy="1044000"/>
          </a:xfrm>
          <a:prstGeom prst="rect">
            <a:avLst/>
          </a:prstGeom>
        </p:spPr>
      </p:pic>
      <p:pic>
        <p:nvPicPr>
          <p:cNvPr id="6" name="Immagine 5" descr="logo_agcom"/>
          <p:cNvPicPr/>
          <p:nvPr/>
        </p:nvPicPr>
        <p:blipFill>
          <a:blip r:embed="rId4"/>
          <a:srcRect/>
          <a:stretch>
            <a:fillRect/>
          </a:stretch>
        </p:blipFill>
        <p:spPr bwMode="auto">
          <a:xfrm>
            <a:off x="7380312" y="530008"/>
            <a:ext cx="1257300" cy="657225"/>
          </a:xfrm>
          <a:prstGeom prst="rect">
            <a:avLst/>
          </a:prstGeom>
          <a:noFill/>
          <a:ln w="9525">
            <a:noFill/>
            <a:miter lim="800000"/>
            <a:headEnd/>
            <a:tailEnd/>
          </a:ln>
        </p:spPr>
      </p:pic>
      <p:sp>
        <p:nvSpPr>
          <p:cNvPr id="7" name="Rettangolo 6"/>
          <p:cNvSpPr/>
          <p:nvPr/>
        </p:nvSpPr>
        <p:spPr>
          <a:xfrm>
            <a:off x="80628" y="1550610"/>
            <a:ext cx="1467036" cy="1519903"/>
          </a:xfrm>
          <a:prstGeom prst="rect">
            <a:avLst/>
          </a:prstGeom>
        </p:spPr>
        <p:txBody>
          <a:bodyPr wrap="square">
            <a:spAutoFit/>
          </a:bodyPr>
          <a:lstStyle/>
          <a:p>
            <a:pPr lvl="0">
              <a:lnSpc>
                <a:spcPct val="110000"/>
              </a:lnSpc>
              <a:spcBef>
                <a:spcPct val="20000"/>
              </a:spcBef>
            </a:pPr>
            <a:r>
              <a:rPr lang="it-IT" sz="1600" i="1" dirty="0">
                <a:solidFill>
                  <a:prstClr val="black"/>
                </a:solidFill>
                <a:latin typeface="Verdana" panose="020B0604030504040204" pitchFamily="34" charset="0"/>
                <a:ea typeface="Verdana" panose="020B0604030504040204" pitchFamily="34" charset="0"/>
                <a:cs typeface="Verdana" panose="020B0604030504040204" pitchFamily="34" charset="0"/>
              </a:rPr>
              <a:t>Normativa, descrizione </a:t>
            </a:r>
          </a:p>
          <a:p>
            <a:pPr lvl="0">
              <a:lnSpc>
                <a:spcPct val="110000"/>
              </a:lnSpc>
              <a:spcBef>
                <a:spcPct val="20000"/>
              </a:spcBef>
            </a:pPr>
            <a:r>
              <a:rPr lang="it-IT" sz="1600" i="1" dirty="0">
                <a:solidFill>
                  <a:prstClr val="black"/>
                </a:solidFill>
                <a:latin typeface="Verdana" panose="020B0604030504040204" pitchFamily="34" charset="0"/>
                <a:ea typeface="Verdana" panose="020B0604030504040204" pitchFamily="34" charset="0"/>
                <a:cs typeface="Verdana" panose="020B0604030504040204" pitchFamily="34" charset="0"/>
              </a:rPr>
              <a:t>del servizio, </a:t>
            </a:r>
          </a:p>
          <a:p>
            <a:pPr lvl="0">
              <a:lnSpc>
                <a:spcPct val="110000"/>
              </a:lnSpc>
              <a:spcBef>
                <a:spcPct val="20000"/>
              </a:spcBef>
            </a:pPr>
            <a:r>
              <a:rPr lang="it-IT" sz="1600" i="1" dirty="0">
                <a:solidFill>
                  <a:prstClr val="black"/>
                </a:solidFill>
                <a:latin typeface="Verdana" panose="020B0604030504040204" pitchFamily="34" charset="0"/>
                <a:ea typeface="Verdana" panose="020B0604030504040204" pitchFamily="34" charset="0"/>
                <a:cs typeface="Verdana" panose="020B0604030504040204" pitchFamily="34" charset="0"/>
              </a:rPr>
              <a:t>tutela dei cittadini</a:t>
            </a:r>
          </a:p>
        </p:txBody>
      </p:sp>
      <p:sp>
        <p:nvSpPr>
          <p:cNvPr id="8" name="Segnaposto piè di pagina 7"/>
          <p:cNvSpPr>
            <a:spLocks noGrp="1"/>
          </p:cNvSpPr>
          <p:nvPr>
            <p:ph type="ftr" sz="quarter" idx="11"/>
          </p:nvPr>
        </p:nvSpPr>
        <p:spPr/>
        <p:txBody>
          <a:bodyPr/>
          <a:lstStyle/>
          <a:p>
            <a:endParaRPr lang="en-US" dirty="0"/>
          </a:p>
        </p:txBody>
      </p:sp>
      <p:sp>
        <p:nvSpPr>
          <p:cNvPr id="9" name="Segnaposto numero diapositiva 8"/>
          <p:cNvSpPr>
            <a:spLocks noGrp="1"/>
          </p:cNvSpPr>
          <p:nvPr>
            <p:ph type="sldNum" sz="quarter" idx="12"/>
          </p:nvPr>
        </p:nvSpPr>
        <p:spPr/>
        <p:txBody>
          <a:bodyPr/>
          <a:lstStyle/>
          <a:p>
            <a:fld id="{EA7C8D44-3667-46F6-9772-CC52308E2A7F}" type="slidenum">
              <a:rPr kumimoji="0" lang="en-US" smtClean="0"/>
              <a:pPr/>
              <a:t>52</a:t>
            </a:fld>
            <a:endParaRPr kumimoji="0" lang="en-US" dirty="0"/>
          </a:p>
        </p:txBody>
      </p:sp>
    </p:spTree>
    <p:extLst>
      <p:ext uri="{BB962C8B-B14F-4D97-AF65-F5344CB8AC3E}">
        <p14:creationId xmlns:p14="http://schemas.microsoft.com/office/powerpoint/2010/main" val="30053655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dirty="0"/>
              <a:t>.</a:t>
            </a:r>
          </a:p>
        </p:txBody>
      </p:sp>
      <p:sp>
        <p:nvSpPr>
          <p:cNvPr id="3" name="Segnaposto contenuto 2"/>
          <p:cNvSpPr>
            <a:spLocks noGrp="1"/>
          </p:cNvSpPr>
          <p:nvPr>
            <p:ph idx="1"/>
          </p:nvPr>
        </p:nvSpPr>
        <p:spPr>
          <a:xfrm>
            <a:off x="1567493" y="1491590"/>
            <a:ext cx="6820931" cy="5012609"/>
          </a:xfrm>
        </p:spPr>
        <p:txBody>
          <a:bodyPr>
            <a:normAutofit fontScale="25000" lnSpcReduction="20000"/>
          </a:bodyPr>
          <a:lstStyle/>
          <a:p>
            <a:pPr lvl="0" algn="just">
              <a:lnSpc>
                <a:spcPct val="120000"/>
              </a:lnSpc>
            </a:pPr>
            <a:r>
              <a:rPr lang="it-IT" sz="6400" b="1" dirty="0">
                <a:latin typeface="Verdana" panose="020B0604030504040204" pitchFamily="34" charset="0"/>
                <a:ea typeface="Verdana" panose="020B0604030504040204" pitchFamily="34" charset="0"/>
                <a:cs typeface="Verdana" panose="020B0604030504040204" pitchFamily="34" charset="0"/>
              </a:rPr>
              <a:t>Persone autorizzate al trattamento dei dati:</a:t>
            </a:r>
            <a:r>
              <a:rPr lang="it-IT" sz="6400" dirty="0">
                <a:latin typeface="Verdana" panose="020B0604030504040204" pitchFamily="34" charset="0"/>
                <a:ea typeface="Verdana" panose="020B0604030504040204" pitchFamily="34" charset="0"/>
                <a:cs typeface="Verdana" panose="020B0604030504040204" pitchFamily="34" charset="0"/>
              </a:rPr>
              <a:t> vengono a conoscenza di determinati dati tutti i dipendenti del </a:t>
            </a:r>
            <a:r>
              <a:rPr lang="it-IT" sz="6400" dirty="0" err="1">
                <a:latin typeface="Verdana" panose="020B0604030504040204" pitchFamily="34" charset="0"/>
                <a:ea typeface="Verdana" panose="020B0604030504040204" pitchFamily="34" charset="0"/>
                <a:cs typeface="Verdana" panose="020B0604030504040204" pitchFamily="34" charset="0"/>
              </a:rPr>
              <a:t>Co.Re.Com</a:t>
            </a:r>
            <a:r>
              <a:rPr lang="it-IT" sz="6400" dirty="0">
                <a:latin typeface="Verdana" panose="020B0604030504040204" pitchFamily="34" charset="0"/>
                <a:ea typeface="Verdana" panose="020B0604030504040204" pitchFamily="34" charset="0"/>
                <a:cs typeface="Verdana" panose="020B0604030504040204" pitchFamily="34" charset="0"/>
              </a:rPr>
              <a:t>. Lazio autorizzati a trattare gli stessi per svolgere le proprie funzioni. I dati possono essere comunicati, inoltre, a collaboratori, soggetti operanti nel settore giudiziario, controparti e, in genere, a tutti quei soggetti rispetto ai quali la comunicazione degli stessi risulta necessaria ad un corretto svolgimento delle funzioni del </a:t>
            </a:r>
            <a:r>
              <a:rPr lang="it-IT" sz="6400" dirty="0" err="1">
                <a:latin typeface="Verdana" panose="020B0604030504040204" pitchFamily="34" charset="0"/>
                <a:ea typeface="Verdana" panose="020B0604030504040204" pitchFamily="34" charset="0"/>
                <a:cs typeface="Verdana" panose="020B0604030504040204" pitchFamily="34" charset="0"/>
              </a:rPr>
              <a:t>Co.Re.Com</a:t>
            </a:r>
            <a:r>
              <a:rPr lang="it-IT" sz="6400" dirty="0">
                <a:latin typeface="Verdana" panose="020B0604030504040204" pitchFamily="34" charset="0"/>
                <a:ea typeface="Verdana" panose="020B0604030504040204" pitchFamily="34" charset="0"/>
                <a:cs typeface="Verdana" panose="020B0604030504040204" pitchFamily="34" charset="0"/>
              </a:rPr>
              <a:t>. stesso, nel rispetto delle modalità di legge.</a:t>
            </a:r>
            <a:endParaRPr lang="it-IT" sz="6400" b="1"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lvl="0" algn="just">
              <a:lnSpc>
                <a:spcPct val="120000"/>
              </a:lnSpc>
            </a:pPr>
            <a:r>
              <a:rPr lang="it-IT" sz="6400" b="1" dirty="0">
                <a:solidFill>
                  <a:prstClr val="black"/>
                </a:solidFill>
                <a:latin typeface="Verdana" panose="020B0604030504040204" pitchFamily="34" charset="0"/>
                <a:ea typeface="Verdana" panose="020B0604030504040204" pitchFamily="34" charset="0"/>
                <a:cs typeface="Verdana" panose="020B0604030504040204" pitchFamily="34" charset="0"/>
              </a:rPr>
              <a:t>Diritti dell’interessato: </a:t>
            </a:r>
            <a:r>
              <a:rPr lang="it-IT" sz="6400" dirty="0">
                <a:solidFill>
                  <a:prstClr val="black"/>
                </a:solidFill>
                <a:latin typeface="Verdana" panose="020B0604030504040204" pitchFamily="34" charset="0"/>
                <a:ea typeface="Verdana" panose="020B0604030504040204" pitchFamily="34" charset="0"/>
                <a:cs typeface="Verdana" panose="020B0604030504040204" pitchFamily="34" charset="0"/>
              </a:rPr>
              <a:t>sono riconosciuti, in capo alla persona fisica cui fanno riferimento i dati in possesso del </a:t>
            </a:r>
            <a:r>
              <a:rPr lang="it-IT" sz="6400" dirty="0" err="1">
                <a:solidFill>
                  <a:prstClr val="black"/>
                </a:solidFill>
                <a:latin typeface="Verdana" panose="020B0604030504040204" pitchFamily="34" charset="0"/>
                <a:ea typeface="Verdana" panose="020B0604030504040204" pitchFamily="34" charset="0"/>
                <a:cs typeface="Verdana" panose="020B0604030504040204" pitchFamily="34" charset="0"/>
              </a:rPr>
              <a:t>Co.Re.Com</a:t>
            </a:r>
            <a:r>
              <a:rPr lang="it-IT" sz="6400" dirty="0">
                <a:solidFill>
                  <a:prstClr val="black"/>
                </a:solidFill>
                <a:latin typeface="Verdana" panose="020B0604030504040204" pitchFamily="34" charset="0"/>
                <a:ea typeface="Verdana" panose="020B0604030504040204" pitchFamily="34" charset="0"/>
                <a:cs typeface="Verdana" panose="020B0604030504040204" pitchFamily="34" charset="0"/>
              </a:rPr>
              <a:t>., una serie di diritti tra i quali: i diritti di accesso, di rettifica, di cancellazione o “diritto all’oblio”, di limitazione di trattamento, alla portabilità dei dati e di opposizione.</a:t>
            </a:r>
          </a:p>
          <a:p>
            <a:pPr lvl="0" algn="just">
              <a:lnSpc>
                <a:spcPct val="120000"/>
              </a:lnSpc>
            </a:pPr>
            <a:r>
              <a:rPr lang="it-IT" sz="6400" b="1" dirty="0">
                <a:solidFill>
                  <a:prstClr val="black"/>
                </a:solidFill>
                <a:latin typeface="Verdana" panose="020B0604030504040204" pitchFamily="34" charset="0"/>
                <a:ea typeface="Verdana" panose="020B0604030504040204" pitchFamily="34" charset="0"/>
                <a:cs typeface="Verdana" panose="020B0604030504040204" pitchFamily="34" charset="0"/>
              </a:rPr>
              <a:t>Informativa</a:t>
            </a:r>
            <a:r>
              <a:rPr lang="it-IT" sz="6400" dirty="0">
                <a:solidFill>
                  <a:prstClr val="black"/>
                </a:solidFill>
                <a:latin typeface="Verdana" panose="020B0604030504040204" pitchFamily="34" charset="0"/>
                <a:ea typeface="Verdana" panose="020B0604030504040204" pitchFamily="34" charset="0"/>
                <a:cs typeface="Verdana" panose="020B0604030504040204" pitchFamily="34" charset="0"/>
              </a:rPr>
              <a:t>: La persona fisica, cui i dati</a:t>
            </a:r>
            <a:r>
              <a:rPr lang="it-IT" sz="6400" b="1" dirty="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it-IT" sz="6400" dirty="0">
                <a:solidFill>
                  <a:prstClr val="black"/>
                </a:solidFill>
                <a:latin typeface="Verdana" panose="020B0604030504040204" pitchFamily="34" charset="0"/>
                <a:ea typeface="Verdana" panose="020B0604030504040204" pitchFamily="34" charset="0"/>
                <a:cs typeface="Verdana" panose="020B0604030504040204" pitchFamily="34" charset="0"/>
              </a:rPr>
              <a:t>fanno riferimento,</a:t>
            </a:r>
            <a:r>
              <a:rPr lang="it-IT" sz="6400" b="1" dirty="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it-IT" sz="6400" dirty="0">
                <a:solidFill>
                  <a:prstClr val="black"/>
                </a:solidFill>
                <a:latin typeface="Verdana" panose="020B0604030504040204" pitchFamily="34" charset="0"/>
                <a:ea typeface="Verdana" panose="020B0604030504040204" pitchFamily="34" charset="0"/>
                <a:cs typeface="Verdana" panose="020B0604030504040204" pitchFamily="34" charset="0"/>
              </a:rPr>
              <a:t>ha diritto di ricevere le informazioni relative al trattamento in forma concisa, trasparente, intellegibile e facilmente accessibile, con un linguaggio semplice e chiaro.</a:t>
            </a:r>
          </a:p>
          <a:p>
            <a:pPr marL="0" lvl="0" indent="0">
              <a:lnSpc>
                <a:spcPct val="120000"/>
              </a:lnSpc>
              <a:buNone/>
            </a:pPr>
            <a:endParaRPr lang="it-IT" sz="64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441743"/>
            <a:ext cx="1296144" cy="736657"/>
          </a:xfrm>
          <a:prstGeom prst="rect">
            <a:avLst/>
          </a:prstGeom>
        </p:spPr>
      </p:pic>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6312" y="280485"/>
            <a:ext cx="1044000" cy="1044000"/>
          </a:xfrm>
          <a:prstGeom prst="rect">
            <a:avLst/>
          </a:prstGeom>
        </p:spPr>
      </p:pic>
      <p:pic>
        <p:nvPicPr>
          <p:cNvPr id="6" name="Immagine 5" descr="logo_agcom"/>
          <p:cNvPicPr/>
          <p:nvPr/>
        </p:nvPicPr>
        <p:blipFill>
          <a:blip r:embed="rId4"/>
          <a:srcRect/>
          <a:stretch>
            <a:fillRect/>
          </a:stretch>
        </p:blipFill>
        <p:spPr bwMode="auto">
          <a:xfrm>
            <a:off x="7380312" y="530008"/>
            <a:ext cx="1257300" cy="657225"/>
          </a:xfrm>
          <a:prstGeom prst="rect">
            <a:avLst/>
          </a:prstGeom>
          <a:noFill/>
          <a:ln w="9525">
            <a:noFill/>
            <a:miter lim="800000"/>
            <a:headEnd/>
            <a:tailEnd/>
          </a:ln>
        </p:spPr>
      </p:pic>
      <p:sp>
        <p:nvSpPr>
          <p:cNvPr id="7" name="Rettangolo 6"/>
          <p:cNvSpPr/>
          <p:nvPr/>
        </p:nvSpPr>
        <p:spPr>
          <a:xfrm>
            <a:off x="29510" y="1619613"/>
            <a:ext cx="1565920" cy="1519903"/>
          </a:xfrm>
          <a:prstGeom prst="rect">
            <a:avLst/>
          </a:prstGeom>
        </p:spPr>
        <p:txBody>
          <a:bodyPr wrap="square">
            <a:spAutoFit/>
          </a:bodyPr>
          <a:lstStyle/>
          <a:p>
            <a:pPr lvl="0">
              <a:lnSpc>
                <a:spcPct val="110000"/>
              </a:lnSpc>
              <a:spcBef>
                <a:spcPct val="20000"/>
              </a:spcBef>
            </a:pPr>
            <a:r>
              <a:rPr lang="it-IT" sz="1600" i="1" dirty="0">
                <a:solidFill>
                  <a:prstClr val="black"/>
                </a:solidFill>
                <a:latin typeface="Verdana" panose="020B0604030504040204" pitchFamily="34" charset="0"/>
                <a:ea typeface="Verdana" panose="020B0604030504040204" pitchFamily="34" charset="0"/>
                <a:cs typeface="Verdana" panose="020B0604030504040204" pitchFamily="34" charset="0"/>
              </a:rPr>
              <a:t>Normativa, descrizione </a:t>
            </a:r>
          </a:p>
          <a:p>
            <a:pPr lvl="0">
              <a:lnSpc>
                <a:spcPct val="110000"/>
              </a:lnSpc>
              <a:spcBef>
                <a:spcPct val="20000"/>
              </a:spcBef>
            </a:pPr>
            <a:r>
              <a:rPr lang="it-IT" sz="1600" i="1" dirty="0">
                <a:solidFill>
                  <a:prstClr val="black"/>
                </a:solidFill>
                <a:latin typeface="Verdana" panose="020B0604030504040204" pitchFamily="34" charset="0"/>
                <a:ea typeface="Verdana" panose="020B0604030504040204" pitchFamily="34" charset="0"/>
                <a:cs typeface="Verdana" panose="020B0604030504040204" pitchFamily="34" charset="0"/>
              </a:rPr>
              <a:t>del servizio, </a:t>
            </a:r>
          </a:p>
          <a:p>
            <a:pPr lvl="0">
              <a:lnSpc>
                <a:spcPct val="110000"/>
              </a:lnSpc>
              <a:spcBef>
                <a:spcPct val="20000"/>
              </a:spcBef>
            </a:pPr>
            <a:r>
              <a:rPr lang="it-IT" sz="1600" i="1" dirty="0">
                <a:solidFill>
                  <a:prstClr val="black"/>
                </a:solidFill>
                <a:latin typeface="Verdana" panose="020B0604030504040204" pitchFamily="34" charset="0"/>
                <a:ea typeface="Verdana" panose="020B0604030504040204" pitchFamily="34" charset="0"/>
                <a:cs typeface="Verdana" panose="020B0604030504040204" pitchFamily="34" charset="0"/>
              </a:rPr>
              <a:t>tutela dei cittadini</a:t>
            </a:r>
          </a:p>
        </p:txBody>
      </p:sp>
      <p:sp>
        <p:nvSpPr>
          <p:cNvPr id="8" name="Segnaposto piè di pagina 7"/>
          <p:cNvSpPr>
            <a:spLocks noGrp="1"/>
          </p:cNvSpPr>
          <p:nvPr>
            <p:ph type="ftr" sz="quarter" idx="11"/>
          </p:nvPr>
        </p:nvSpPr>
        <p:spPr/>
        <p:txBody>
          <a:bodyPr/>
          <a:lstStyle/>
          <a:p>
            <a:endParaRPr lang="en-US" dirty="0"/>
          </a:p>
        </p:txBody>
      </p:sp>
      <p:sp>
        <p:nvSpPr>
          <p:cNvPr id="9" name="Segnaposto numero diapositiva 8"/>
          <p:cNvSpPr>
            <a:spLocks noGrp="1"/>
          </p:cNvSpPr>
          <p:nvPr>
            <p:ph type="sldNum" sz="quarter" idx="12"/>
          </p:nvPr>
        </p:nvSpPr>
        <p:spPr/>
        <p:txBody>
          <a:bodyPr/>
          <a:lstStyle/>
          <a:p>
            <a:fld id="{EA7C8D44-3667-46F6-9772-CC52308E2A7F}" type="slidenum">
              <a:rPr kumimoji="0" lang="en-US" smtClean="0"/>
              <a:pPr/>
              <a:t>53</a:t>
            </a:fld>
            <a:endParaRPr kumimoji="0" lang="en-US" dirty="0"/>
          </a:p>
        </p:txBody>
      </p:sp>
    </p:spTree>
    <p:extLst>
      <p:ext uri="{BB962C8B-B14F-4D97-AF65-F5344CB8AC3E}">
        <p14:creationId xmlns:p14="http://schemas.microsoft.com/office/powerpoint/2010/main" val="211339456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800" dirty="0"/>
              <a:t>.</a:t>
            </a:r>
          </a:p>
        </p:txBody>
      </p:sp>
      <p:sp>
        <p:nvSpPr>
          <p:cNvPr id="3" name="Segnaposto contenuto 2"/>
          <p:cNvSpPr>
            <a:spLocks noGrp="1"/>
          </p:cNvSpPr>
          <p:nvPr>
            <p:ph idx="1"/>
          </p:nvPr>
        </p:nvSpPr>
        <p:spPr>
          <a:xfrm>
            <a:off x="1581783" y="1417638"/>
            <a:ext cx="6878649" cy="4951336"/>
          </a:xfrm>
        </p:spPr>
        <p:txBody>
          <a:bodyPr>
            <a:normAutofit/>
          </a:bodyPr>
          <a:lstStyle/>
          <a:p>
            <a:pPr lvl="0"/>
            <a:endParaRPr lang="it-IT" sz="1000" b="1"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0" lvl="0" indent="0" algn="just">
              <a:buNone/>
            </a:pPr>
            <a:r>
              <a:rPr lang="it-IT" sz="1600" b="1" i="1" dirty="0">
                <a:solidFill>
                  <a:prstClr val="black"/>
                </a:solidFill>
                <a:latin typeface="Verdana" panose="020B0604030504040204" pitchFamily="34" charset="0"/>
                <a:ea typeface="Verdana" panose="020B0604030504040204" pitchFamily="34" charset="0"/>
                <a:cs typeface="Verdana" panose="020B0604030504040204" pitchFamily="34" charset="0"/>
              </a:rPr>
              <a:t>Titolare</a:t>
            </a:r>
            <a:r>
              <a:rPr lang="it-IT" sz="1600" b="1" dirty="0">
                <a:solidFill>
                  <a:prstClr val="black"/>
                </a:solidFill>
                <a:latin typeface="Verdana" panose="020B0604030504040204" pitchFamily="34" charset="0"/>
                <a:ea typeface="Verdana" panose="020B0604030504040204" pitchFamily="34" charset="0"/>
                <a:cs typeface="Verdana" panose="020B0604030504040204" pitchFamily="34" charset="0"/>
              </a:rPr>
              <a:t> del trattamento </a:t>
            </a:r>
            <a:r>
              <a:rPr lang="it-IT" sz="1600" dirty="0">
                <a:latin typeface="Verdana" panose="020B0604030504040204" pitchFamily="34" charset="0"/>
                <a:ea typeface="Verdana" panose="020B0604030504040204" pitchFamily="34" charset="0"/>
                <a:cs typeface="Verdana" panose="020B0604030504040204" pitchFamily="34" charset="0"/>
              </a:rPr>
              <a:t>dei dati è il Consiglio Regionale con sede in via della Pisana, 1301, 00163 Roma.</a:t>
            </a:r>
          </a:p>
          <a:p>
            <a:pPr marL="0" lvl="0" indent="0" algn="just">
              <a:buNone/>
            </a:pPr>
            <a:r>
              <a:rPr lang="it-IT" sz="1600" dirty="0">
                <a:solidFill>
                  <a:srgbClr val="FF0000"/>
                </a:solidFill>
                <a:latin typeface="Verdana" panose="020B0604030504040204" pitchFamily="34" charset="0"/>
                <a:ea typeface="Verdana" panose="020B0604030504040204" pitchFamily="34" charset="0"/>
                <a:cs typeface="Verdana" panose="020B0604030504040204" pitchFamily="34" charset="0"/>
              </a:rPr>
              <a:t> </a:t>
            </a:r>
          </a:p>
          <a:p>
            <a:pPr marL="0" lvl="0" indent="0" algn="just">
              <a:buNone/>
            </a:pPr>
            <a:r>
              <a:rPr lang="it-IT" sz="1600" b="1" i="1" dirty="0">
                <a:solidFill>
                  <a:prstClr val="black"/>
                </a:solidFill>
                <a:latin typeface="Verdana" panose="020B0604030504040204" pitchFamily="34" charset="0"/>
                <a:ea typeface="Verdana" panose="020B0604030504040204" pitchFamily="34" charset="0"/>
                <a:cs typeface="Verdana" panose="020B0604030504040204" pitchFamily="34" charset="0"/>
              </a:rPr>
              <a:t>Delegati</a:t>
            </a:r>
            <a:r>
              <a:rPr lang="it-IT" sz="1600" b="1" dirty="0">
                <a:solidFill>
                  <a:prstClr val="black"/>
                </a:solidFill>
                <a:latin typeface="Verdana" panose="020B0604030504040204" pitchFamily="34" charset="0"/>
                <a:ea typeface="Verdana" panose="020B0604030504040204" pitchFamily="34" charset="0"/>
                <a:cs typeface="Verdana" panose="020B0604030504040204" pitchFamily="34" charset="0"/>
              </a:rPr>
              <a:t> al trattamento</a:t>
            </a: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 dei dati sono tutti i dipendenti del </a:t>
            </a:r>
            <a:r>
              <a:rPr lang="it-IT" sz="1600" dirty="0" err="1">
                <a:solidFill>
                  <a:prstClr val="black"/>
                </a:solidFill>
                <a:latin typeface="Verdana" panose="020B0604030504040204" pitchFamily="34" charset="0"/>
                <a:ea typeface="Verdana" panose="020B0604030504040204" pitchFamily="34" charset="0"/>
                <a:cs typeface="Verdana" panose="020B0604030504040204" pitchFamily="34" charset="0"/>
              </a:rPr>
              <a:t>Cofecom</a:t>
            </a: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 in relazione alle rispettive funzioni. Tutti i diritti dell’interessato sono disposti nella sezione 3 del </a:t>
            </a:r>
            <a:r>
              <a:rPr lang="it-IT" sz="1600" dirty="0">
                <a:latin typeface="Verdana" panose="020B0604030504040204" pitchFamily="34" charset="0"/>
                <a:ea typeface="Verdana" panose="020B0604030504040204" pitchFamily="34" charset="0"/>
                <a:cs typeface="Verdana" panose="020B0604030504040204" pitchFamily="34" charset="0"/>
              </a:rPr>
              <a:t>Regolamento Generale sulla Protezione dei dati personali.</a:t>
            </a:r>
            <a:endPar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it-IT" sz="1200" dirty="0">
              <a:latin typeface="Verdana" panose="020B0604030504040204" pitchFamily="34" charset="0"/>
              <a:ea typeface="Verdana" panose="020B0604030504040204" pitchFamily="34" charset="0"/>
              <a:cs typeface="Verdana" panose="020B0604030504040204" pitchFamily="34" charset="0"/>
            </a:endParaRPr>
          </a:p>
          <a:p>
            <a:endParaRPr lang="it-IT" sz="1200" dirty="0">
              <a:latin typeface="Verdana" panose="020B0604030504040204" pitchFamily="34" charset="0"/>
              <a:ea typeface="Verdana" panose="020B0604030504040204" pitchFamily="34" charset="0"/>
              <a:cs typeface="Verdana" panose="020B0604030504040204" pitchFamily="34" charset="0"/>
            </a:endParaRPr>
          </a:p>
          <a:p>
            <a:endParaRPr lang="it-IT" sz="1200" dirty="0">
              <a:latin typeface="Verdana" panose="020B0604030504040204" pitchFamily="34" charset="0"/>
              <a:ea typeface="Verdana" panose="020B0604030504040204" pitchFamily="34" charset="0"/>
              <a:cs typeface="Verdana" panose="020B0604030504040204" pitchFamily="34" charset="0"/>
            </a:endParaRPr>
          </a:p>
          <a:p>
            <a:endParaRPr lang="it-IT" sz="1200" dirty="0">
              <a:latin typeface="Verdana" panose="020B0604030504040204" pitchFamily="34" charset="0"/>
              <a:ea typeface="Verdana" panose="020B0604030504040204" pitchFamily="34" charset="0"/>
              <a:cs typeface="Verdana" panose="020B0604030504040204" pitchFamily="34" charset="0"/>
            </a:endParaRPr>
          </a:p>
          <a:p>
            <a:endParaRPr lang="it-IT" sz="1200" dirty="0">
              <a:latin typeface="Verdana" panose="020B0604030504040204" pitchFamily="34" charset="0"/>
              <a:ea typeface="Verdana" panose="020B0604030504040204" pitchFamily="34" charset="0"/>
              <a:cs typeface="Verdana" panose="020B0604030504040204" pitchFamily="34" charset="0"/>
            </a:endParaRPr>
          </a:p>
          <a:p>
            <a:pPr marL="0" lvl="0" indent="0" algn="just" fontAlgn="base">
              <a:buNone/>
            </a:pPr>
            <a:r>
              <a:rPr lang="it-IT" sz="1200" dirty="0">
                <a:latin typeface="Verdana" panose="020B0604030504040204" pitchFamily="34" charset="0"/>
                <a:ea typeface="Verdana" panose="020B0604030504040204" pitchFamily="34" charset="0"/>
                <a:cs typeface="Verdana" panose="020B0604030504040204" pitchFamily="34" charset="0"/>
              </a:rPr>
              <a:t>Note:</a:t>
            </a:r>
            <a:r>
              <a:rPr lang="it-IT" sz="1200" dirty="0">
                <a:solidFill>
                  <a:prstClr val="black"/>
                </a:solidFill>
                <a:latin typeface="Verdana" panose="020B0604030504040204" pitchFamily="34" charset="0"/>
                <a:ea typeface="Verdana" panose="020B0604030504040204" pitchFamily="34" charset="0"/>
                <a:cs typeface="Verdana" panose="020B0604030504040204" pitchFamily="34" charset="0"/>
              </a:rPr>
              <a:t>  Determinazione dirigenziale n.344 del 21/05/2018 del Consiglio Regionale; Determinazione dirigenziale n.349 del 24/05/2018 del Consiglio Regionale. </a:t>
            </a:r>
          </a:p>
          <a:p>
            <a:pPr marL="0" indent="-127000" algn="just" fontAlgn="base">
              <a:buNone/>
            </a:pPr>
            <a:r>
              <a:rPr lang="it-IT" sz="1200" dirty="0">
                <a:solidFill>
                  <a:prstClr val="black"/>
                </a:solidFill>
                <a:latin typeface="Verdana" panose="020B0604030504040204" pitchFamily="34" charset="0"/>
                <a:ea typeface="Verdana" panose="020B0604030504040204" pitchFamily="34" charset="0"/>
                <a:cs typeface="Verdana" panose="020B0604030504040204" pitchFamily="34" charset="0"/>
              </a:rPr>
              <a:t>Tutti i dati e le informazioni di cui viene in possesso il </a:t>
            </a:r>
            <a:r>
              <a:rPr lang="it-IT" sz="1200" dirty="0" err="1">
                <a:solidFill>
                  <a:prstClr val="black"/>
                </a:solidFill>
                <a:latin typeface="Verdana" panose="020B0604030504040204" pitchFamily="34" charset="0"/>
                <a:ea typeface="Verdana" panose="020B0604030504040204" pitchFamily="34" charset="0"/>
                <a:cs typeface="Verdana" panose="020B0604030504040204" pitchFamily="34" charset="0"/>
              </a:rPr>
              <a:t>Co.Re.Com</a:t>
            </a:r>
            <a:r>
              <a:rPr lang="it-IT" sz="1200" dirty="0">
                <a:solidFill>
                  <a:prstClr val="black"/>
                </a:solidFill>
                <a:latin typeface="Verdana" panose="020B0604030504040204" pitchFamily="34" charset="0"/>
                <a:ea typeface="Verdana" panose="020B0604030504040204" pitchFamily="34" charset="0"/>
                <a:cs typeface="Verdana" panose="020B0604030504040204" pitchFamily="34" charset="0"/>
              </a:rPr>
              <a:t>. Lazio nello svolgimento delle proprie attività sono trattati nel rispetto del </a:t>
            </a:r>
            <a:r>
              <a:rPr lang="it-IT" sz="1200" dirty="0" err="1">
                <a:solidFill>
                  <a:prstClr val="black"/>
                </a:solidFill>
                <a:latin typeface="Verdana" panose="020B0604030504040204" pitchFamily="34" charset="0"/>
                <a:ea typeface="Verdana" panose="020B0604030504040204" pitchFamily="34" charset="0"/>
                <a:cs typeface="Verdana" panose="020B0604030504040204" pitchFamily="34" charset="0"/>
              </a:rPr>
              <a:t>D.lgs</a:t>
            </a:r>
            <a:r>
              <a:rPr lang="it-IT" sz="1200" dirty="0">
                <a:solidFill>
                  <a:prstClr val="black"/>
                </a:solidFill>
                <a:latin typeface="Verdana" panose="020B0604030504040204" pitchFamily="34" charset="0"/>
                <a:ea typeface="Verdana" panose="020B0604030504040204" pitchFamily="34" charset="0"/>
                <a:cs typeface="Verdana" panose="020B0604030504040204" pitchFamily="34" charset="0"/>
              </a:rPr>
              <a:t> 196/2003 e successive modifiche, in ottemperanza al Regolamento europeo 2016/679, noto come </a:t>
            </a:r>
            <a:r>
              <a:rPr lang="it-IT" sz="1200" dirty="0" err="1">
                <a:solidFill>
                  <a:prstClr val="black"/>
                </a:solidFill>
                <a:latin typeface="Verdana" panose="020B0604030504040204" pitchFamily="34" charset="0"/>
                <a:ea typeface="Verdana" panose="020B0604030504040204" pitchFamily="34" charset="0"/>
                <a:cs typeface="Verdana" panose="020B0604030504040204" pitchFamily="34" charset="0"/>
              </a:rPr>
              <a:t>Gdpr</a:t>
            </a:r>
            <a:r>
              <a:rPr lang="it-IT" sz="1200" dirty="0">
                <a:solidFill>
                  <a:prstClr val="black"/>
                </a:solidFill>
                <a:latin typeface="Verdana" panose="020B0604030504040204" pitchFamily="34" charset="0"/>
                <a:ea typeface="Verdana" panose="020B0604030504040204" pitchFamily="34" charset="0"/>
                <a:cs typeface="Verdana" panose="020B0604030504040204" pitchFamily="34" charset="0"/>
              </a:rPr>
              <a:t> o </a:t>
            </a:r>
            <a:r>
              <a:rPr lang="it-IT" sz="1200" dirty="0" err="1">
                <a:solidFill>
                  <a:prstClr val="black"/>
                </a:solidFill>
                <a:latin typeface="Verdana" panose="020B0604030504040204" pitchFamily="34" charset="0"/>
                <a:ea typeface="Verdana" panose="020B0604030504040204" pitchFamily="34" charset="0"/>
                <a:cs typeface="Verdana" panose="020B0604030504040204" pitchFamily="34" charset="0"/>
              </a:rPr>
              <a:t>Rgdp</a:t>
            </a:r>
            <a:r>
              <a:rPr lang="it-IT" sz="1200" dirty="0">
                <a:solidFill>
                  <a:prstClr val="black"/>
                </a:solidFill>
                <a:latin typeface="Verdana" panose="020B0604030504040204" pitchFamily="34" charset="0"/>
                <a:ea typeface="Verdana" panose="020B0604030504040204" pitchFamily="34" charset="0"/>
                <a:cs typeface="Verdana" panose="020B0604030504040204" pitchFamily="34" charset="0"/>
              </a:rPr>
              <a:t>.</a:t>
            </a:r>
            <a:endParaRPr lang="it-IT" sz="1200" b="1" dirty="0">
              <a:latin typeface="Verdana" panose="020B0604030504040204" pitchFamily="34" charset="0"/>
              <a:ea typeface="Verdana" panose="020B0604030504040204" pitchFamily="34" charset="0"/>
              <a:cs typeface="Verdana" panose="020B0604030504040204" pitchFamily="34" charset="0"/>
            </a:endParaRPr>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441743"/>
            <a:ext cx="1296144" cy="736657"/>
          </a:xfrm>
          <a:prstGeom prst="rect">
            <a:avLst/>
          </a:prstGeom>
        </p:spPr>
      </p:pic>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6312" y="280485"/>
            <a:ext cx="1044000" cy="1044000"/>
          </a:xfrm>
          <a:prstGeom prst="rect">
            <a:avLst/>
          </a:prstGeom>
        </p:spPr>
      </p:pic>
      <p:pic>
        <p:nvPicPr>
          <p:cNvPr id="6" name="Immagine 5" descr="logo_agcom"/>
          <p:cNvPicPr/>
          <p:nvPr/>
        </p:nvPicPr>
        <p:blipFill>
          <a:blip r:embed="rId4"/>
          <a:srcRect/>
          <a:stretch>
            <a:fillRect/>
          </a:stretch>
        </p:blipFill>
        <p:spPr bwMode="auto">
          <a:xfrm>
            <a:off x="7380312" y="530008"/>
            <a:ext cx="1257300" cy="657225"/>
          </a:xfrm>
          <a:prstGeom prst="rect">
            <a:avLst/>
          </a:prstGeom>
          <a:noFill/>
          <a:ln w="9525">
            <a:noFill/>
            <a:miter lim="800000"/>
            <a:headEnd/>
            <a:tailEnd/>
          </a:ln>
        </p:spPr>
      </p:pic>
      <p:sp>
        <p:nvSpPr>
          <p:cNvPr id="7" name="Rettangolo 6"/>
          <p:cNvSpPr/>
          <p:nvPr/>
        </p:nvSpPr>
        <p:spPr>
          <a:xfrm>
            <a:off x="15863" y="1574008"/>
            <a:ext cx="1565920" cy="1519903"/>
          </a:xfrm>
          <a:prstGeom prst="rect">
            <a:avLst/>
          </a:prstGeom>
        </p:spPr>
        <p:txBody>
          <a:bodyPr wrap="square">
            <a:spAutoFit/>
          </a:bodyPr>
          <a:lstStyle/>
          <a:p>
            <a:pPr lvl="0">
              <a:lnSpc>
                <a:spcPct val="110000"/>
              </a:lnSpc>
              <a:spcBef>
                <a:spcPct val="20000"/>
              </a:spcBef>
            </a:pPr>
            <a:r>
              <a:rPr lang="it-IT" sz="1600" i="1" dirty="0">
                <a:solidFill>
                  <a:prstClr val="black"/>
                </a:solidFill>
                <a:latin typeface="Verdana" panose="020B0604030504040204" pitchFamily="34" charset="0"/>
                <a:ea typeface="Verdana" panose="020B0604030504040204" pitchFamily="34" charset="0"/>
                <a:cs typeface="Verdana" panose="020B0604030504040204" pitchFamily="34" charset="0"/>
              </a:rPr>
              <a:t>Normativa, descrizione </a:t>
            </a:r>
          </a:p>
          <a:p>
            <a:pPr lvl="0">
              <a:lnSpc>
                <a:spcPct val="110000"/>
              </a:lnSpc>
              <a:spcBef>
                <a:spcPct val="20000"/>
              </a:spcBef>
            </a:pPr>
            <a:r>
              <a:rPr lang="it-IT" sz="1600" i="1" dirty="0">
                <a:solidFill>
                  <a:prstClr val="black"/>
                </a:solidFill>
                <a:latin typeface="Verdana" panose="020B0604030504040204" pitchFamily="34" charset="0"/>
                <a:ea typeface="Verdana" panose="020B0604030504040204" pitchFamily="34" charset="0"/>
                <a:cs typeface="Verdana" panose="020B0604030504040204" pitchFamily="34" charset="0"/>
              </a:rPr>
              <a:t>del servizio, </a:t>
            </a:r>
          </a:p>
          <a:p>
            <a:pPr lvl="0">
              <a:lnSpc>
                <a:spcPct val="110000"/>
              </a:lnSpc>
              <a:spcBef>
                <a:spcPct val="20000"/>
              </a:spcBef>
            </a:pPr>
            <a:r>
              <a:rPr lang="it-IT" sz="1600" i="1" dirty="0">
                <a:solidFill>
                  <a:prstClr val="black"/>
                </a:solidFill>
                <a:latin typeface="Verdana" panose="020B0604030504040204" pitchFamily="34" charset="0"/>
                <a:ea typeface="Verdana" panose="020B0604030504040204" pitchFamily="34" charset="0"/>
                <a:cs typeface="Verdana" panose="020B0604030504040204" pitchFamily="34" charset="0"/>
              </a:rPr>
              <a:t>tutela dei cittadini</a:t>
            </a:r>
          </a:p>
        </p:txBody>
      </p:sp>
      <p:sp>
        <p:nvSpPr>
          <p:cNvPr id="8" name="Segnaposto piè di pagina 7"/>
          <p:cNvSpPr>
            <a:spLocks noGrp="1"/>
          </p:cNvSpPr>
          <p:nvPr>
            <p:ph type="ftr" sz="quarter" idx="11"/>
          </p:nvPr>
        </p:nvSpPr>
        <p:spPr/>
        <p:txBody>
          <a:bodyPr/>
          <a:lstStyle/>
          <a:p>
            <a:endParaRPr lang="en-US" dirty="0"/>
          </a:p>
        </p:txBody>
      </p:sp>
      <p:sp>
        <p:nvSpPr>
          <p:cNvPr id="9" name="Segnaposto numero diapositiva 8"/>
          <p:cNvSpPr>
            <a:spLocks noGrp="1"/>
          </p:cNvSpPr>
          <p:nvPr>
            <p:ph type="sldNum" sz="quarter" idx="12"/>
          </p:nvPr>
        </p:nvSpPr>
        <p:spPr/>
        <p:txBody>
          <a:bodyPr/>
          <a:lstStyle/>
          <a:p>
            <a:fld id="{EA7C8D44-3667-46F6-9772-CC52308E2A7F}" type="slidenum">
              <a:rPr kumimoji="0" lang="en-US" smtClean="0"/>
              <a:pPr/>
              <a:t>54</a:t>
            </a:fld>
            <a:endParaRPr kumimoji="0" lang="en-US" dirty="0"/>
          </a:p>
        </p:txBody>
      </p:sp>
    </p:spTree>
    <p:extLst>
      <p:ext uri="{BB962C8B-B14F-4D97-AF65-F5344CB8AC3E}">
        <p14:creationId xmlns:p14="http://schemas.microsoft.com/office/powerpoint/2010/main" val="212513573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stretch>
            <a:fillRect/>
          </a:stretch>
        </p:blipFill>
        <p:spPr>
          <a:xfrm>
            <a:off x="0" y="294847"/>
            <a:ext cx="1298561" cy="737680"/>
          </a:xfrm>
          <a:prstGeom prst="rect">
            <a:avLst/>
          </a:prstGeom>
        </p:spPr>
      </p:pic>
      <p:sp>
        <p:nvSpPr>
          <p:cNvPr id="2" name="Titolo 1"/>
          <p:cNvSpPr>
            <a:spLocks noGrp="1"/>
          </p:cNvSpPr>
          <p:nvPr>
            <p:ph type="title"/>
          </p:nvPr>
        </p:nvSpPr>
        <p:spPr>
          <a:xfrm>
            <a:off x="912068" y="295032"/>
            <a:ext cx="6419056" cy="1122791"/>
          </a:xfrm>
        </p:spPr>
        <p:txBody>
          <a:bodyPr>
            <a:normAutofit/>
          </a:bodyPr>
          <a:lstStyle/>
          <a:p>
            <a:r>
              <a:rPr lang="it-IT" sz="800" b="1" dirty="0"/>
              <a:t>.</a:t>
            </a:r>
          </a:p>
        </p:txBody>
      </p:sp>
      <p:sp>
        <p:nvSpPr>
          <p:cNvPr id="3" name="Segnaposto contenuto 2"/>
          <p:cNvSpPr>
            <a:spLocks noGrp="1"/>
          </p:cNvSpPr>
          <p:nvPr>
            <p:ph idx="1"/>
          </p:nvPr>
        </p:nvSpPr>
        <p:spPr>
          <a:xfrm>
            <a:off x="457200" y="1052736"/>
            <a:ext cx="8229600" cy="4890865"/>
          </a:xfrm>
        </p:spPr>
        <p:txBody>
          <a:bodyPr>
            <a:normAutofit/>
          </a:bodyPr>
          <a:lstStyle/>
          <a:p>
            <a:pPr marL="0" indent="0" algn="just">
              <a:buNone/>
            </a:pPr>
            <a:endParaRPr lang="it-IT" dirty="0"/>
          </a:p>
          <a:p>
            <a:pPr algn="just"/>
            <a:endParaRPr lang="it-IT" sz="5600" dirty="0"/>
          </a:p>
        </p:txBody>
      </p:sp>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6312" y="280485"/>
            <a:ext cx="1044000" cy="1044000"/>
          </a:xfrm>
          <a:prstGeom prst="rect">
            <a:avLst/>
          </a:prstGeom>
        </p:spPr>
      </p:pic>
      <p:pic>
        <p:nvPicPr>
          <p:cNvPr id="6" name="Immagine 5" descr="logo_agcom"/>
          <p:cNvPicPr/>
          <p:nvPr/>
        </p:nvPicPr>
        <p:blipFill>
          <a:blip r:embed="rId4"/>
          <a:srcRect/>
          <a:stretch>
            <a:fillRect/>
          </a:stretch>
        </p:blipFill>
        <p:spPr bwMode="auto">
          <a:xfrm>
            <a:off x="7380312" y="530008"/>
            <a:ext cx="1257300" cy="657225"/>
          </a:xfrm>
          <a:prstGeom prst="rect">
            <a:avLst/>
          </a:prstGeom>
          <a:noFill/>
          <a:ln w="9525">
            <a:noFill/>
            <a:miter lim="800000"/>
            <a:headEnd/>
            <a:tailEnd/>
          </a:ln>
        </p:spPr>
      </p:pic>
      <p:sp>
        <p:nvSpPr>
          <p:cNvPr id="7" name="Rettangolo 6"/>
          <p:cNvSpPr/>
          <p:nvPr/>
        </p:nvSpPr>
        <p:spPr>
          <a:xfrm>
            <a:off x="35496" y="1922051"/>
            <a:ext cx="1565920" cy="1077218"/>
          </a:xfrm>
          <a:prstGeom prst="rect">
            <a:avLst/>
          </a:prstGeom>
        </p:spPr>
        <p:txBody>
          <a:bodyPr wrap="square">
            <a:spAutoFit/>
          </a:bodyPr>
          <a:lstStyle/>
          <a:p>
            <a:r>
              <a:rPr lang="it-IT" sz="1600" i="1" dirty="0">
                <a:latin typeface="Verdana" panose="020B0604030504040204" pitchFamily="34" charset="0"/>
                <a:ea typeface="Verdana" panose="020B0604030504040204" pitchFamily="34" charset="0"/>
                <a:cs typeface="Verdana" panose="020B0604030504040204" pitchFamily="34" charset="0"/>
              </a:rPr>
              <a:t>Modalità di fruizione,</a:t>
            </a:r>
          </a:p>
          <a:p>
            <a:r>
              <a:rPr lang="it-IT" sz="1600" i="1" dirty="0">
                <a:latin typeface="Verdana" panose="020B0604030504040204" pitchFamily="34" charset="0"/>
                <a:ea typeface="Verdana" panose="020B0604030504040204" pitchFamily="34" charset="0"/>
                <a:cs typeface="Verdana" panose="020B0604030504040204" pitchFamily="34" charset="0"/>
              </a:rPr>
              <a:t>modulistica e contatti</a:t>
            </a:r>
          </a:p>
        </p:txBody>
      </p:sp>
      <p:sp>
        <p:nvSpPr>
          <p:cNvPr id="8" name="Rettangolo 7"/>
          <p:cNvSpPr/>
          <p:nvPr/>
        </p:nvSpPr>
        <p:spPr>
          <a:xfrm>
            <a:off x="2137586" y="1511162"/>
            <a:ext cx="5904656" cy="4955203"/>
          </a:xfrm>
          <a:prstGeom prst="rect">
            <a:avLst/>
          </a:prstGeom>
        </p:spPr>
        <p:txBody>
          <a:bodyPr wrap="square">
            <a:spAutoFit/>
          </a:bodyPr>
          <a:lstStyle/>
          <a:p>
            <a:pPr lvl="0" algn="just"/>
            <a:endParaRPr lang="it-IT" sz="1600" dirty="0">
              <a:latin typeface="Verdana" panose="020B0604030504040204" pitchFamily="34" charset="0"/>
              <a:ea typeface="Verdana" panose="020B0604030504040204" pitchFamily="34" charset="0"/>
              <a:cs typeface="Verdana" panose="020B0604030504040204" pitchFamily="34" charset="0"/>
            </a:endParaRPr>
          </a:p>
          <a:p>
            <a:pPr algn="just"/>
            <a:r>
              <a:rPr lang="it-IT" sz="1600" dirty="0">
                <a:latin typeface="Verdana" panose="020B0604030504040204" pitchFamily="34" charset="0"/>
                <a:ea typeface="Verdana" panose="020B0604030504040204" pitchFamily="34" charset="0"/>
                <a:cs typeface="Verdana" panose="020B0604030504040204" pitchFamily="34" charset="0"/>
              </a:rPr>
              <a:t>I soggetti ai quali si riferiscono i dati personali hanno il diritto in qualunque momento di ottenere la conferma dell’esistenza o meno dei medesimi dati e di conoscerne il contenuto e l’origine, verificarne l’esattezza o chiederne l’integrazione o l’aggiornamento, oppure la rettificazione (</a:t>
            </a:r>
            <a:r>
              <a:rPr lang="it-IT" sz="1600" dirty="0">
                <a:latin typeface="Verdana" panose="020B0604030504040204" pitchFamily="34" charset="0"/>
                <a:ea typeface="Verdana" panose="020B0604030504040204" pitchFamily="34" charset="0"/>
                <a:cs typeface="Verdana" panose="020B0604030504040204" pitchFamily="34" charset="0"/>
                <a:hlinkClick r:id="rId5" tooltip="collegamento al sito www.garanteprivacy.it">
                  <a:extLst>
                    <a:ext uri="{A12FA001-AC4F-418D-AE19-62706E023703}">
                      <ahyp:hlinkClr xmlns:ahyp="http://schemas.microsoft.com/office/drawing/2018/hyperlinkcolor" val="tx"/>
                    </a:ext>
                  </a:extLst>
                </a:hlinkClick>
              </a:rPr>
              <a:t>art. 7 del d.lgs. n. 196/2003</a:t>
            </a:r>
            <a:r>
              <a:rPr lang="it-IT" sz="1600" dirty="0">
                <a:latin typeface="Verdana" panose="020B0604030504040204" pitchFamily="34" charset="0"/>
                <a:ea typeface="Verdana" panose="020B0604030504040204" pitchFamily="34" charset="0"/>
                <a:cs typeface="Verdana" panose="020B0604030504040204" pitchFamily="34" charset="0"/>
              </a:rPr>
              <a:t>). Ai sensi del medesimo articolo si ha il diritto di chiedere la cancellazione, la trasformazione in forma anonima o il blocco dei dati trattati in violazione di legge, nonché di opporsi in ogni caso, per motivi legittimi, al loro trattamento. Al fine di semplificare le modalità di inoltro e ridurre i tempi per il riscontro si invita a presentare le richieste al </a:t>
            </a:r>
            <a:r>
              <a:rPr lang="it-IT" sz="1600" dirty="0" err="1">
                <a:latin typeface="Verdana" panose="020B0604030504040204" pitchFamily="34" charset="0"/>
                <a:ea typeface="Verdana" panose="020B0604030504040204" pitchFamily="34" charset="0"/>
                <a:cs typeface="Verdana" panose="020B0604030504040204" pitchFamily="34" charset="0"/>
              </a:rPr>
              <a:t>Co.Re.Com</a:t>
            </a:r>
            <a:r>
              <a:rPr lang="it-IT" sz="1600" dirty="0">
                <a:latin typeface="Verdana" panose="020B0604030504040204" pitchFamily="34" charset="0"/>
                <a:ea typeface="Verdana" panose="020B0604030504040204" pitchFamily="34" charset="0"/>
                <a:cs typeface="Verdana" panose="020B0604030504040204" pitchFamily="34" charset="0"/>
              </a:rPr>
              <a:t>. Lazio.</a:t>
            </a:r>
          </a:p>
          <a:p>
            <a:pPr marL="342900" lvl="0" indent="-342900" algn="just">
              <a:buFont typeface="Arial" panose="020B0604020202020204" pitchFamily="34" charset="0"/>
              <a:buChar char="•"/>
            </a:pPr>
            <a:r>
              <a:rPr lang="it-IT" sz="1600" dirty="0">
                <a:latin typeface="Verdana" panose="020B0604030504040204" pitchFamily="34" charset="0"/>
                <a:ea typeface="Verdana" panose="020B0604030504040204" pitchFamily="34" charset="0"/>
                <a:cs typeface="Verdana" panose="020B0604030504040204" pitchFamily="34" charset="0"/>
              </a:rPr>
              <a:t>Front office: Via Lucrezio Caro, 67 – Roma</a:t>
            </a:r>
          </a:p>
          <a:p>
            <a:pPr marL="342900" lvl="0" indent="-342900" algn="just">
              <a:buFont typeface="Arial" panose="020B0604020202020204" pitchFamily="34" charset="0"/>
              <a:buChar char="•"/>
            </a:pPr>
            <a:r>
              <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rPr>
              <a:t>Telefono: 06.3215907- 06.3215995</a:t>
            </a:r>
            <a:endParaRPr lang="it-IT" sz="1600" dirty="0">
              <a:latin typeface="Verdana" panose="020B0604030504040204" pitchFamily="34" charset="0"/>
              <a:ea typeface="Verdana" panose="020B0604030504040204" pitchFamily="34" charset="0"/>
              <a:cs typeface="Verdana" panose="020B0604030504040204" pitchFamily="34" charset="0"/>
            </a:endParaRPr>
          </a:p>
          <a:p>
            <a:pPr lvl="0" algn="just"/>
            <a:endPar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lvl="0" algn="just"/>
            <a:endParaRPr lang="it-IT" sz="16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342900" lvl="0" indent="-342900" algn="just">
              <a:buFont typeface="Arial" panose="020B0604020202020204" pitchFamily="34" charset="0"/>
              <a:buChar char="•"/>
            </a:pPr>
            <a:r>
              <a:rPr lang="it-IT" sz="1200" dirty="0">
                <a:solidFill>
                  <a:prstClr val="black"/>
                </a:solidFill>
                <a:latin typeface="Verdana" panose="020B0604030504040204" pitchFamily="34" charset="0"/>
                <a:ea typeface="Verdana" panose="020B0604030504040204" pitchFamily="34" charset="0"/>
                <a:cs typeface="Verdana" panose="020B0604030504040204" pitchFamily="34" charset="0"/>
              </a:rPr>
              <a:t>Per saperne di più contatta il sito all’indirizzo: </a:t>
            </a:r>
            <a:r>
              <a:rPr lang="it-IT" sz="1200" dirty="0">
                <a:solidFill>
                  <a:prstClr val="black"/>
                </a:solidFill>
                <a:latin typeface="Verdana" panose="020B0604030504040204" pitchFamily="34" charset="0"/>
                <a:ea typeface="Verdana" panose="020B0604030504040204" pitchFamily="34" charset="0"/>
                <a:cs typeface="Verdana" panose="020B0604030504040204" pitchFamily="34" charset="0"/>
                <a:hlinkClick r:id="rId6"/>
              </a:rPr>
              <a:t>www.corecomlazio.it</a:t>
            </a:r>
            <a:endParaRPr lang="it-IT"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9" name="Segnaposto piè di pagina 8"/>
          <p:cNvSpPr>
            <a:spLocks noGrp="1"/>
          </p:cNvSpPr>
          <p:nvPr>
            <p:ph type="ftr" sz="quarter" idx="11"/>
          </p:nvPr>
        </p:nvSpPr>
        <p:spPr/>
        <p:txBody>
          <a:bodyPr/>
          <a:lstStyle/>
          <a:p>
            <a:endParaRPr lang="en-US" dirty="0"/>
          </a:p>
        </p:txBody>
      </p:sp>
      <p:sp>
        <p:nvSpPr>
          <p:cNvPr id="10" name="Segnaposto numero diapositiva 9"/>
          <p:cNvSpPr>
            <a:spLocks noGrp="1"/>
          </p:cNvSpPr>
          <p:nvPr>
            <p:ph type="sldNum" sz="quarter" idx="12"/>
          </p:nvPr>
        </p:nvSpPr>
        <p:spPr/>
        <p:txBody>
          <a:bodyPr/>
          <a:lstStyle/>
          <a:p>
            <a:fld id="{EA7C8D44-3667-46F6-9772-CC52308E2A7F}" type="slidenum">
              <a:rPr kumimoji="0" lang="en-US" smtClean="0"/>
              <a:pPr/>
              <a:t>55</a:t>
            </a:fld>
            <a:endParaRPr kumimoji="0" lang="en-US" dirty="0"/>
          </a:p>
        </p:txBody>
      </p:sp>
    </p:spTree>
    <p:extLst>
      <p:ext uri="{BB962C8B-B14F-4D97-AF65-F5344CB8AC3E}">
        <p14:creationId xmlns:p14="http://schemas.microsoft.com/office/powerpoint/2010/main" val="1905684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42392" y="2060848"/>
            <a:ext cx="7848872" cy="3600400"/>
          </a:xfrm>
        </p:spPr>
        <p:txBody>
          <a:bodyPr>
            <a:normAutofit fontScale="25000" lnSpcReduction="20000"/>
          </a:bodyPr>
          <a:lstStyle/>
          <a:p>
            <a:pPr marL="0" indent="0" algn="just" fontAlgn="base">
              <a:lnSpc>
                <a:spcPct val="120000"/>
              </a:lnSpc>
              <a:buNone/>
            </a:pPr>
            <a:endParaRPr lang="it-IT" sz="6400" b="1" dirty="0">
              <a:latin typeface="Verdana" panose="020B0604030504040204" pitchFamily="34" charset="0"/>
              <a:ea typeface="Verdana" panose="020B0604030504040204" pitchFamily="34" charset="0"/>
              <a:cs typeface="Verdana" panose="020B0604030504040204" pitchFamily="34" charset="0"/>
            </a:endParaRPr>
          </a:p>
          <a:p>
            <a:pPr marL="0" indent="0" algn="just" fontAlgn="base">
              <a:lnSpc>
                <a:spcPct val="120000"/>
              </a:lnSpc>
              <a:buNone/>
            </a:pPr>
            <a:r>
              <a:rPr lang="it-IT" sz="6000" dirty="0">
                <a:latin typeface="Verdana" panose="020B0604030504040204" pitchFamily="34" charset="0"/>
                <a:ea typeface="Verdana" panose="020B0604030504040204" pitchFamily="34" charset="0"/>
                <a:cs typeface="Verdana" panose="020B0604030504040204" pitchFamily="34" charset="0"/>
              </a:rPr>
              <a:t>La legge L.R. 28 Ottobre 2016, n. 13, come modificata dall’art. 12 della L.R. n.14 dell’11 agosto 2021,  recante «Disposizioni di riordino in materia di informazione e comunicazione» istituisce e disciplina l’organizzazione e il funzionamento del </a:t>
            </a:r>
            <a:r>
              <a:rPr lang="it-IT" sz="6000" dirty="0" err="1">
                <a:latin typeface="Verdana" panose="020B0604030504040204" pitchFamily="34" charset="0"/>
                <a:ea typeface="Verdana" panose="020B0604030504040204" pitchFamily="34" charset="0"/>
                <a:cs typeface="Verdana" panose="020B0604030504040204" pitchFamily="34" charset="0"/>
              </a:rPr>
              <a:t>Co.Re.Com</a:t>
            </a:r>
            <a:r>
              <a:rPr lang="it-IT" sz="6000" dirty="0">
                <a:latin typeface="Verdana" panose="020B0604030504040204" pitchFamily="34" charset="0"/>
                <a:ea typeface="Verdana" panose="020B0604030504040204" pitchFamily="34" charset="0"/>
                <a:cs typeface="Verdana" panose="020B0604030504040204" pitchFamily="34" charset="0"/>
              </a:rPr>
              <a:t>., che svolge, in particolare, le seguenti funzioni:</a:t>
            </a:r>
          </a:p>
          <a:p>
            <a:pPr marL="0" indent="0" algn="just" fontAlgn="base">
              <a:lnSpc>
                <a:spcPct val="120000"/>
              </a:lnSpc>
              <a:buNone/>
            </a:pPr>
            <a:endParaRPr lang="it-IT" sz="6000" dirty="0">
              <a:latin typeface="Verdana" panose="020B0604030504040204" pitchFamily="34" charset="0"/>
              <a:ea typeface="Verdana" panose="020B0604030504040204" pitchFamily="34" charset="0"/>
              <a:cs typeface="Verdana" panose="020B0604030504040204" pitchFamily="34" charset="0"/>
            </a:endParaRPr>
          </a:p>
          <a:p>
            <a:pPr algn="just" fontAlgn="base">
              <a:lnSpc>
                <a:spcPct val="120000"/>
              </a:lnSpc>
            </a:pPr>
            <a:r>
              <a:rPr lang="it-IT" sz="6000" dirty="0">
                <a:latin typeface="Verdana" panose="020B0604030504040204" pitchFamily="34" charset="0"/>
                <a:ea typeface="Verdana" panose="020B0604030504040204" pitchFamily="34" charset="0"/>
                <a:cs typeface="Verdana" panose="020B0604030504040204" pitchFamily="34" charset="0"/>
              </a:rPr>
              <a:t>esprime parere preventivo sui provvedimenti che la Regione intende adottare in materia di emittenti radiotelevisive, di imprese di editoria locale e di telecomunicazione di carattere convenzionale o telematico operanti in ambito regionale e, in caso di incarico da parte della Regione, provvede ad applicare le relative procedure;</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60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formula proposte ed esprime pareri in ordine alla destinazione di fondi regionali per la pubblicità e, in caso di incarico da parte della Regione, provvede ad applicare le relative procedure;</a:t>
            </a:r>
          </a:p>
          <a:p>
            <a:pPr fontAlgn="base">
              <a:lnSpc>
                <a:spcPct val="120000"/>
              </a:lnSpc>
            </a:pPr>
            <a:endParaRPr lang="it-IT" sz="5600" dirty="0"/>
          </a:p>
          <a:p>
            <a:pPr marL="0" indent="0" algn="just">
              <a:buNone/>
            </a:pPr>
            <a:br>
              <a:rPr lang="it-IT" dirty="0"/>
            </a:br>
            <a:endParaRPr lang="it-IT" dirty="0"/>
          </a:p>
          <a:p>
            <a:pPr marL="0" indent="0" algn="just">
              <a:buNone/>
            </a:pPr>
            <a:endParaRPr lang="it-IT" sz="3400" dirty="0">
              <a:latin typeface="Verdana" panose="020B0604030504040204" pitchFamily="34" charset="0"/>
              <a:ea typeface="Verdana" panose="020B0604030504040204" pitchFamily="34" charset="0"/>
              <a:cs typeface="Verdana" panose="020B0604030504040204" pitchFamily="34" charset="0"/>
            </a:endParaRPr>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9172" y="188640"/>
            <a:ext cx="1044000" cy="1044000"/>
          </a:xfrm>
          <a:prstGeom prst="rect">
            <a:avLst/>
          </a:prstGeom>
        </p:spPr>
      </p:pic>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2230" y="347162"/>
            <a:ext cx="1368152" cy="777582"/>
          </a:xfrm>
          <a:prstGeom prst="rect">
            <a:avLst/>
          </a:prstGeom>
        </p:spPr>
      </p:pic>
      <p:pic>
        <p:nvPicPr>
          <p:cNvPr id="6" name="Immagine 5" descr="logo_agcom"/>
          <p:cNvPicPr/>
          <p:nvPr/>
        </p:nvPicPr>
        <p:blipFill>
          <a:blip r:embed="rId4"/>
          <a:srcRect/>
          <a:stretch>
            <a:fillRect/>
          </a:stretch>
        </p:blipFill>
        <p:spPr bwMode="auto">
          <a:xfrm>
            <a:off x="7563172" y="382028"/>
            <a:ext cx="1257300" cy="657225"/>
          </a:xfrm>
          <a:prstGeom prst="rect">
            <a:avLst/>
          </a:prstGeom>
          <a:noFill/>
          <a:ln w="9525">
            <a:noFill/>
            <a:miter lim="800000"/>
            <a:headEnd/>
            <a:tailEnd/>
          </a:ln>
        </p:spPr>
      </p:pic>
      <p:sp>
        <p:nvSpPr>
          <p:cNvPr id="7" name="Segnaposto testo 4"/>
          <p:cNvSpPr txBox="1">
            <a:spLocks/>
          </p:cNvSpPr>
          <p:nvPr/>
        </p:nvSpPr>
        <p:spPr>
          <a:xfrm>
            <a:off x="951570" y="1614475"/>
            <a:ext cx="6704693" cy="590718"/>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it-IT" sz="1800" b="1" dirty="0">
                <a:latin typeface="Verdana" panose="020B0604030504040204" pitchFamily="34" charset="0"/>
                <a:ea typeface="Verdana" panose="020B0604030504040204" pitchFamily="34" charset="0"/>
                <a:cs typeface="Verdana" panose="020B0604030504040204" pitchFamily="34" charset="0"/>
              </a:rPr>
              <a:t> 1.1 Legge istitutiva e altre norme di riferimento</a:t>
            </a:r>
          </a:p>
        </p:txBody>
      </p:sp>
      <p:sp>
        <p:nvSpPr>
          <p:cNvPr id="9" name="Titolo 8"/>
          <p:cNvSpPr>
            <a:spLocks noGrp="1"/>
          </p:cNvSpPr>
          <p:nvPr>
            <p:ph type="title"/>
          </p:nvPr>
        </p:nvSpPr>
        <p:spPr>
          <a:xfrm>
            <a:off x="1723868" y="443030"/>
            <a:ext cx="4721818" cy="630723"/>
          </a:xfrm>
        </p:spPr>
        <p:txBody>
          <a:bodyPr>
            <a:normAutofit fontScale="90000"/>
          </a:bodyPr>
          <a:lstStyle/>
          <a:p>
            <a:r>
              <a:rPr lang="it-IT" sz="2200" b="1" dirty="0">
                <a:latin typeface="Verdana" panose="020B0604030504040204" pitchFamily="34" charset="0"/>
                <a:ea typeface="Verdana" panose="020B0604030504040204" pitchFamily="34" charset="0"/>
                <a:cs typeface="Verdana" panose="020B0604030504040204" pitchFamily="34" charset="0"/>
              </a:rPr>
              <a:t> </a:t>
            </a:r>
            <a:r>
              <a:rPr lang="it-IT" sz="2400" b="1" dirty="0">
                <a:latin typeface="Verdana" panose="020B0604030504040204" pitchFamily="34" charset="0"/>
                <a:ea typeface="Verdana" panose="020B0604030504040204" pitchFamily="34" charset="0"/>
                <a:cs typeface="Verdana" panose="020B0604030504040204" pitchFamily="34" charset="0"/>
              </a:rPr>
              <a:t>1. Quadro normativo di riferimento</a:t>
            </a:r>
          </a:p>
        </p:txBody>
      </p:sp>
      <p:sp>
        <p:nvSpPr>
          <p:cNvPr id="2" name="Segnaposto piè di pagina 1"/>
          <p:cNvSpPr>
            <a:spLocks noGrp="1"/>
          </p:cNvSpPr>
          <p:nvPr>
            <p:ph type="ftr" sz="quarter" idx="11"/>
          </p:nvPr>
        </p:nvSpPr>
        <p:spPr/>
        <p:txBody>
          <a:bodyPr/>
          <a:lstStyle/>
          <a:p>
            <a:endParaRPr lang="en-US" dirty="0"/>
          </a:p>
        </p:txBody>
      </p:sp>
      <p:sp>
        <p:nvSpPr>
          <p:cNvPr id="10" name="Segnaposto numero diapositiva 9"/>
          <p:cNvSpPr>
            <a:spLocks noGrp="1"/>
          </p:cNvSpPr>
          <p:nvPr>
            <p:ph type="sldNum" sz="quarter" idx="12"/>
          </p:nvPr>
        </p:nvSpPr>
        <p:spPr/>
        <p:txBody>
          <a:bodyPr/>
          <a:lstStyle/>
          <a:p>
            <a:fld id="{EA7C8D44-3667-46F6-9772-CC52308E2A7F}" type="slidenum">
              <a:rPr kumimoji="0" lang="en-US" smtClean="0"/>
              <a:pPr/>
              <a:t>6</a:t>
            </a:fld>
            <a:endParaRPr kumimoji="0" lang="en-US" dirty="0"/>
          </a:p>
        </p:txBody>
      </p:sp>
    </p:spTree>
    <p:extLst>
      <p:ext uri="{BB962C8B-B14F-4D97-AF65-F5344CB8AC3E}">
        <p14:creationId xmlns:p14="http://schemas.microsoft.com/office/powerpoint/2010/main" val="799633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91680" y="516104"/>
            <a:ext cx="5760640" cy="389072"/>
          </a:xfrm>
        </p:spPr>
        <p:txBody>
          <a:bodyPr>
            <a:normAutofit fontScale="90000"/>
          </a:bodyPr>
          <a:lstStyle/>
          <a:p>
            <a:r>
              <a:rPr lang="it-IT" sz="2200" b="1" dirty="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it-IT" sz="2400" b="1" dirty="0">
                <a:solidFill>
                  <a:prstClr val="black"/>
                </a:solidFill>
                <a:latin typeface="Verdana" panose="020B0604030504040204" pitchFamily="34" charset="0"/>
                <a:ea typeface="Verdana" panose="020B0604030504040204" pitchFamily="34" charset="0"/>
                <a:cs typeface="Verdana" panose="020B0604030504040204" pitchFamily="34" charset="0"/>
              </a:rPr>
              <a:t>1. Quadro Normativo di riferimento </a:t>
            </a:r>
            <a:endParaRPr lang="it-IT" sz="2400" dirty="0"/>
          </a:p>
        </p:txBody>
      </p:sp>
      <p:sp>
        <p:nvSpPr>
          <p:cNvPr id="3" name="Segnaposto contenuto 2"/>
          <p:cNvSpPr>
            <a:spLocks noGrp="1"/>
          </p:cNvSpPr>
          <p:nvPr>
            <p:ph idx="1"/>
          </p:nvPr>
        </p:nvSpPr>
        <p:spPr>
          <a:xfrm>
            <a:off x="457200" y="1600200"/>
            <a:ext cx="8003232" cy="4525963"/>
          </a:xfrm>
        </p:spPr>
        <p:txBody>
          <a:bodyPr>
            <a:normAutofit/>
          </a:bodyPr>
          <a:lstStyle/>
          <a:p>
            <a:endParaRPr lang="it-IT" sz="1600" dirty="0">
              <a:latin typeface="Verdana" panose="020B0604030504040204" pitchFamily="34" charset="0"/>
              <a:ea typeface="Verdana" panose="020B0604030504040204" pitchFamily="34" charset="0"/>
              <a:cs typeface="Verdana" panose="020B0604030504040204" pitchFamily="34" charset="0"/>
            </a:endParaRPr>
          </a:p>
          <a:p>
            <a:pPr algn="just"/>
            <a:r>
              <a:rPr lang="it-IT" sz="1600" dirty="0">
                <a:latin typeface="Verdana" panose="020B0604030504040204" pitchFamily="34" charset="0"/>
                <a:ea typeface="Verdana" panose="020B0604030504040204" pitchFamily="34" charset="0"/>
                <a:cs typeface="Verdana" panose="020B0604030504040204" pitchFamily="34" charset="0"/>
              </a:rPr>
              <a:t>esprime, entro trenta giorni dal loro invio, parere sui Piani dei programmi trimestralmente predisposti dalla concessionaria del servizio pubblico radiofonico, televisivo e multimediale per ciò che concerne quei programmi che, direttamente o indirettamente, riguardino la realtà regionale;</a:t>
            </a:r>
          </a:p>
          <a:p>
            <a:pPr algn="just"/>
            <a:r>
              <a:rPr lang="it-IT" sz="1600" dirty="0">
                <a:latin typeface="Verdana" panose="020B0604030504040204" pitchFamily="34" charset="0"/>
                <a:ea typeface="Verdana" panose="020B0604030504040204" pitchFamily="34" charset="0"/>
                <a:cs typeface="Verdana" panose="020B0604030504040204" pitchFamily="34" charset="0"/>
              </a:rPr>
              <a:t>collabora con la Regione nelle materie attinenti alla comunicazione;</a:t>
            </a:r>
          </a:p>
          <a:p>
            <a:pPr algn="just"/>
            <a:r>
              <a:rPr lang="it-IT" sz="1600" dirty="0">
                <a:latin typeface="Verdana" panose="020B0604030504040204" pitchFamily="34" charset="0"/>
                <a:ea typeface="Verdana" panose="020B0604030504040204" pitchFamily="34" charset="0"/>
                <a:cs typeface="Verdana" panose="020B0604030504040204" pitchFamily="34" charset="0"/>
              </a:rPr>
              <a:t>propone iniziative atte a stimolare e sviluppare la formazione e la ricerca sulla telecomunicazione, la radiotelevisione, l’editoria convenzionale o informatica e la cinematografia, anche attraverso la stipula di convenzioni con Università, organismi specializzati, pubblici o privati, studiosi ed esperti;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vigila in merito alle attività di propria competenza sul rispetto delle norme regionali in materia, garantendo il rispetto della dignità umana e dell’integrità della persona, eliminando ogni discriminazione diretta o indiretta basata su sesso, razza o origine etnica, religione o convinzioni personali, disabilità, età o orientamento sessuale;</a:t>
            </a:r>
          </a:p>
          <a:p>
            <a:pPr algn="just"/>
            <a:endParaRPr lang="it-IT" sz="1600" dirty="0">
              <a:latin typeface="Verdana" panose="020B0604030504040204" pitchFamily="34" charset="0"/>
              <a:ea typeface="Verdana" panose="020B0604030504040204" pitchFamily="34" charset="0"/>
              <a:cs typeface="Verdana" panose="020B0604030504040204" pitchFamily="34" charset="0"/>
            </a:endParaRPr>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2230" y="347162"/>
            <a:ext cx="1368152" cy="777582"/>
          </a:xfrm>
          <a:prstGeom prst="rect">
            <a:avLst/>
          </a:prstGeom>
        </p:spPr>
      </p:pic>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9172" y="188640"/>
            <a:ext cx="1044000" cy="1044000"/>
          </a:xfrm>
          <a:prstGeom prst="rect">
            <a:avLst/>
          </a:prstGeom>
        </p:spPr>
      </p:pic>
      <p:pic>
        <p:nvPicPr>
          <p:cNvPr id="6" name="Immagine 5" descr="logo_agcom"/>
          <p:cNvPicPr/>
          <p:nvPr/>
        </p:nvPicPr>
        <p:blipFill>
          <a:blip r:embed="rId4"/>
          <a:srcRect/>
          <a:stretch>
            <a:fillRect/>
          </a:stretch>
        </p:blipFill>
        <p:spPr bwMode="auto">
          <a:xfrm>
            <a:off x="7563172" y="382028"/>
            <a:ext cx="1257300" cy="657225"/>
          </a:xfrm>
          <a:prstGeom prst="rect">
            <a:avLst/>
          </a:prstGeom>
          <a:noFill/>
          <a:ln w="9525">
            <a:noFill/>
            <a:miter lim="800000"/>
            <a:headEnd/>
            <a:tailEnd/>
          </a:ln>
        </p:spPr>
      </p:pic>
      <p:sp>
        <p:nvSpPr>
          <p:cNvPr id="8" name="Segnaposto piè di pagina 7"/>
          <p:cNvSpPr>
            <a:spLocks noGrp="1"/>
          </p:cNvSpPr>
          <p:nvPr>
            <p:ph type="ftr" sz="quarter" idx="11"/>
          </p:nvPr>
        </p:nvSpPr>
        <p:spPr/>
        <p:txBody>
          <a:bodyPr/>
          <a:lstStyle/>
          <a:p>
            <a:endParaRPr lang="en-US" dirty="0"/>
          </a:p>
        </p:txBody>
      </p:sp>
      <p:sp>
        <p:nvSpPr>
          <p:cNvPr id="9" name="Segnaposto numero diapositiva 8"/>
          <p:cNvSpPr>
            <a:spLocks noGrp="1"/>
          </p:cNvSpPr>
          <p:nvPr>
            <p:ph type="sldNum" sz="quarter" idx="12"/>
          </p:nvPr>
        </p:nvSpPr>
        <p:spPr/>
        <p:txBody>
          <a:bodyPr/>
          <a:lstStyle/>
          <a:p>
            <a:fld id="{EA7C8D44-3667-46F6-9772-CC52308E2A7F}" type="slidenum">
              <a:rPr kumimoji="0" lang="en-US" smtClean="0"/>
              <a:pPr/>
              <a:t>7</a:t>
            </a:fld>
            <a:endParaRPr kumimoji="0" lang="en-US" dirty="0"/>
          </a:p>
        </p:txBody>
      </p:sp>
    </p:spTree>
    <p:extLst>
      <p:ext uri="{BB962C8B-B14F-4D97-AF65-F5344CB8AC3E}">
        <p14:creationId xmlns:p14="http://schemas.microsoft.com/office/powerpoint/2010/main" val="3243249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stretch>
            <a:fillRect/>
          </a:stretch>
        </p:blipFill>
        <p:spPr>
          <a:xfrm>
            <a:off x="163242" y="320462"/>
            <a:ext cx="1371719" cy="780356"/>
          </a:xfrm>
          <a:prstGeom prst="rect">
            <a:avLst/>
          </a:prstGeom>
        </p:spPr>
      </p:pic>
      <p:sp>
        <p:nvSpPr>
          <p:cNvPr id="2" name="Titolo 1"/>
          <p:cNvSpPr>
            <a:spLocks noGrp="1"/>
          </p:cNvSpPr>
          <p:nvPr>
            <p:ph type="title"/>
          </p:nvPr>
        </p:nvSpPr>
        <p:spPr>
          <a:xfrm>
            <a:off x="849102" y="419497"/>
            <a:ext cx="6192688" cy="445531"/>
          </a:xfrm>
        </p:spPr>
        <p:txBody>
          <a:bodyPr>
            <a:normAutofit fontScale="90000"/>
          </a:bodyPr>
          <a:lstStyle/>
          <a:p>
            <a:r>
              <a:rPr lang="it-IT" sz="2400" b="1" dirty="0">
                <a:solidFill>
                  <a:prstClr val="black"/>
                </a:solidFill>
                <a:latin typeface="Verdana" panose="020B0604030504040204" pitchFamily="34" charset="0"/>
                <a:ea typeface="Verdana" panose="020B0604030504040204" pitchFamily="34" charset="0"/>
                <a:cs typeface="Verdana" panose="020B0604030504040204" pitchFamily="34" charset="0"/>
              </a:rPr>
              <a:t>1. Quadro Normativo</a:t>
            </a:r>
            <a:br>
              <a:rPr lang="it-IT" sz="2400" b="1" dirty="0">
                <a:solidFill>
                  <a:prstClr val="black"/>
                </a:solidFill>
                <a:latin typeface="Verdana" panose="020B0604030504040204" pitchFamily="34" charset="0"/>
                <a:ea typeface="Verdana" panose="020B0604030504040204" pitchFamily="34" charset="0"/>
                <a:cs typeface="Verdana" panose="020B0604030504040204" pitchFamily="34" charset="0"/>
              </a:rPr>
            </a:br>
            <a:r>
              <a:rPr lang="it-IT" sz="2400" b="1" dirty="0">
                <a:solidFill>
                  <a:prstClr val="black"/>
                </a:solidFill>
                <a:latin typeface="Verdana" panose="020B0604030504040204" pitchFamily="34" charset="0"/>
                <a:ea typeface="Verdana" panose="020B0604030504040204" pitchFamily="34" charset="0"/>
                <a:cs typeface="Verdana" panose="020B0604030504040204" pitchFamily="34" charset="0"/>
              </a:rPr>
              <a:t> di riferimento </a:t>
            </a:r>
            <a:endParaRPr lang="it-IT" dirty="0"/>
          </a:p>
        </p:txBody>
      </p:sp>
      <p:sp>
        <p:nvSpPr>
          <p:cNvPr id="3" name="Segnaposto contenuto 2"/>
          <p:cNvSpPr>
            <a:spLocks noGrp="1"/>
          </p:cNvSpPr>
          <p:nvPr>
            <p:ph idx="1"/>
          </p:nvPr>
        </p:nvSpPr>
        <p:spPr>
          <a:xfrm>
            <a:off x="457200" y="1600200"/>
            <a:ext cx="8075240" cy="4997152"/>
          </a:xfrm>
        </p:spPr>
        <p:txBody>
          <a:bodyPr>
            <a:normAutofit/>
          </a:bodyPr>
          <a:lstStyle/>
          <a:p>
            <a:endParaRPr lang="it-IT" sz="1600" dirty="0">
              <a:latin typeface="Verdana" panose="020B0604030504040204" pitchFamily="34" charset="0"/>
              <a:ea typeface="Verdana" panose="020B0604030504040204" pitchFamily="34" charset="0"/>
              <a:cs typeface="Verdana" panose="020B0604030504040204" pitchFamily="34" charset="0"/>
            </a:endParaRPr>
          </a:p>
          <a:p>
            <a:pPr algn="just"/>
            <a:r>
              <a:rPr lang="it-IT" sz="1600" dirty="0">
                <a:latin typeface="Verdana" panose="020B0604030504040204" pitchFamily="34" charset="0"/>
                <a:ea typeface="Verdana" panose="020B0604030504040204" pitchFamily="34" charset="0"/>
                <a:cs typeface="Verdana" panose="020B0604030504040204" pitchFamily="34" charset="0"/>
              </a:rPr>
              <a:t>vigila, in collaborazione con l’Agenzia regionale per la protezione dell’ambiente (ARPA), sul rispetto della normativa statale e regionale relativa ai tetti di radiofrequenze fissati dalla normativa vigente, come compatibili con la salute umana, nella Regione Lazio. Collabora alla verifica che tali tetti non vengano superati e propone alla Giunta regionale l’adozione dei provvedimenti previsti dalla relativa normativa;</a:t>
            </a:r>
          </a:p>
          <a:p>
            <a:pPr algn="just"/>
            <a:r>
              <a:rPr lang="it-IT" sz="1600" dirty="0">
                <a:latin typeface="Verdana" panose="020B0604030504040204" pitchFamily="34" charset="0"/>
                <a:ea typeface="Verdana" panose="020B0604030504040204" pitchFamily="34" charset="0"/>
                <a:cs typeface="Verdana" panose="020B0604030504040204" pitchFamily="34" charset="0"/>
              </a:rPr>
              <a:t>regola l’accesso radiofonico e televisivo regionale e vigila sulla presenza paritaria di genere negli spazi concessi dalle emittenti radiotelevisive per i messaggi politici durante le campagne elettorali e referendarie e per la comunicazione politica;</a:t>
            </a:r>
          </a:p>
          <a:p>
            <a:pPr algn="just"/>
            <a:r>
              <a:rPr lang="it-IT" sz="1600" dirty="0">
                <a:latin typeface="Verdana" panose="020B0604030504040204" pitchFamily="34" charset="0"/>
                <a:ea typeface="Verdana" panose="020B0604030504040204" pitchFamily="34" charset="0"/>
                <a:cs typeface="Verdana" panose="020B0604030504040204" pitchFamily="34" charset="0"/>
              </a:rPr>
              <a:t>promuove la qualità, l’indipendenza e il pluralismo dell’informazione;</a:t>
            </a:r>
          </a:p>
          <a:p>
            <a:pPr algn="just"/>
            <a:r>
              <a:rPr lang="it-IT" sz="1600" dirty="0">
                <a:latin typeface="Verdana" panose="020B0604030504040204" pitchFamily="34" charset="0"/>
                <a:ea typeface="Verdana" panose="020B0604030504040204" pitchFamily="34" charset="0"/>
              </a:rPr>
              <a:t>formula proposte in materia di tutela dei minori nel settore radio-televisivo e nuovi </a:t>
            </a:r>
            <a:r>
              <a:rPr lang="it-IT" sz="1600" i="1" dirty="0">
                <a:latin typeface="Verdana" panose="020B0604030504040204" pitchFamily="34" charset="0"/>
                <a:ea typeface="Verdana" panose="020B0604030504040204" pitchFamily="34" charset="0"/>
              </a:rPr>
              <a:t>media</a:t>
            </a:r>
            <a:r>
              <a:rPr lang="it-IT" sz="1600" dirty="0">
                <a:latin typeface="Verdana" panose="020B0604030504040204" pitchFamily="34" charset="0"/>
                <a:ea typeface="Verdana" panose="020B0604030504040204" pitchFamily="34" charset="0"/>
              </a:rPr>
              <a:t>;</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t-IT" sz="15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rPr>
              <a:t>contribuisce alla diffusione di informazioni sull’uso corretto e responsabile delle tecnologie e dei nuovi mezzi di comunicazione digitale, con particolare attenzione ai minori;</a:t>
            </a:r>
          </a:p>
          <a:p>
            <a:pPr algn="just"/>
            <a:endParaRPr lang="it-IT" sz="1600" dirty="0">
              <a:latin typeface="Verdana" panose="020B0604030504040204" pitchFamily="34" charset="0"/>
              <a:ea typeface="Verdana" panose="020B0604030504040204" pitchFamily="34" charset="0"/>
              <a:cs typeface="Verdana" panose="020B0604030504040204" pitchFamily="34" charset="0"/>
            </a:endParaRPr>
          </a:p>
        </p:txBody>
      </p:sp>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9172" y="188640"/>
            <a:ext cx="1044000" cy="1044000"/>
          </a:xfrm>
          <a:prstGeom prst="rect">
            <a:avLst/>
          </a:prstGeom>
        </p:spPr>
      </p:pic>
      <p:pic>
        <p:nvPicPr>
          <p:cNvPr id="6" name="Immagine 5" descr="logo_agcom"/>
          <p:cNvPicPr/>
          <p:nvPr/>
        </p:nvPicPr>
        <p:blipFill>
          <a:blip r:embed="rId4"/>
          <a:srcRect/>
          <a:stretch>
            <a:fillRect/>
          </a:stretch>
        </p:blipFill>
        <p:spPr bwMode="auto">
          <a:xfrm>
            <a:off x="7563172" y="382028"/>
            <a:ext cx="1257300" cy="657225"/>
          </a:xfrm>
          <a:prstGeom prst="rect">
            <a:avLst/>
          </a:prstGeom>
          <a:noFill/>
          <a:ln w="9525">
            <a:noFill/>
            <a:miter lim="800000"/>
            <a:headEnd/>
            <a:tailEnd/>
          </a:ln>
        </p:spPr>
      </p:pic>
      <p:sp>
        <p:nvSpPr>
          <p:cNvPr id="8" name="Segnaposto piè di pagina 7"/>
          <p:cNvSpPr>
            <a:spLocks noGrp="1"/>
          </p:cNvSpPr>
          <p:nvPr>
            <p:ph type="ftr" sz="quarter" idx="11"/>
          </p:nvPr>
        </p:nvSpPr>
        <p:spPr>
          <a:xfrm>
            <a:off x="3124200" y="6597352"/>
            <a:ext cx="2671936" cy="124123"/>
          </a:xfrm>
        </p:spPr>
        <p:txBody>
          <a:bodyPr/>
          <a:lstStyle/>
          <a:p>
            <a:endParaRPr lang="en-US" dirty="0"/>
          </a:p>
        </p:txBody>
      </p:sp>
      <p:sp>
        <p:nvSpPr>
          <p:cNvPr id="9" name="Segnaposto numero diapositiva 8"/>
          <p:cNvSpPr>
            <a:spLocks noGrp="1"/>
          </p:cNvSpPr>
          <p:nvPr>
            <p:ph type="sldNum" sz="quarter" idx="12"/>
          </p:nvPr>
        </p:nvSpPr>
        <p:spPr/>
        <p:txBody>
          <a:bodyPr/>
          <a:lstStyle/>
          <a:p>
            <a:fld id="{EA7C8D44-3667-46F6-9772-CC52308E2A7F}" type="slidenum">
              <a:rPr kumimoji="0" lang="en-US" smtClean="0"/>
              <a:pPr/>
              <a:t>8</a:t>
            </a:fld>
            <a:endParaRPr kumimoji="0" lang="en-US" dirty="0"/>
          </a:p>
        </p:txBody>
      </p:sp>
    </p:spTree>
    <p:extLst>
      <p:ext uri="{BB962C8B-B14F-4D97-AF65-F5344CB8AC3E}">
        <p14:creationId xmlns:p14="http://schemas.microsoft.com/office/powerpoint/2010/main" val="1852964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1591AD0-1D50-4B22-981A-AF90111163B7}"/>
              </a:ext>
            </a:extLst>
          </p:cNvPr>
          <p:cNvSpPr>
            <a:spLocks noGrp="1"/>
          </p:cNvSpPr>
          <p:nvPr>
            <p:ph idx="1"/>
          </p:nvPr>
        </p:nvSpPr>
        <p:spPr/>
        <p:txBody>
          <a:bodyPr>
            <a:normAutofit/>
          </a:bodyPr>
          <a:lstStyle/>
          <a:p>
            <a:pPr algn="just"/>
            <a:r>
              <a:rPr lang="it-IT" sz="1600" dirty="0">
                <a:latin typeface="Verdana" panose="020B0604030504040204" pitchFamily="34" charset="0"/>
                <a:ea typeface="Verdana" panose="020B0604030504040204" pitchFamily="34" charset="0"/>
              </a:rPr>
              <a:t>promuove e realizza iniziative di studio, prevenzione e contrasto al fenomeno del </a:t>
            </a:r>
            <a:r>
              <a:rPr lang="it-IT" sz="1600" i="1" dirty="0">
                <a:latin typeface="Verdana" panose="020B0604030504040204" pitchFamily="34" charset="0"/>
                <a:ea typeface="Verdana" panose="020B0604030504040204" pitchFamily="34" charset="0"/>
              </a:rPr>
              <a:t>cyberbullismo</a:t>
            </a:r>
            <a:r>
              <a:rPr lang="it-IT" sz="1600" dirty="0">
                <a:latin typeface="Verdana" panose="020B0604030504040204" pitchFamily="34" charset="0"/>
                <a:ea typeface="Verdana" panose="020B0604030504040204" pitchFamily="34" charset="0"/>
              </a:rPr>
              <a:t> e di tutela della reputazione e della identità digitale in rete;</a:t>
            </a:r>
          </a:p>
          <a:p>
            <a:pPr algn="just"/>
            <a:r>
              <a:rPr lang="it-IT" sz="1600" dirty="0">
                <a:latin typeface="Verdana" panose="020B0604030504040204" pitchFamily="34" charset="0"/>
                <a:ea typeface="Verdana" panose="020B0604030504040204" pitchFamily="34" charset="0"/>
              </a:rPr>
              <a:t>fornisce ai cittadini supporto e orientamento in ordine agli strumenti di tutela della reputazione e della dignità digitale.</a:t>
            </a:r>
          </a:p>
          <a:p>
            <a:pPr algn="just" fontAlgn="base">
              <a:lnSpc>
                <a:spcPts val="1725"/>
              </a:lnSpc>
              <a:spcAft>
                <a:spcPts val="0"/>
              </a:spcAft>
            </a:pPr>
            <a:r>
              <a:rPr lang="it-IT" sz="1600" dirty="0">
                <a:latin typeface="Verdana" panose="020B0604030504040204" pitchFamily="34" charset="0"/>
                <a:ea typeface="Verdana" panose="020B0604030504040204" pitchFamily="34" charset="0"/>
                <a:cs typeface="Verdana" panose="020B0604030504040204" pitchFamily="34" charset="0"/>
              </a:rPr>
              <a:t>Al fine del più efficace esercizio della funzione di cui al comma 1, è istituito presso il </a:t>
            </a:r>
            <a:r>
              <a:rPr lang="it-IT" sz="1600" dirty="0" err="1">
                <a:latin typeface="Verdana" panose="020B0604030504040204" pitchFamily="34" charset="0"/>
                <a:ea typeface="Verdana" panose="020B0604030504040204" pitchFamily="34" charset="0"/>
                <a:cs typeface="Verdana" panose="020B0604030504040204" pitchFamily="34" charset="0"/>
              </a:rPr>
              <a:t>Co.Re.Com</a:t>
            </a:r>
            <a:r>
              <a:rPr lang="it-IT" sz="1600" dirty="0">
                <a:latin typeface="Verdana" panose="020B0604030504040204" pitchFamily="34" charset="0"/>
                <a:ea typeface="Verdana" panose="020B0604030504040204" pitchFamily="34" charset="0"/>
                <a:cs typeface="Verdana" panose="020B0604030504040204" pitchFamily="34" charset="0"/>
              </a:rPr>
              <a:t>. un Osservatorio. L’Osservatorio ha finalità di ricerca su temi del bullismo </a:t>
            </a:r>
            <a:r>
              <a:rPr lang="it-IT" sz="1600" i="1" dirty="0">
                <a:latin typeface="Verdana" panose="020B0604030504040204" pitchFamily="34" charset="0"/>
                <a:ea typeface="Verdana" panose="020B0604030504040204" pitchFamily="34" charset="0"/>
                <a:cs typeface="Verdana" panose="020B0604030504040204" pitchFamily="34" charset="0"/>
              </a:rPr>
              <a:t>online</a:t>
            </a:r>
            <a:r>
              <a:rPr lang="it-IT" sz="1600" dirty="0">
                <a:latin typeface="Verdana" panose="020B0604030504040204" pitchFamily="34" charset="0"/>
                <a:ea typeface="Verdana" panose="020B0604030504040204" pitchFamily="34" charset="0"/>
                <a:cs typeface="Verdana" panose="020B0604030504040204" pitchFamily="34" charset="0"/>
              </a:rPr>
              <a:t>, degli atti persecutori, dell’adescamento di minorenni, della porno vendetta, delle sfide pericolose, del ritiro sociale, dei gruppi pro-anoressia e dell’istigazione al suicidio, nonché di formazione e assistenza all’uso responsabile delle tecnologie e dei nuovi mezzi di comunicazione digitale.</a:t>
            </a:r>
          </a:p>
          <a:p>
            <a:pPr algn="just" fontAlgn="base">
              <a:lnSpc>
                <a:spcPts val="1725"/>
              </a:lnSpc>
              <a:spcAft>
                <a:spcPts val="1125"/>
              </a:spcAft>
            </a:pPr>
            <a:r>
              <a:rPr lang="it-IT" sz="1600" dirty="0">
                <a:latin typeface="Verdana" panose="020B0604030504040204" pitchFamily="34" charset="0"/>
                <a:ea typeface="Verdana" panose="020B0604030504040204" pitchFamily="34" charset="0"/>
                <a:cs typeface="Verdana" panose="020B0604030504040204" pitchFamily="34" charset="0"/>
              </a:rPr>
              <a:t>Il </a:t>
            </a:r>
            <a:r>
              <a:rPr lang="it-IT" sz="1600" dirty="0" err="1">
                <a:latin typeface="Verdana" panose="020B0604030504040204" pitchFamily="34" charset="0"/>
                <a:ea typeface="Verdana" panose="020B0604030504040204" pitchFamily="34" charset="0"/>
                <a:cs typeface="Verdana" panose="020B0604030504040204" pitchFamily="34" charset="0"/>
              </a:rPr>
              <a:t>Co.Re.Com</a:t>
            </a:r>
            <a:r>
              <a:rPr lang="it-IT" sz="1600" dirty="0">
                <a:latin typeface="Verdana" panose="020B0604030504040204" pitchFamily="34" charset="0"/>
                <a:ea typeface="Verdana" panose="020B0604030504040204" pitchFamily="34" charset="0"/>
                <a:cs typeface="Verdana" panose="020B0604030504040204" pitchFamily="34" charset="0"/>
              </a:rPr>
              <a:t>. può sottoscrivere protocolli di intesa con Pubbliche Amministrazioni, Autorità indipendenti e altri soggetti terzi, e stipulare accordi con le università del Lazio per il finanziamento di assegni di ricerca finalizzati allo svolgimento di specifici progetti per le attività dell’Osservatorio.</a:t>
            </a:r>
          </a:p>
          <a:p>
            <a:pPr algn="just"/>
            <a:endParaRPr lang="it-IT" sz="1600" dirty="0">
              <a:latin typeface="Verdana" panose="020B0604030504040204" pitchFamily="34" charset="0"/>
              <a:ea typeface="Verdana" panose="020B0604030504040204" pitchFamily="34" charset="0"/>
            </a:endParaRPr>
          </a:p>
          <a:p>
            <a:pPr algn="just"/>
            <a:endParaRPr lang="it-IT" sz="1600" dirty="0">
              <a:latin typeface="Verdana" panose="020B0604030504040204" pitchFamily="34" charset="0"/>
              <a:ea typeface="Verdana" panose="020B0604030504040204" pitchFamily="34" charset="0"/>
            </a:endParaRPr>
          </a:p>
          <a:p>
            <a:pPr algn="just"/>
            <a:endParaRPr lang="it-IT" sz="1600" dirty="0">
              <a:solidFill>
                <a:srgbClr val="FF0000"/>
              </a:solidFill>
              <a:latin typeface="Verdana" panose="020B0604030504040204" pitchFamily="34" charset="0"/>
              <a:ea typeface="Verdana" panose="020B0604030504040204" pitchFamily="34" charset="0"/>
            </a:endParaRPr>
          </a:p>
        </p:txBody>
      </p:sp>
      <p:sp>
        <p:nvSpPr>
          <p:cNvPr id="4" name="Segnaposto piè di pagina 3">
            <a:extLst>
              <a:ext uri="{FF2B5EF4-FFF2-40B4-BE49-F238E27FC236}">
                <a16:creationId xmlns:a16="http://schemas.microsoft.com/office/drawing/2014/main" id="{A966A5F4-5ED3-40C6-8D3D-0E8CC53E1858}"/>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F16F218B-1E5F-4D44-A696-C8A454D532B4}"/>
              </a:ext>
            </a:extLst>
          </p:cNvPr>
          <p:cNvSpPr>
            <a:spLocks noGrp="1"/>
          </p:cNvSpPr>
          <p:nvPr>
            <p:ph type="sldNum" sz="quarter" idx="12"/>
          </p:nvPr>
        </p:nvSpPr>
        <p:spPr/>
        <p:txBody>
          <a:bodyPr/>
          <a:lstStyle/>
          <a:p>
            <a:fld id="{EA7C8D44-3667-46F6-9772-CC52308E2A7F}" type="slidenum">
              <a:rPr kumimoji="0" lang="en-US" smtClean="0"/>
              <a:pPr/>
              <a:t>9</a:t>
            </a:fld>
            <a:endParaRPr kumimoji="0" lang="en-US" dirty="0"/>
          </a:p>
        </p:txBody>
      </p:sp>
      <p:pic>
        <p:nvPicPr>
          <p:cNvPr id="6" name="Immagine 5">
            <a:extLst>
              <a:ext uri="{FF2B5EF4-FFF2-40B4-BE49-F238E27FC236}">
                <a16:creationId xmlns:a16="http://schemas.microsoft.com/office/drawing/2014/main" id="{F89653A1-F370-43D4-A152-B70C635EABB3}"/>
              </a:ext>
            </a:extLst>
          </p:cNvPr>
          <p:cNvPicPr>
            <a:picLocks noChangeAspect="1"/>
          </p:cNvPicPr>
          <p:nvPr/>
        </p:nvPicPr>
        <p:blipFill>
          <a:blip r:embed="rId2"/>
          <a:stretch>
            <a:fillRect/>
          </a:stretch>
        </p:blipFill>
        <p:spPr>
          <a:xfrm>
            <a:off x="163242" y="320462"/>
            <a:ext cx="1371719" cy="780356"/>
          </a:xfrm>
          <a:prstGeom prst="rect">
            <a:avLst/>
          </a:prstGeom>
        </p:spPr>
      </p:pic>
      <p:pic>
        <p:nvPicPr>
          <p:cNvPr id="7" name="Immagine 6">
            <a:extLst>
              <a:ext uri="{FF2B5EF4-FFF2-40B4-BE49-F238E27FC236}">
                <a16:creationId xmlns:a16="http://schemas.microsoft.com/office/drawing/2014/main" id="{3DF6E413-C32C-43ED-A111-E5F2AD7C8C9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9172" y="188640"/>
            <a:ext cx="1044000" cy="1044000"/>
          </a:xfrm>
          <a:prstGeom prst="rect">
            <a:avLst/>
          </a:prstGeom>
        </p:spPr>
      </p:pic>
      <p:pic>
        <p:nvPicPr>
          <p:cNvPr id="8" name="Immagine 7" descr="logo_agcom">
            <a:extLst>
              <a:ext uri="{FF2B5EF4-FFF2-40B4-BE49-F238E27FC236}">
                <a16:creationId xmlns:a16="http://schemas.microsoft.com/office/drawing/2014/main" id="{F9160AB0-CCCC-4793-A7B8-35394ACD3CA7}"/>
              </a:ext>
            </a:extLst>
          </p:cNvPr>
          <p:cNvPicPr/>
          <p:nvPr/>
        </p:nvPicPr>
        <p:blipFill>
          <a:blip r:embed="rId4"/>
          <a:srcRect/>
          <a:stretch>
            <a:fillRect/>
          </a:stretch>
        </p:blipFill>
        <p:spPr bwMode="auto">
          <a:xfrm>
            <a:off x="7563172" y="382028"/>
            <a:ext cx="1257300" cy="657225"/>
          </a:xfrm>
          <a:prstGeom prst="rect">
            <a:avLst/>
          </a:prstGeom>
          <a:noFill/>
          <a:ln w="9525">
            <a:noFill/>
            <a:miter lim="800000"/>
            <a:headEnd/>
            <a:tailEnd/>
          </a:ln>
        </p:spPr>
      </p:pic>
      <p:sp>
        <p:nvSpPr>
          <p:cNvPr id="9" name="Titolo 1">
            <a:extLst>
              <a:ext uri="{FF2B5EF4-FFF2-40B4-BE49-F238E27FC236}">
                <a16:creationId xmlns:a16="http://schemas.microsoft.com/office/drawing/2014/main" id="{4A86E9A7-9B64-42DF-8AAC-02A73890D6E6}"/>
              </a:ext>
            </a:extLst>
          </p:cNvPr>
          <p:cNvSpPr>
            <a:spLocks noGrp="1"/>
          </p:cNvSpPr>
          <p:nvPr>
            <p:ph type="title"/>
          </p:nvPr>
        </p:nvSpPr>
        <p:spPr>
          <a:xfrm>
            <a:off x="2051720" y="272158"/>
            <a:ext cx="3968080" cy="828660"/>
          </a:xfrm>
        </p:spPr>
        <p:txBody>
          <a:bodyPr>
            <a:normAutofit/>
          </a:bodyPr>
          <a:lstStyle/>
          <a:p>
            <a:r>
              <a:rPr lang="it-IT" sz="2400" b="1" dirty="0">
                <a:solidFill>
                  <a:prstClr val="black"/>
                </a:solidFill>
                <a:latin typeface="Verdana" panose="020B0604030504040204" pitchFamily="34" charset="0"/>
                <a:ea typeface="Verdana" panose="020B0604030504040204" pitchFamily="34" charset="0"/>
                <a:cs typeface="Verdana" panose="020B0604030504040204" pitchFamily="34" charset="0"/>
              </a:rPr>
              <a:t>1. </a:t>
            </a:r>
            <a:r>
              <a:rPr lang="it-IT" sz="2200" b="1" dirty="0">
                <a:solidFill>
                  <a:prstClr val="black"/>
                </a:solidFill>
                <a:latin typeface="Verdana" panose="020B0604030504040204" pitchFamily="34" charset="0"/>
                <a:ea typeface="Verdana" panose="020B0604030504040204" pitchFamily="34" charset="0"/>
                <a:cs typeface="Verdana" panose="020B0604030504040204" pitchFamily="34" charset="0"/>
              </a:rPr>
              <a:t>Quadro Normativo</a:t>
            </a:r>
            <a:br>
              <a:rPr lang="it-IT" sz="2200" b="1" dirty="0">
                <a:solidFill>
                  <a:prstClr val="black"/>
                </a:solidFill>
                <a:latin typeface="Verdana" panose="020B0604030504040204" pitchFamily="34" charset="0"/>
                <a:ea typeface="Verdana" panose="020B0604030504040204" pitchFamily="34" charset="0"/>
                <a:cs typeface="Verdana" panose="020B0604030504040204" pitchFamily="34" charset="0"/>
              </a:rPr>
            </a:br>
            <a:r>
              <a:rPr lang="it-IT" sz="2200" b="1" dirty="0">
                <a:solidFill>
                  <a:prstClr val="black"/>
                </a:solidFill>
                <a:latin typeface="Verdana" panose="020B0604030504040204" pitchFamily="34" charset="0"/>
                <a:ea typeface="Verdana" panose="020B0604030504040204" pitchFamily="34" charset="0"/>
                <a:cs typeface="Verdana" panose="020B0604030504040204" pitchFamily="34" charset="0"/>
              </a:rPr>
              <a:t> di riferimento </a:t>
            </a:r>
            <a:endParaRPr lang="it-IT" sz="2200" dirty="0"/>
          </a:p>
        </p:txBody>
      </p:sp>
    </p:spTree>
    <p:extLst>
      <p:ext uri="{BB962C8B-B14F-4D97-AF65-F5344CB8AC3E}">
        <p14:creationId xmlns:p14="http://schemas.microsoft.com/office/powerpoint/2010/main" val="156987241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7469</TotalTime>
  <Words>7769</Words>
  <Application>Microsoft Office PowerPoint</Application>
  <PresentationFormat>Presentazione su schermo (4:3)</PresentationFormat>
  <Paragraphs>923</Paragraphs>
  <Slides>55</Slides>
  <Notes>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55</vt:i4>
      </vt:variant>
    </vt:vector>
  </HeadingPairs>
  <TitlesOfParts>
    <vt:vector size="60" baseType="lpstr">
      <vt:lpstr>Arial</vt:lpstr>
      <vt:lpstr>Calibri</vt:lpstr>
      <vt:lpstr>Trebuchet MS</vt:lpstr>
      <vt:lpstr>Verdana</vt:lpstr>
      <vt:lpstr>Tema di Office</vt:lpstr>
      <vt:lpstr>Carta dei servizi del Co.Re.Com. Lazio  Edizione aggiornata al mese di agosto 2023 </vt:lpstr>
      <vt:lpstr>Sommario </vt:lpstr>
      <vt:lpstr>Sommario  </vt:lpstr>
      <vt:lpstr>Il Co.Re.Com. Lazio è…</vt:lpstr>
      <vt:lpstr>La Carta dei servizi</vt:lpstr>
      <vt:lpstr> 1. Quadro normativo di riferimento</vt:lpstr>
      <vt:lpstr> 1. Quadro Normativo di riferimento </vt:lpstr>
      <vt:lpstr>1. Quadro Normativo  di riferimento </vt:lpstr>
      <vt:lpstr>1. Quadro Normativo  di riferimento </vt:lpstr>
      <vt:lpstr>  1. Quadro Normativo di riferimento </vt:lpstr>
      <vt:lpstr>   </vt:lpstr>
      <vt:lpstr>2. Organigramma della Struttura Mappatura della struttura organizzativa del Co.Re.Com. Lazio al 01-06-2023</vt:lpstr>
      <vt:lpstr>2.1 Il Comitato     </vt:lpstr>
      <vt:lpstr>Composizione del Comitato  </vt:lpstr>
      <vt:lpstr>2.2 La struttura amministrativa </vt:lpstr>
      <vt:lpstr>3.    Informazione e Contatti</vt:lpstr>
      <vt:lpstr>.</vt:lpstr>
      <vt:lpstr>Presentazione standard di PowerPoint</vt:lpstr>
      <vt:lpstr>4.    Attività del Co.Re.Com. </vt:lpstr>
      <vt:lpstr>.</vt:lpstr>
      <vt:lpstr>.</vt:lpstr>
      <vt:lpstr>.</vt:lpstr>
      <vt:lpstr>.</vt:lpstr>
      <vt:lpstr>.</vt:lpstr>
      <vt:lpstr>.</vt:lpstr>
      <vt:lpstr>.</vt:lpstr>
      <vt:lpstr>.</vt:lpstr>
      <vt:lpstr>.</vt:lpstr>
      <vt:lpstr>.</vt:lpstr>
      <vt:lpstr>4.3 Sistema Radio Televisivo</vt:lpstr>
      <vt:lpstr>Presentazione standard di PowerPoint</vt:lpstr>
      <vt:lpstr>Presentazione standard di PowerPoint</vt:lpstr>
      <vt:lpstr>Presentazione standard di PowerPoint</vt:lpstr>
      <vt:lpstr>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 </vt:lpstr>
      <vt:lpstr>    </vt:lpstr>
      <vt:lpstr>4.3.5 Tutela dei Minori</vt:lpstr>
      <vt:lpstr>.</vt:lpstr>
      <vt:lpstr>  4.3.6 Programmi dell’Accesso</vt:lpstr>
      <vt:lpstr>.</vt:lpstr>
      <vt:lpstr>Presentazione standard di PowerPoint</vt:lpstr>
      <vt:lpstr>Presentazione standard di PowerPoint</vt:lpstr>
      <vt:lpstr>Presentazione standard di PowerPoint</vt:lpstr>
      <vt:lpstr>Presentazione standard di PowerPoint</vt:lpstr>
      <vt:lpstr>4.4  Ufficio Relazioni con il        Pubblico</vt:lpstr>
      <vt:lpstr>5. Privacy e  trattamento dati</vt:lpstr>
      <vt:lpstr>.</vt:lpstr>
      <vt:lpstr>.</vt:lpstr>
      <vt:lpst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Cartella stampa</dc:title>
  <dc:creator>dsezzi</dc:creator>
  <cp:lastModifiedBy>Ferruccio Gibellini</cp:lastModifiedBy>
  <cp:revision>965</cp:revision>
  <cp:lastPrinted>2023-08-02T13:07:14Z</cp:lastPrinted>
  <dcterms:created xsi:type="dcterms:W3CDTF">2013-07-08T09:03:14Z</dcterms:created>
  <dcterms:modified xsi:type="dcterms:W3CDTF">2023-08-03T06:46:50Z</dcterms:modified>
</cp:coreProperties>
</file>