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sldIdLst>
    <p:sldId id="256" r:id="rId2"/>
    <p:sldId id="271" r:id="rId3"/>
    <p:sldId id="274" r:id="rId4"/>
    <p:sldId id="266" r:id="rId5"/>
    <p:sldId id="267" r:id="rId6"/>
    <p:sldId id="272" r:id="rId7"/>
    <p:sldId id="347" r:id="rId8"/>
    <p:sldId id="348" r:id="rId9"/>
    <p:sldId id="344" r:id="rId10"/>
    <p:sldId id="315" r:id="rId11"/>
    <p:sldId id="359" r:id="rId12"/>
    <p:sldId id="362" r:id="rId13"/>
    <p:sldId id="302" r:id="rId14"/>
    <p:sldId id="364" r:id="rId15"/>
    <p:sldId id="299" r:id="rId16"/>
    <p:sldId id="300" r:id="rId17"/>
    <p:sldId id="268" r:id="rId18"/>
    <p:sldId id="330" r:id="rId19"/>
    <p:sldId id="339" r:id="rId20"/>
    <p:sldId id="304" r:id="rId21"/>
    <p:sldId id="336" r:id="rId22"/>
    <p:sldId id="305" r:id="rId23"/>
    <p:sldId id="350" r:id="rId24"/>
    <p:sldId id="329" r:id="rId25"/>
    <p:sldId id="335" r:id="rId26"/>
    <p:sldId id="308" r:id="rId27"/>
    <p:sldId id="334" r:id="rId28"/>
    <p:sldId id="337" r:id="rId29"/>
    <p:sldId id="317" r:id="rId30"/>
    <p:sldId id="319" r:id="rId31"/>
    <p:sldId id="318" r:id="rId32"/>
    <p:sldId id="326" r:id="rId33"/>
    <p:sldId id="320" r:id="rId34"/>
    <p:sldId id="323" r:id="rId35"/>
    <p:sldId id="322" r:id="rId36"/>
    <p:sldId id="363" r:id="rId37"/>
    <p:sldId id="332" r:id="rId38"/>
    <p:sldId id="338" r:id="rId39"/>
    <p:sldId id="355" r:id="rId40"/>
    <p:sldId id="356" r:id="rId41"/>
    <p:sldId id="365" r:id="rId42"/>
    <p:sldId id="310" r:id="rId43"/>
    <p:sldId id="311" r:id="rId44"/>
    <p:sldId id="352" r:id="rId45"/>
    <p:sldId id="345" r:id="rId46"/>
    <p:sldId id="360" r:id="rId47"/>
    <p:sldId id="361" r:id="rId48"/>
    <p:sldId id="368" r:id="rId49"/>
    <p:sldId id="369" r:id="rId50"/>
    <p:sldId id="313" r:id="rId51"/>
    <p:sldId id="341" r:id="rId52"/>
    <p:sldId id="353" r:id="rId53"/>
    <p:sldId id="354" r:id="rId54"/>
    <p:sldId id="342" r:id="rId5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F79"/>
    <a:srgbClr val="FFCF37"/>
    <a:srgbClr val="FFD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73" autoAdjust="0"/>
    <p:restoredTop sz="72807" autoAdjust="0"/>
  </p:normalViewPr>
  <p:slideViewPr>
    <p:cSldViewPr>
      <p:cViewPr varScale="1">
        <p:scale>
          <a:sx n="99" d="100"/>
          <a:sy n="99" d="100"/>
        </p:scale>
        <p:origin x="22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3"/>
            <a:ext cx="2945659" cy="496332"/>
          </a:xfrm>
          <a:prstGeom prst="rect">
            <a:avLst/>
          </a:prstGeom>
        </p:spPr>
        <p:txBody>
          <a:bodyPr vert="horz" lIns="91422" tIns="45710" rIns="91422" bIns="45710" rtlCol="0"/>
          <a:lstStyle>
            <a:lvl1pPr algn="l">
              <a:defRPr sz="1200"/>
            </a:lvl1pPr>
          </a:lstStyle>
          <a:p>
            <a:endParaRPr lang="it-IT"/>
          </a:p>
        </p:txBody>
      </p:sp>
      <p:sp>
        <p:nvSpPr>
          <p:cNvPr id="3" name="Segnaposto data 2"/>
          <p:cNvSpPr>
            <a:spLocks noGrp="1"/>
          </p:cNvSpPr>
          <p:nvPr>
            <p:ph type="dt" idx="1"/>
          </p:nvPr>
        </p:nvSpPr>
        <p:spPr>
          <a:xfrm>
            <a:off x="3850446" y="3"/>
            <a:ext cx="2945659" cy="496332"/>
          </a:xfrm>
          <a:prstGeom prst="rect">
            <a:avLst/>
          </a:prstGeom>
        </p:spPr>
        <p:txBody>
          <a:bodyPr vert="horz" lIns="91422" tIns="45710" rIns="91422" bIns="45710" rtlCol="0"/>
          <a:lstStyle>
            <a:lvl1pPr algn="r">
              <a:defRPr sz="1200"/>
            </a:lvl1pPr>
          </a:lstStyle>
          <a:p>
            <a:fld id="{127C3D81-377A-4704-AF13-12D84C1637F4}" type="datetimeFigureOut">
              <a:rPr lang="it-IT" smtClean="0"/>
              <a:pPr/>
              <a:t>07/10/2021</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2" tIns="45710" rIns="91422" bIns="4571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22" tIns="45710" rIns="91422" bIns="4571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3" y="9428586"/>
            <a:ext cx="2945659" cy="496332"/>
          </a:xfrm>
          <a:prstGeom prst="rect">
            <a:avLst/>
          </a:prstGeom>
        </p:spPr>
        <p:txBody>
          <a:bodyPr vert="horz" lIns="91422" tIns="45710" rIns="91422" bIns="4571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6" y="9428586"/>
            <a:ext cx="2945659" cy="496332"/>
          </a:xfrm>
          <a:prstGeom prst="rect">
            <a:avLst/>
          </a:prstGeom>
        </p:spPr>
        <p:txBody>
          <a:bodyPr vert="horz" lIns="91422" tIns="45710" rIns="91422" bIns="45710" rtlCol="0" anchor="b"/>
          <a:lstStyle>
            <a:lvl1pPr algn="r">
              <a:defRPr sz="1200"/>
            </a:lvl1pPr>
          </a:lstStyle>
          <a:p>
            <a:fld id="{7C05AEA1-A760-40D4-B982-3765D112DB0D}" type="slidenum">
              <a:rPr lang="it-IT" smtClean="0"/>
              <a:pPr/>
              <a:t>‹N›</a:t>
            </a:fld>
            <a:endParaRPr lang="it-IT"/>
          </a:p>
        </p:txBody>
      </p:sp>
    </p:spTree>
    <p:extLst>
      <p:ext uri="{BB962C8B-B14F-4D97-AF65-F5344CB8AC3E}">
        <p14:creationId xmlns:p14="http://schemas.microsoft.com/office/powerpoint/2010/main" val="1692988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C05AEA1-A760-40D4-B982-3765D112DB0D}" type="slidenum">
              <a:rPr lang="it-IT" smtClean="0"/>
              <a:pPr/>
              <a:t>1</a:t>
            </a:fld>
            <a:endParaRPr lang="it-IT"/>
          </a:p>
        </p:txBody>
      </p:sp>
    </p:spTree>
    <p:extLst>
      <p:ext uri="{BB962C8B-B14F-4D97-AF65-F5344CB8AC3E}">
        <p14:creationId xmlns:p14="http://schemas.microsoft.com/office/powerpoint/2010/main" val="928880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7A0C56-A62A-43A2-B37F-0209653CA462}" type="datetime1">
              <a:rPr lang="en-US" smtClean="0"/>
              <a:t>10/7/2021</a:t>
            </a:fld>
            <a:endParaRPr lang="en-US" sz="1600" dirty="0"/>
          </a:p>
        </p:txBody>
      </p:sp>
      <p:sp>
        <p:nvSpPr>
          <p:cNvPr id="5" name="Segnaposto piè di pagina 4"/>
          <p:cNvSpPr>
            <a:spLocks noGrp="1"/>
          </p:cNvSpPr>
          <p:nvPr>
            <p:ph type="ftr" sz="quarter" idx="11"/>
          </p:nvPr>
        </p:nvSpPr>
        <p:spPr/>
        <p:txBody>
          <a:bodyPr/>
          <a:lstStyle/>
          <a:p>
            <a:endParaRPr kumimoji="0"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‹N›</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CC4D666-DF1E-41B2-8BF7-8A84482622AD}" type="datetime1">
              <a:rPr lang="en-US" smtClean="0"/>
              <a:t>10/7/2021</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7306C09-29DD-4D46-A191-5C4E4A5D3ADA}" type="datetime1">
              <a:rPr lang="en-US" smtClean="0"/>
              <a:t>10/7/2021</a:t>
            </a:fld>
            <a:endParaRPr lang="en-US" sz="1400" dirty="0">
              <a:solidFill>
                <a:schemeClr val="tx2"/>
              </a:solidFill>
            </a:endParaRPr>
          </a:p>
        </p:txBody>
      </p:sp>
      <p:sp>
        <p:nvSpPr>
          <p:cNvPr id="5" name="Segnaposto piè di pagina 4"/>
          <p:cNvSpPr>
            <a:spLocks noGrp="1"/>
          </p:cNvSpPr>
          <p:nvPr>
            <p:ph type="ftr" sz="quarter" idx="11"/>
          </p:nvPr>
        </p:nvSpPr>
        <p:spPr/>
        <p:txBody>
          <a:bodyPr/>
          <a:lstStyle/>
          <a:p>
            <a:pPr algn="r" eaLnBrk="1" latinLnBrk="0" hangingPunct="1"/>
            <a:endParaRPr kumimoji="0" lang="en-US" sz="1400" dirty="0">
              <a:solidFill>
                <a:schemeClr val="tx2"/>
              </a:solidFill>
            </a:endParaRPr>
          </a:p>
        </p:txBody>
      </p:sp>
      <p:sp>
        <p:nvSpPr>
          <p:cNvPr id="6" name="Segnaposto numero diapositiva 5"/>
          <p:cNvSpPr>
            <a:spLocks noGrp="1"/>
          </p:cNvSpPr>
          <p:nvPr>
            <p:ph type="sldNum" sz="quarter" idx="12"/>
          </p:nvPr>
        </p:nvSpPr>
        <p:spPr/>
        <p:txBody>
          <a:bodyPr/>
          <a:lstStyle/>
          <a:p>
            <a:pPr algn="l" eaLnBrk="1" latinLnBrk="0" hangingPunct="1"/>
            <a:fld id="{EA7C8D44-3667-46F6-9772-CC52308E2A7F}" type="slidenum">
              <a:rPr kumimoji="0" lang="en-US" smtClean="0"/>
              <a:pPr algn="l" eaLnBrk="1" latinLnBrk="0" hangingPunct="1"/>
              <a:t>‹N›</a:t>
            </a:fld>
            <a:endParaRPr kumimoji="0" lang="en-US" sz="1600"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D0FD47D-2615-4152-A9E2-52CF5ED0A994}" type="datetime1">
              <a:rPr lang="en-US" smtClean="0"/>
              <a:t>10/7/2021</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‹N›</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CB6620F-ECD3-4AF7-BB56-42F64867D263}" type="datetime1">
              <a:rPr lang="en-US" smtClean="0"/>
              <a:t>10/7/2021</a:t>
            </a:fld>
            <a:endParaRPr lang="en-US" dirty="0"/>
          </a:p>
        </p:txBody>
      </p:sp>
      <p:sp>
        <p:nvSpPr>
          <p:cNvPr id="5" name="Segnaposto piè di pagina 4"/>
          <p:cNvSpPr>
            <a:spLocks noGrp="1"/>
          </p:cNvSpPr>
          <p:nvPr>
            <p:ph type="ftr" sz="quarter" idx="11"/>
          </p:nvPr>
        </p:nvSpPr>
        <p:spPr/>
        <p:txBody>
          <a:bodyPr/>
          <a:lstStyle/>
          <a:p>
            <a:endParaRPr kumimoji="0"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‹N›</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160D0E5-9708-4CC0-9847-3E24899C19C0}" type="datetime1">
              <a:rPr lang="en-US" smtClean="0"/>
              <a:t>10/7/2021</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264BB6E-C334-4F1F-90A3-75A86855F3A6}" type="datetime1">
              <a:rPr lang="en-US" smtClean="0"/>
              <a:t>10/7/2021</a:t>
            </a:fld>
            <a:endParaRPr lang="en-US"/>
          </a:p>
        </p:txBody>
      </p:sp>
      <p:sp>
        <p:nvSpPr>
          <p:cNvPr id="8" name="Segnaposto piè di pagina 7"/>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3E305F6-FE21-43E4-8454-1CCC9965A485}" type="datetime1">
              <a:rPr lang="en-US" smtClean="0"/>
              <a:t>10/7/2021</a:t>
            </a:fld>
            <a:endParaRPr lang="en-US"/>
          </a:p>
        </p:txBody>
      </p:sp>
      <p:sp>
        <p:nvSpPr>
          <p:cNvPr id="4" name="Segnaposto piè di pagina 3"/>
          <p:cNvSpPr>
            <a:spLocks noGrp="1"/>
          </p:cNvSpPr>
          <p:nvPr>
            <p:ph type="ftr" sz="quarter" idx="11"/>
          </p:nvPr>
        </p:nvSpPr>
        <p:spPr/>
        <p:txBody>
          <a:bodyPr/>
          <a:lstStyle/>
          <a:p>
            <a:endParaRPr kumimoji="0" lang="en-US"/>
          </a:p>
        </p:txBody>
      </p:sp>
      <p:sp>
        <p:nvSpPr>
          <p:cNvPr id="5" name="Segnaposto numero diapositiva 4"/>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75E30F1-484F-48D6-A788-36033F1AF4B3}" type="datetime1">
              <a:rPr lang="en-US" smtClean="0"/>
              <a:t>10/7/2021</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AD82EF6-51A5-4DA3-AF58-1F80511D9FA1}" type="datetime1">
              <a:rPr lang="en-US" smtClean="0"/>
              <a:t>10/7/2021</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7F8542F-203A-4283-B09F-F55575C6A05F}" type="datetime1">
              <a:rPr lang="en-US" smtClean="0"/>
              <a:t>10/7/2021</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EB41C-5AA4-4380-9EE2-00A9DFD9B95B}" type="datetime1">
              <a:rPr lang="en-US" smtClean="0"/>
              <a:t>10/7/2021</a:t>
            </a:fld>
            <a:endParaRPr lang="en-US" sz="1400" dirty="0">
              <a:solidFill>
                <a:schemeClr val="tx2"/>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400" dirty="0">
              <a:solidFill>
                <a:schemeClr val="tx2"/>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eaLnBrk="1" latinLnBrk="0" hangingPunct="1"/>
            <a:fld id="{EA7C8D44-3667-46F6-9772-CC52308E2A7F}" type="slidenum">
              <a:rPr kumimoji="0" lang="en-US" smtClean="0"/>
              <a:pPr algn="l" eaLnBrk="1" latinLnBrk="0" hangingPunct="1"/>
              <a:t>‹N›</a:t>
            </a:fld>
            <a:endParaRPr kumimoji="0" lang="en-US" sz="16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8" Type="http://schemas.openxmlformats.org/officeDocument/2006/relationships/hyperlink" Target="http://www.corecomlazio.it/" TargetMode="External"/><Relationship Id="rId3" Type="http://schemas.openxmlformats.org/officeDocument/2006/relationships/hyperlink" Target="mailto:mcafini-cons@regione.lazio.it" TargetMode="External"/><Relationship Id="rId7" Type="http://schemas.openxmlformats.org/officeDocument/2006/relationships/hyperlink" Target="mailto:ocarracino-cons@regione.lazio.it" TargetMode="External"/><Relationship Id="rId2" Type="http://schemas.openxmlformats.org/officeDocument/2006/relationships/hyperlink" Target="mailto:corecomlazio.presidente@cert.consreglazio.it" TargetMode="External"/><Relationship Id="rId1" Type="http://schemas.openxmlformats.org/officeDocument/2006/relationships/slideLayout" Target="../slideLayouts/slideLayout8.xml"/><Relationship Id="rId6" Type="http://schemas.openxmlformats.org/officeDocument/2006/relationships/hyperlink" Target="mailto:rfgiuliano-cons@regione.lazio.it" TargetMode="External"/><Relationship Id="rId11" Type="http://schemas.openxmlformats.org/officeDocument/2006/relationships/image" Target="../media/image3.jpeg"/><Relationship Id="rId5" Type="http://schemas.openxmlformats.org/officeDocument/2006/relationships/hyperlink" Target="mailto:icastagnola-cons@regione.lazio.it" TargetMode="External"/><Relationship Id="rId10" Type="http://schemas.openxmlformats.org/officeDocument/2006/relationships/image" Target="../media/image2.png"/><Relationship Id="rId4" Type="http://schemas.openxmlformats.org/officeDocument/2006/relationships/hyperlink" Target="mailto:fgiannone-cons@regione.lazio.it" TargetMode="External"/><Relationship Id="rId9" Type="http://schemas.openxmlformats.org/officeDocument/2006/relationships/image" Target="../media/image1.gif"/></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png"/><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hyperlink" Target="https://conciliaweb.agcom.it/conciliaweb/profilo/contact-us.htm" TargetMode="External"/><Relationship Id="rId7" Type="http://schemas.openxmlformats.org/officeDocument/2006/relationships/image" Target="../media/image3.jpeg"/><Relationship Id="rId2" Type="http://schemas.openxmlformats.org/officeDocument/2006/relationships/hyperlink" Target="https://conciliaweb.agcom.it/conciliaweb/login.htm"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mailto:info@agcom.i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corecomlazio.provvtemp@cert.consreglazio.it" TargetMode="External"/><Relationship Id="rId7" Type="http://schemas.openxmlformats.org/officeDocument/2006/relationships/image" Target="../media/image3.jpeg"/><Relationship Id="rId2" Type="http://schemas.openxmlformats.org/officeDocument/2006/relationships/hyperlink" Target="mailto:conciliazioni@regione.lazio.it"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http://www.corecomlazio.it/"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gcom.it/visualizza-documento/a861c506-80bb-413c-820b-9e59742c7ff3"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gif"/></Relationships>
</file>

<file path=ppt/slides/_rels/slide24.xml.rels><?xml version="1.0" encoding="UTF-8" standalone="yes"?>
<Relationships xmlns="http://schemas.openxmlformats.org/package/2006/relationships"><Relationship Id="rId3" Type="http://schemas.openxmlformats.org/officeDocument/2006/relationships/hyperlink" Target="https://conciliaweb.agcom.it/conciliaweb/profilo/contact-us.htm" TargetMode="External"/><Relationship Id="rId7" Type="http://schemas.openxmlformats.org/officeDocument/2006/relationships/image" Target="../media/image3.jpeg"/><Relationship Id="rId2" Type="http://schemas.openxmlformats.org/officeDocument/2006/relationships/hyperlink" Target="https://conciliaweb.agcom.it/conciliaweb/login.htm"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mailto:info@agcom.i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corecomlazio.provvtemp@cert.consreglazio.it" TargetMode="External"/><Relationship Id="rId7" Type="http://schemas.openxmlformats.org/officeDocument/2006/relationships/image" Target="../media/image3.jpeg"/><Relationship Id="rId2" Type="http://schemas.openxmlformats.org/officeDocument/2006/relationships/hyperlink" Target="mailto:conciliazioni@regione.lazio.it"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http://www.corecomlazio.it/"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info@agcom.it" TargetMode="External"/><Relationship Id="rId2" Type="http://schemas.openxmlformats.org/officeDocument/2006/relationships/image" Target="../media/image1.gif"/><Relationship Id="rId1" Type="http://schemas.openxmlformats.org/officeDocument/2006/relationships/slideLayout" Target="../slideLayouts/slideLayout8.xml"/><Relationship Id="rId6" Type="http://schemas.openxmlformats.org/officeDocument/2006/relationships/hyperlink" Target="https://conciliaweb.agcom.it/conciliaweb/profilo/contact-us.htm" TargetMode="External"/><Relationship Id="rId5" Type="http://schemas.openxmlformats.org/officeDocument/2006/relationships/hyperlink" Target="https://conciliaweb.agcom.it/conciliaweb/login.htm" TargetMode="Externa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hyperlink" Target="mailto:corecomlazio.provvtemp@cert.consreglazio.it" TargetMode="External"/><Relationship Id="rId7" Type="http://schemas.openxmlformats.org/officeDocument/2006/relationships/image" Target="../media/image3.jpeg"/><Relationship Id="rId2" Type="http://schemas.openxmlformats.org/officeDocument/2006/relationships/hyperlink" Target="mailto:definizioni@regione.lazio.it"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http://www.corecomlazio.it/"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agcom.it/documentazione/documento?p_p_auth=fLw7zRht&amp;p_p_id=101_INSTANCE_kidx9GUnIodu&amp;p_p_lifecycle=0&amp;p_p_col_id=column-1&amp;p_p_col_count=1&amp;_101_INSTANCE_kidx9GUnIodu_struts_action=/asset_publisher/view_content&amp;_101_INSTANCE_kidx9GUnIodu_assetEntryId=776683&amp;_101_INSTANCE_kidx9GUnIodu_type=document" TargetMode="External"/><Relationship Id="rId2" Type="http://schemas.openxmlformats.org/officeDocument/2006/relationships/hyperlink" Target="http://www.elencopubblico.roc.agcom.it/roc-epo/index.html" TargetMode="External"/><Relationship Id="rId1" Type="http://schemas.openxmlformats.org/officeDocument/2006/relationships/slideLayout" Target="../slideLayouts/slideLayout8.xml"/><Relationship Id="rId6" Type="http://schemas.openxmlformats.org/officeDocument/2006/relationships/image" Target="../media/image3.jpeg"/><Relationship Id="rId5" Type="http://schemas.openxmlformats.org/officeDocument/2006/relationships/image" Target="../media/image1.gi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hyperlink" Target="http://www.corecomlazio/ROC/certificazione/17Roc" TargetMode="External"/><Relationship Id="rId7" Type="http://schemas.openxmlformats.org/officeDocument/2006/relationships/image" Target="../media/image3.jpeg"/><Relationship Id="rId2" Type="http://schemas.openxmlformats.org/officeDocument/2006/relationships/hyperlink" Target="http://www.impresainungiorno.gov.it/" TargetMode="External"/><Relationship Id="rId1" Type="http://schemas.openxmlformats.org/officeDocument/2006/relationships/slideLayout" Target="../slideLayouts/slideLayout8.xml"/><Relationship Id="rId6" Type="http://schemas.openxmlformats.org/officeDocument/2006/relationships/image" Target="../media/image1.gif"/><Relationship Id="rId5" Type="http://schemas.openxmlformats.org/officeDocument/2006/relationships/image" Target="../media/image2.png"/><Relationship Id="rId4" Type="http://schemas.openxmlformats.org/officeDocument/2006/relationships/hyperlink" Target="http://www.corecomlazio.it/"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orecomlazio.it/"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1.gif"/></Relationships>
</file>

<file path=ppt/slides/_rels/slide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hyperlink" Target="http://www.corecomlazio.it/" TargetMode="External"/><Relationship Id="rId2" Type="http://schemas.openxmlformats.org/officeDocument/2006/relationships/hyperlink" Target="mailto:corecomlazio.monitoraggio@cert.consreglazio.it"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1.gif"/><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hyperlink" Target="http://www.corecomlazio.it/" TargetMode="External"/><Relationship Id="rId2" Type="http://schemas.openxmlformats.org/officeDocument/2006/relationships/hyperlink" Target="mailto:corecomlazio.tv@cert.consreglazio.it"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1.gif"/><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hyperlink" Target="http://www.comune.jesi.an.it/MV/gazzette_ufficiali/2000/43/1.htm" TargetMode="External"/><Relationship Id="rId2" Type="http://schemas.openxmlformats.org/officeDocument/2006/relationships/hyperlink" Target="http://www.gazzettaufficiale.it/eli/id/2000/02/22/000G0066/sg"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gif"/><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hyperlink" Target="http://www.corecomlazio.it/" TargetMode="External"/><Relationship Id="rId2" Type="http://schemas.openxmlformats.org/officeDocument/2006/relationships/hyperlink" Target="mailto:corecomlazio.tv@cert.consreglazio.it"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gif"/><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4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hyperlink" Target="http://www.corecomlazio.it/" TargetMode="External"/><Relationship Id="rId5" Type="http://schemas.openxmlformats.org/officeDocument/2006/relationships/hyperlink" Target="mailto:corecomlazio.tv@cert.consreglazio.it" TargetMode="Externa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hyperlink" Target="http://www.corecomlazio.it/" TargetMode="External"/><Relationship Id="rId5" Type="http://schemas.openxmlformats.org/officeDocument/2006/relationships/hyperlink" Target="mailto:corecomlazio.tv@cert.consreglazio.it" TargetMode="External"/><Relationship Id="rId4" Type="http://schemas.openxmlformats.org/officeDocument/2006/relationships/image" Target="../media/image3.jpeg"/></Relationships>
</file>

<file path=ppt/slides/_rels/slide4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hyperlink" Target="http://www.corecomlazio.it/" TargetMode="External"/><Relationship Id="rId5" Type="http://schemas.openxmlformats.org/officeDocument/2006/relationships/hyperlink" Target="mailto:corecomlazio.tv@cert.consreglazio.it" TargetMode="Externa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4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hyperlink" Target="http://www.corecomlazio.it/" TargetMode="External"/><Relationship Id="rId5" Type="http://schemas.openxmlformats.org/officeDocument/2006/relationships/hyperlink" Target="mailto:corecomlazio.tv@cert.consreglazio.it"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hyperlink" Target="http://www.corecomlazio.it/" TargetMode="External"/><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hyperlink" Target="mailto:corecomlazio.urp@cert.consreglazio.it" TargetMode="External"/><Relationship Id="rId5" Type="http://schemas.openxmlformats.org/officeDocument/2006/relationships/hyperlink" Target="mailto:urp@corecomlazio.it" TargetMode="External"/><Relationship Id="rId4" Type="http://schemas.openxmlformats.org/officeDocument/2006/relationships/image" Target="../media/image3.jpeg"/></Relationships>
</file>

<file path=ppt/slides/_rels/slide5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www.corecomlazio.it/" TargetMode="External"/><Relationship Id="rId5" Type="http://schemas.openxmlformats.org/officeDocument/2006/relationships/hyperlink" Target="http://www.garanteprivacy.it/garante/doc.jsp?ID=722132#art_7"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2060848"/>
            <a:ext cx="7704856" cy="2736304"/>
          </a:xfrm>
        </p:spPr>
        <p:txBody>
          <a:bodyPr>
            <a:noAutofit/>
          </a:bodyPr>
          <a:lstStyle/>
          <a:p>
            <a:r>
              <a:rPr lang="it-IT" sz="2400" b="1" dirty="0">
                <a:latin typeface="Verdana" panose="020B0604030504040204" pitchFamily="34" charset="0"/>
                <a:ea typeface="Verdana" panose="020B0604030504040204" pitchFamily="34" charset="0"/>
                <a:cs typeface="Verdana" panose="020B0604030504040204" pitchFamily="34" charset="0"/>
              </a:rPr>
              <a:t>Carta dei servizi</a:t>
            </a:r>
            <a:br>
              <a:rPr lang="it-IT" sz="2400" b="1" dirty="0">
                <a:latin typeface="Verdana" panose="020B0604030504040204" pitchFamily="34" charset="0"/>
                <a:ea typeface="Verdana" panose="020B0604030504040204" pitchFamily="34" charset="0"/>
                <a:cs typeface="Verdana" panose="020B0604030504040204" pitchFamily="34" charset="0"/>
              </a:rPr>
            </a:br>
            <a:r>
              <a:rPr lang="it-IT" sz="2400" b="1" dirty="0">
                <a:latin typeface="Verdana" panose="020B0604030504040204" pitchFamily="34" charset="0"/>
                <a:ea typeface="Verdana" panose="020B0604030504040204" pitchFamily="34" charset="0"/>
                <a:cs typeface="Verdana" panose="020B0604030504040204" pitchFamily="34" charset="0"/>
              </a:rPr>
              <a:t>del Co.re.com. Lazio</a:t>
            </a:r>
            <a:r>
              <a:rPr lang="it-IT" sz="2200" b="1" dirty="0">
                <a:latin typeface="Verdana" panose="020B0604030504040204" pitchFamily="34" charset="0"/>
                <a:ea typeface="Verdana" panose="020B0604030504040204" pitchFamily="34" charset="0"/>
                <a:cs typeface="Verdana" panose="020B0604030504040204" pitchFamily="34" charset="0"/>
              </a:rPr>
              <a:t/>
            </a:r>
            <a:br>
              <a:rPr lang="it-IT" sz="2200" b="1" dirty="0">
                <a:latin typeface="Verdana" panose="020B0604030504040204" pitchFamily="34" charset="0"/>
                <a:ea typeface="Verdana" panose="020B0604030504040204" pitchFamily="34" charset="0"/>
                <a:cs typeface="Verdana" panose="020B0604030504040204" pitchFamily="34" charset="0"/>
              </a:rPr>
            </a:br>
            <a:r>
              <a:rPr lang="it-IT" sz="2200" b="1" dirty="0">
                <a:latin typeface="Verdana" panose="020B0604030504040204" pitchFamily="34" charset="0"/>
                <a:ea typeface="Verdana" panose="020B0604030504040204" pitchFamily="34" charset="0"/>
                <a:cs typeface="Verdana" panose="020B0604030504040204" pitchFamily="34" charset="0"/>
              </a:rPr>
              <a:t/>
            </a:r>
            <a:br>
              <a:rPr lang="it-IT" sz="2200" b="1" dirty="0">
                <a:latin typeface="Verdana" panose="020B0604030504040204" pitchFamily="34" charset="0"/>
                <a:ea typeface="Verdana" panose="020B0604030504040204" pitchFamily="34" charset="0"/>
                <a:cs typeface="Verdana" panose="020B0604030504040204" pitchFamily="34" charset="0"/>
              </a:rPr>
            </a:br>
            <a:r>
              <a:rPr lang="it-IT" sz="1400" b="1" dirty="0">
                <a:latin typeface="Verdana" panose="020B0604030504040204" pitchFamily="34" charset="0"/>
                <a:ea typeface="Verdana" panose="020B0604030504040204" pitchFamily="34" charset="0"/>
                <a:cs typeface="Verdana" panose="020B0604030504040204" pitchFamily="34" charset="0"/>
              </a:rPr>
              <a:t>Edizione aggiornata al mese di gennaio 2021</a:t>
            </a:r>
            <a:r>
              <a:rPr lang="it-IT" sz="1400" dirty="0"/>
              <a:t/>
            </a:r>
            <a:br>
              <a:rPr lang="it-IT" sz="1400" dirty="0"/>
            </a:br>
            <a:endParaRPr lang="it-IT" sz="1400" dirty="0">
              <a:solidFill>
                <a:schemeClr val="bg1">
                  <a:lumMod val="65000"/>
                </a:schemeClr>
              </a:solidFill>
            </a:endParaRPr>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7" name="Immagine 6" descr="logo_agcom"/>
          <p:cNvPicPr/>
          <p:nvPr/>
        </p:nvPicPr>
        <p:blipFill>
          <a:blip r:embed="rId5"/>
          <a:srcRect/>
          <a:stretch>
            <a:fillRect/>
          </a:stretch>
        </p:blipFill>
        <p:spPr bwMode="auto">
          <a:xfrm>
            <a:off x="7596336" y="471133"/>
            <a:ext cx="1257300" cy="657225"/>
          </a:xfrm>
          <a:prstGeom prst="rect">
            <a:avLst/>
          </a:prstGeom>
          <a:noFill/>
          <a:ln w="9525">
            <a:noFill/>
            <a:miter lim="800000"/>
            <a:headEnd/>
            <a:tailEnd/>
          </a:ln>
        </p:spPr>
      </p:pic>
      <p:sp>
        <p:nvSpPr>
          <p:cNvPr id="3" name="Segnaposto piè di pagina 2"/>
          <p:cNvSpPr>
            <a:spLocks noGrp="1"/>
          </p:cNvSpPr>
          <p:nvPr>
            <p:ph type="ftr" sz="quarter" idx="11"/>
          </p:nvPr>
        </p:nvSpPr>
        <p:spPr/>
        <p:txBody>
          <a:bodyPr/>
          <a:lstStyle/>
          <a:p>
            <a:endParaRPr kumimoji="0"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1</a:t>
            </a:fld>
            <a:endParaRPr kumimoji="0"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9696" y="382028"/>
            <a:ext cx="7361398" cy="761890"/>
          </a:xfrm>
        </p:spPr>
        <p:txBody>
          <a:bodyPr>
            <a:normAutofit/>
          </a:bodyPr>
          <a:lstStyle/>
          <a:p>
            <a:r>
              <a:rPr lang="it-IT" sz="2400" b="1" dirty="0"/>
              <a:t>   </a:t>
            </a:r>
          </a:p>
        </p:txBody>
      </p:sp>
      <p:sp>
        <p:nvSpPr>
          <p:cNvPr id="3" name="Segnaposto contenuto 2"/>
          <p:cNvSpPr>
            <a:spLocks noGrp="1"/>
          </p:cNvSpPr>
          <p:nvPr>
            <p:ph idx="1"/>
          </p:nvPr>
        </p:nvSpPr>
        <p:spPr>
          <a:xfrm>
            <a:off x="539552" y="1700807"/>
            <a:ext cx="8064896" cy="4536505"/>
          </a:xfrm>
        </p:spPr>
        <p:txBody>
          <a:bodyPr>
            <a:normAutofit fontScale="25000" lnSpcReduction="20000"/>
          </a:bodyPr>
          <a:lstStyle/>
          <a:p>
            <a:pPr algn="just">
              <a:lnSpc>
                <a:spcPct val="120000"/>
              </a:lnSpc>
            </a:pPr>
            <a:endParaRPr lang="it-IT" sz="6400" dirty="0">
              <a:latin typeface="Verdana" panose="020B0604030504040204" pitchFamily="34" charset="0"/>
              <a:ea typeface="Verdana" panose="020B0604030504040204" pitchFamily="34" charset="0"/>
              <a:cs typeface="Verdana" panose="020B0604030504040204" pitchFamily="34" charset="0"/>
            </a:endParaRPr>
          </a:p>
          <a:p>
            <a:pPr algn="just">
              <a:lnSpc>
                <a:spcPct val="120000"/>
              </a:lnSpc>
            </a:pPr>
            <a:r>
              <a:rPr lang="it-IT" sz="6400" dirty="0">
                <a:latin typeface="Verdana" panose="020B0604030504040204" pitchFamily="34" charset="0"/>
                <a:ea typeface="Verdana" panose="020B0604030504040204" pitchFamily="34" charset="0"/>
                <a:cs typeface="Verdana" panose="020B0604030504040204" pitchFamily="34" charset="0"/>
              </a:rPr>
              <a:t>Vigilanza </a:t>
            </a:r>
            <a:r>
              <a:rPr lang="it-IT" sz="6400" dirty="0" smtClean="0">
                <a:latin typeface="Verdana" panose="020B0604030504040204" pitchFamily="34" charset="0"/>
                <a:ea typeface="Verdana" panose="020B0604030504040204" pitchFamily="34" charset="0"/>
                <a:cs typeface="Verdana" panose="020B0604030504040204" pitchFamily="34" charset="0"/>
              </a:rPr>
              <a:t>del </a:t>
            </a:r>
            <a:r>
              <a:rPr lang="it-IT" sz="6400" dirty="0">
                <a:latin typeface="Verdana" panose="020B0604030504040204" pitchFamily="34" charset="0"/>
                <a:ea typeface="Verdana" panose="020B0604030504040204" pitchFamily="34" charset="0"/>
                <a:cs typeface="Verdana" panose="020B0604030504040204" pitchFamily="34" charset="0"/>
              </a:rPr>
              <a:t>rispetto dei criteri fissati nel Regolamento relativo alla pubblicazione e diffusione dei sondaggi sui mezzi di comunicazione di massa diffusi in ambito locale; </a:t>
            </a:r>
          </a:p>
          <a:p>
            <a:pPr algn="just">
              <a:lnSpc>
                <a:spcPct val="120000"/>
              </a:lnSpc>
            </a:pPr>
            <a:r>
              <a:rPr lang="it-IT" sz="6400" dirty="0">
                <a:latin typeface="Verdana" panose="020B0604030504040204" pitchFamily="34" charset="0"/>
                <a:ea typeface="Verdana" panose="020B0604030504040204" pitchFamily="34" charset="0"/>
                <a:cs typeface="Verdana" panose="020B0604030504040204" pitchFamily="34" charset="0"/>
              </a:rPr>
              <a:t>Svolgimento del tentativo di conciliazione nelle controversie tra </a:t>
            </a:r>
            <a:r>
              <a:rPr lang="it-IT" sz="6400" dirty="0" smtClean="0">
                <a:latin typeface="Verdana" panose="020B0604030504040204" pitchFamily="34" charset="0"/>
                <a:ea typeface="Verdana" panose="020B0604030504040204" pitchFamily="34" charset="0"/>
                <a:cs typeface="Verdana" panose="020B0604030504040204" pitchFamily="34" charset="0"/>
              </a:rPr>
              <a:t>Enti gestori </a:t>
            </a:r>
            <a:r>
              <a:rPr lang="it-IT" sz="6400" dirty="0">
                <a:latin typeface="Verdana" panose="020B0604030504040204" pitchFamily="34" charset="0"/>
                <a:ea typeface="Verdana" panose="020B0604030504040204" pitchFamily="34" charset="0"/>
                <a:cs typeface="Verdana" panose="020B0604030504040204" pitchFamily="34" charset="0"/>
              </a:rPr>
              <a:t>del servizio di comunicazione e utenti, e assunzione dei provvedimenti temporanei d’urgenza;</a:t>
            </a:r>
          </a:p>
          <a:p>
            <a:pPr algn="just">
              <a:lnSpc>
                <a:spcPct val="120000"/>
              </a:lnSpc>
            </a:pPr>
            <a:r>
              <a:rPr lang="it-IT" sz="6400" dirty="0">
                <a:latin typeface="Verdana" panose="020B0604030504040204" pitchFamily="34" charset="0"/>
                <a:ea typeface="Verdana" panose="020B0604030504040204" pitchFamily="34" charset="0"/>
                <a:cs typeface="Verdana" panose="020B0604030504040204" pitchFamily="34" charset="0"/>
              </a:rPr>
              <a:t>Definizioni delle controversie;</a:t>
            </a:r>
          </a:p>
          <a:p>
            <a:pPr algn="just">
              <a:lnSpc>
                <a:spcPct val="120000"/>
              </a:lnSpc>
            </a:pPr>
            <a:r>
              <a:rPr lang="it-IT" sz="6400" dirty="0">
                <a:latin typeface="Verdana" panose="020B0604030504040204" pitchFamily="34" charset="0"/>
                <a:ea typeface="Verdana" panose="020B0604030504040204" pitchFamily="34" charset="0"/>
                <a:cs typeface="Verdana" panose="020B0604030504040204" pitchFamily="34" charset="0"/>
              </a:rPr>
              <a:t>Vigilanza sul rispetto delle norme in materia di esercizio dell’attività radiotelevisiva locale, mediante il monitoraggio delle trasmissioni dell’emittenza locale privata, e della concessione pubblica, per l’ambito di diffusione regionale;</a:t>
            </a:r>
          </a:p>
          <a:p>
            <a:pPr algn="just">
              <a:lnSpc>
                <a:spcPct val="120000"/>
              </a:lnSpc>
            </a:pPr>
            <a:r>
              <a:rPr lang="it-IT" sz="6400" dirty="0">
                <a:latin typeface="Verdana" panose="020B0604030504040204" pitchFamily="34" charset="0"/>
                <a:ea typeface="Verdana" panose="020B0604030504040204" pitchFamily="34" charset="0"/>
                <a:cs typeface="Verdana" panose="020B0604030504040204" pitchFamily="34" charset="0"/>
              </a:rPr>
              <a:t>Gestione delle posizioni degli operatori nell’ambito del Registro degli Operatori di Comunicazione (ROC</a:t>
            </a:r>
            <a:r>
              <a:rPr lang="it-IT" sz="6400" dirty="0" smtClean="0">
                <a:latin typeface="Verdana" panose="020B0604030504040204" pitchFamily="34" charset="0"/>
                <a:ea typeface="Verdana" panose="020B0604030504040204" pitchFamily="34" charset="0"/>
                <a:cs typeface="Verdana" panose="020B0604030504040204" pitchFamily="34" charset="0"/>
              </a:rPr>
              <a:t>), </a:t>
            </a:r>
            <a:r>
              <a:rPr lang="it-IT" sz="6400" dirty="0">
                <a:latin typeface="Verdana" panose="020B0604030504040204" pitchFamily="34" charset="0"/>
                <a:ea typeface="Verdana" panose="020B0604030504040204" pitchFamily="34" charset="0"/>
                <a:cs typeface="Verdana" panose="020B0604030504040204" pitchFamily="34" charset="0"/>
              </a:rPr>
              <a:t>secondo le linee guida fissate dall’Autorità e sotto il coordinamento della medesima. </a:t>
            </a:r>
            <a:r>
              <a:rPr lang="it-IT" sz="7200"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it-IT" sz="8000" dirty="0">
                <a:latin typeface="Verdana" panose="020B0604030504040204" pitchFamily="34" charset="0"/>
                <a:ea typeface="Verdana" panose="020B0604030504040204" pitchFamily="34" charset="0"/>
                <a:cs typeface="Verdana" panose="020B0604030504040204" pitchFamily="34" charset="0"/>
              </a:rPr>
              <a:t/>
            </a:r>
            <a:br>
              <a:rPr lang="it-IT" sz="8000" dirty="0">
                <a:latin typeface="Verdana" panose="020B0604030504040204" pitchFamily="34" charset="0"/>
                <a:ea typeface="Verdana" panose="020B0604030504040204" pitchFamily="34" charset="0"/>
                <a:cs typeface="Verdana" panose="020B0604030504040204" pitchFamily="34" charset="0"/>
              </a:rPr>
            </a:b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230" y="347162"/>
            <a:ext cx="1368152" cy="777582"/>
          </a:xfrm>
          <a:prstGeom prst="rect">
            <a:avLst/>
          </a:prstGeom>
        </p:spPr>
      </p:pic>
      <p:pic>
        <p:nvPicPr>
          <p:cNvPr id="6" name="Immagine 5" descr="logo_agcom"/>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7" name="Rettangolo 6"/>
          <p:cNvSpPr/>
          <p:nvPr/>
        </p:nvSpPr>
        <p:spPr>
          <a:xfrm>
            <a:off x="2079313" y="409343"/>
            <a:ext cx="4572000" cy="769441"/>
          </a:xfrm>
          <a:prstGeom prst="rect">
            <a:avLst/>
          </a:prstGeom>
        </p:spPr>
        <p:txBody>
          <a:bodyPr>
            <a:spAutoFit/>
          </a:bodyPr>
          <a:lstStyle/>
          <a:p>
            <a:pPr algn="ctr"/>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 1. Quadro Normativo di riferimento </a:t>
            </a:r>
            <a:endParaRPr lang="it-IT" dirty="0"/>
          </a:p>
        </p:txBody>
      </p:sp>
      <p:sp>
        <p:nvSpPr>
          <p:cNvPr id="8" name="Rettangolo 7"/>
          <p:cNvSpPr/>
          <p:nvPr/>
        </p:nvSpPr>
        <p:spPr>
          <a:xfrm>
            <a:off x="1032342" y="1436140"/>
            <a:ext cx="6768752" cy="369332"/>
          </a:xfrm>
          <a:prstGeom prst="rect">
            <a:avLst/>
          </a:prstGeom>
        </p:spPr>
        <p:txBody>
          <a:bodyPr wrap="square">
            <a:spAutoFit/>
          </a:bodyPr>
          <a:lstStyle/>
          <a:p>
            <a:r>
              <a:rPr lang="it-IT" b="1" dirty="0">
                <a:latin typeface="Verdana" panose="020B0604030504040204" pitchFamily="34" charset="0"/>
                <a:ea typeface="Verdana" panose="020B0604030504040204" pitchFamily="34" charset="0"/>
                <a:cs typeface="Verdana" panose="020B0604030504040204" pitchFamily="34" charset="0"/>
              </a:rPr>
              <a:t>1.2 Accordo Quadro AGCOM e Convenzione</a:t>
            </a:r>
          </a:p>
        </p:txBody>
      </p:sp>
      <p:sp>
        <p:nvSpPr>
          <p:cNvPr id="9" name="Segnaposto piè di pagina 8"/>
          <p:cNvSpPr>
            <a:spLocks noGrp="1"/>
          </p:cNvSpPr>
          <p:nvPr>
            <p:ph type="ftr" sz="quarter" idx="11"/>
          </p:nvPr>
        </p:nvSpPr>
        <p:spPr/>
        <p:txBody>
          <a:bodyPr/>
          <a:lstStyle/>
          <a:p>
            <a:endParaRPr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10</a:t>
            </a:fld>
            <a:endParaRPr kumimoji="0" lang="en-US" dirty="0"/>
          </a:p>
        </p:txBody>
      </p:sp>
    </p:spTree>
    <p:extLst>
      <p:ext uri="{BB962C8B-B14F-4D97-AF65-F5344CB8AC3E}">
        <p14:creationId xmlns:p14="http://schemas.microsoft.com/office/powerpoint/2010/main" val="3444768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251520" y="288019"/>
            <a:ext cx="8309568" cy="737680"/>
          </a:xfrm>
          <a:prstGeom prst="rect">
            <a:avLst/>
          </a:prstGeom>
        </p:spPr>
      </p:pic>
      <p:sp>
        <p:nvSpPr>
          <p:cNvPr id="2" name="Titolo 1"/>
          <p:cNvSpPr>
            <a:spLocks noGrp="1"/>
          </p:cNvSpPr>
          <p:nvPr>
            <p:ph type="title"/>
          </p:nvPr>
        </p:nvSpPr>
        <p:spPr/>
        <p:txBody>
          <a:bodyPr/>
          <a:lstStyle/>
          <a:p>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2. Organigramma della Struttura</a:t>
            </a:r>
            <a:b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200" b="1" dirty="0">
                <a:solidFill>
                  <a:prstClr val="black"/>
                </a:solidFill>
                <a:latin typeface="Verdana" panose="020B0604030504040204" pitchFamily="34" charset="0"/>
                <a:ea typeface="Verdana" panose="020B0604030504040204" pitchFamily="34" charset="0"/>
                <a:cs typeface="Verdana" panose="020B0604030504040204" pitchFamily="34" charset="0"/>
              </a:rPr>
              <a:t>Mappatura della struttura organizzativa del Co.re.com Lazio al 01/01/2021</a:t>
            </a:r>
            <a:endParaRPr lang="it-IT" sz="1200" dirty="0"/>
          </a:p>
        </p:txBody>
      </p:sp>
      <p:sp>
        <p:nvSpPr>
          <p:cNvPr id="3" name="Segnaposto contenuto 2"/>
          <p:cNvSpPr>
            <a:spLocks noGrp="1"/>
          </p:cNvSpPr>
          <p:nvPr>
            <p:ph idx="1"/>
          </p:nvPr>
        </p:nvSpPr>
        <p:spPr>
          <a:xfrm>
            <a:off x="683568" y="1600200"/>
            <a:ext cx="8136904" cy="4525963"/>
          </a:xfrm>
        </p:spPr>
        <p:txBody>
          <a:bodyPr/>
          <a:lstStyle/>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
        <p:nvSpPr>
          <p:cNvPr id="5" name="Rettangolo 4"/>
          <p:cNvSpPr/>
          <p:nvPr/>
        </p:nvSpPr>
        <p:spPr>
          <a:xfrm>
            <a:off x="1259632" y="1399003"/>
            <a:ext cx="1440160" cy="6063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Verdana" panose="020B0604030504040204" pitchFamily="34" charset="0"/>
                <a:ea typeface="Verdana" panose="020B0604030504040204" pitchFamily="34" charset="0"/>
                <a:cs typeface="Verdana" panose="020B0604030504040204" pitchFamily="34" charset="0"/>
              </a:rPr>
              <a:t>Comitato </a:t>
            </a:r>
          </a:p>
        </p:txBody>
      </p:sp>
      <p:cxnSp>
        <p:nvCxnSpPr>
          <p:cNvPr id="12" name="Connettore 4 11"/>
          <p:cNvCxnSpPr/>
          <p:nvPr/>
        </p:nvCxnSpPr>
        <p:spPr>
          <a:xfrm rot="16200000" flipH="1">
            <a:off x="2863728" y="1457235"/>
            <a:ext cx="396261" cy="146141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3846143" y="1984026"/>
            <a:ext cx="1440160" cy="660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Verdana" panose="020B0604030504040204" pitchFamily="34" charset="0"/>
                <a:ea typeface="Verdana" panose="020B0604030504040204" pitchFamily="34" charset="0"/>
                <a:cs typeface="Verdana" panose="020B0604030504040204" pitchFamily="34" charset="0"/>
              </a:rPr>
              <a:t>Direttore</a:t>
            </a:r>
            <a:r>
              <a:rPr lang="it-IT" sz="1600" dirty="0">
                <a:latin typeface="Verdana" panose="020B0604030504040204" pitchFamily="34" charset="0"/>
                <a:ea typeface="Verdana" panose="020B0604030504040204" pitchFamily="34" charset="0"/>
                <a:cs typeface="Verdana" panose="020B0604030504040204" pitchFamily="34" charset="0"/>
              </a:rPr>
              <a:t> </a:t>
            </a:r>
          </a:p>
        </p:txBody>
      </p:sp>
      <p:cxnSp>
        <p:nvCxnSpPr>
          <p:cNvPr id="20" name="Connettore diritto 19"/>
          <p:cNvCxnSpPr/>
          <p:nvPr/>
        </p:nvCxnSpPr>
        <p:spPr>
          <a:xfrm>
            <a:off x="2266543" y="3110243"/>
            <a:ext cx="4359941" cy="81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p:nvCxnSpPr>
        <p:spPr>
          <a:xfrm>
            <a:off x="4481832" y="2644700"/>
            <a:ext cx="0" cy="459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a:xfrm>
            <a:off x="6626484" y="3104883"/>
            <a:ext cx="0"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ttangolo 29"/>
          <p:cNvSpPr/>
          <p:nvPr/>
        </p:nvSpPr>
        <p:spPr>
          <a:xfrm>
            <a:off x="1367066" y="3542696"/>
            <a:ext cx="1692766" cy="716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Verdana" panose="020B0604030504040204" pitchFamily="34" charset="0"/>
                <a:ea typeface="Verdana" panose="020B0604030504040204" pitchFamily="34" charset="0"/>
                <a:cs typeface="Verdana" panose="020B0604030504040204" pitchFamily="34" charset="0"/>
              </a:rPr>
              <a:t>Conciliazioni </a:t>
            </a:r>
            <a:r>
              <a:rPr lang="it-IT" sz="1400" dirty="0">
                <a:latin typeface="Verdana" panose="020B0604030504040204" pitchFamily="34" charset="0"/>
                <a:ea typeface="Verdana" panose="020B0604030504040204" pitchFamily="34" charset="0"/>
                <a:cs typeface="Verdana" panose="020B0604030504040204" pitchFamily="34" charset="0"/>
              </a:rPr>
              <a:t>Amministrazione</a:t>
            </a:r>
            <a:r>
              <a:rPr lang="it-IT" sz="1600" dirty="0"/>
              <a:t> </a:t>
            </a:r>
            <a:r>
              <a:rPr lang="it-IT" sz="1200" dirty="0">
                <a:latin typeface="Verdana" panose="020B0604030504040204" pitchFamily="34" charset="0"/>
                <a:ea typeface="Verdana" panose="020B0604030504040204" pitchFamily="34" charset="0"/>
                <a:cs typeface="Verdana" panose="020B0604030504040204" pitchFamily="34" charset="0"/>
              </a:rPr>
              <a:t>1 P.O</a:t>
            </a:r>
            <a:r>
              <a:rPr lang="it-IT" sz="1000" dirty="0">
                <a:latin typeface="Verdana" panose="020B0604030504040204" pitchFamily="34" charset="0"/>
                <a:ea typeface="Verdana" panose="020B0604030504040204" pitchFamily="34" charset="0"/>
                <a:cs typeface="Verdana" panose="020B0604030504040204" pitchFamily="34" charset="0"/>
              </a:rPr>
              <a:t>.</a:t>
            </a:r>
            <a:endParaRPr lang="it-IT" sz="1400" dirty="0">
              <a:latin typeface="Verdana" panose="020B0604030504040204" pitchFamily="34" charset="0"/>
              <a:ea typeface="Verdana" panose="020B0604030504040204" pitchFamily="34" charset="0"/>
              <a:cs typeface="Verdana" panose="020B0604030504040204" pitchFamily="34" charset="0"/>
            </a:endParaRPr>
          </a:p>
        </p:txBody>
      </p:sp>
      <p:sp>
        <p:nvSpPr>
          <p:cNvPr id="32" name="Rettangolo 31"/>
          <p:cNvSpPr/>
          <p:nvPr/>
        </p:nvSpPr>
        <p:spPr>
          <a:xfrm>
            <a:off x="5496428" y="3608939"/>
            <a:ext cx="2296243" cy="653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a:p>
            <a:pPr algn="ctr"/>
            <a:r>
              <a:rPr lang="it-IT" sz="1400" dirty="0">
                <a:latin typeface="Verdana" panose="020B0604030504040204" pitchFamily="34" charset="0"/>
                <a:ea typeface="Verdana" panose="020B0604030504040204" pitchFamily="34" charset="0"/>
                <a:cs typeface="Verdana" panose="020B0604030504040204" pitchFamily="34" charset="0"/>
              </a:rPr>
              <a:t>Definizioni</a:t>
            </a:r>
            <a:r>
              <a:rPr lang="it-IT" sz="1600" dirty="0">
                <a:latin typeface="Verdana" panose="020B0604030504040204" pitchFamily="34" charset="0"/>
                <a:ea typeface="Verdana" panose="020B0604030504040204" pitchFamily="34" charset="0"/>
                <a:cs typeface="Verdana" panose="020B0604030504040204" pitchFamily="34" charset="0"/>
              </a:rPr>
              <a:t> e Radio Tv </a:t>
            </a:r>
          </a:p>
          <a:p>
            <a:pPr algn="ctr"/>
            <a:r>
              <a:rPr lang="it-IT" sz="1200" dirty="0">
                <a:latin typeface="Verdana" panose="020B0604030504040204" pitchFamily="34" charset="0"/>
                <a:ea typeface="Verdana" panose="020B0604030504040204" pitchFamily="34" charset="0"/>
                <a:cs typeface="Verdana" panose="020B0604030504040204" pitchFamily="34" charset="0"/>
              </a:rPr>
              <a:t>1 P.O. </a:t>
            </a:r>
            <a:endParaRPr lang="it-IT" sz="1200" dirty="0"/>
          </a:p>
          <a:p>
            <a:pPr algn="ctr"/>
            <a:endParaRPr lang="it-IT" dirty="0"/>
          </a:p>
        </p:txBody>
      </p:sp>
      <p:cxnSp>
        <p:nvCxnSpPr>
          <p:cNvPr id="17" name="Connettore diritto 16"/>
          <p:cNvCxnSpPr/>
          <p:nvPr/>
        </p:nvCxnSpPr>
        <p:spPr>
          <a:xfrm>
            <a:off x="2266543" y="3096773"/>
            <a:ext cx="0" cy="445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a:xfrm flipH="1">
            <a:off x="953266" y="4270549"/>
            <a:ext cx="509724" cy="434746"/>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ttangolo 27"/>
          <p:cNvSpPr/>
          <p:nvPr/>
        </p:nvSpPr>
        <p:spPr>
          <a:xfrm>
            <a:off x="251520" y="4738172"/>
            <a:ext cx="1224982" cy="467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Conciliazioni</a:t>
            </a:r>
          </a:p>
        </p:txBody>
      </p:sp>
      <p:cxnSp>
        <p:nvCxnSpPr>
          <p:cNvPr id="34" name="Connettore diritto 33"/>
          <p:cNvCxnSpPr/>
          <p:nvPr/>
        </p:nvCxnSpPr>
        <p:spPr>
          <a:xfrm>
            <a:off x="2614131" y="4227301"/>
            <a:ext cx="570396" cy="434160"/>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ttangolo 46"/>
          <p:cNvSpPr/>
          <p:nvPr/>
        </p:nvSpPr>
        <p:spPr>
          <a:xfrm>
            <a:off x="2194275" y="4601457"/>
            <a:ext cx="1529944" cy="4771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Amministrazione e U.R.P.</a:t>
            </a:r>
          </a:p>
        </p:txBody>
      </p:sp>
      <p:sp>
        <p:nvSpPr>
          <p:cNvPr id="68" name="Rettangolo 67"/>
          <p:cNvSpPr/>
          <p:nvPr/>
        </p:nvSpPr>
        <p:spPr>
          <a:xfrm>
            <a:off x="3902621" y="4561940"/>
            <a:ext cx="1068663" cy="450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Definizioni</a:t>
            </a:r>
          </a:p>
        </p:txBody>
      </p:sp>
      <p:sp>
        <p:nvSpPr>
          <p:cNvPr id="69" name="Rettangolo 68"/>
          <p:cNvSpPr/>
          <p:nvPr/>
        </p:nvSpPr>
        <p:spPr>
          <a:xfrm>
            <a:off x="4429960" y="5424534"/>
            <a:ext cx="644120" cy="447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err="1">
                <a:latin typeface="Verdana" panose="020B0604030504040204" pitchFamily="34" charset="0"/>
                <a:ea typeface="Verdana" panose="020B0604030504040204" pitchFamily="34" charset="0"/>
                <a:cs typeface="Verdana" panose="020B0604030504040204" pitchFamily="34" charset="0"/>
              </a:rPr>
              <a:t>Roc</a:t>
            </a:r>
            <a:endParaRPr lang="it-IT" sz="1200" dirty="0">
              <a:latin typeface="Verdana" panose="020B0604030504040204" pitchFamily="34" charset="0"/>
              <a:ea typeface="Verdana" panose="020B0604030504040204" pitchFamily="34" charset="0"/>
              <a:cs typeface="Verdana" panose="020B0604030504040204" pitchFamily="34" charset="0"/>
            </a:endParaRPr>
          </a:p>
        </p:txBody>
      </p:sp>
      <p:sp>
        <p:nvSpPr>
          <p:cNvPr id="72" name="Rettangolo 71"/>
          <p:cNvSpPr/>
          <p:nvPr/>
        </p:nvSpPr>
        <p:spPr>
          <a:xfrm>
            <a:off x="7640172" y="5691940"/>
            <a:ext cx="1180300" cy="7464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Monitoraggio Emittenza locale</a:t>
            </a:r>
          </a:p>
        </p:txBody>
      </p:sp>
      <p:sp>
        <p:nvSpPr>
          <p:cNvPr id="75" name="Rettangolo 74"/>
          <p:cNvSpPr/>
          <p:nvPr/>
        </p:nvSpPr>
        <p:spPr>
          <a:xfrm>
            <a:off x="5496428" y="5441033"/>
            <a:ext cx="960812" cy="1150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Elezioni</a:t>
            </a:r>
            <a:r>
              <a:rPr lang="it-IT" sz="1200" dirty="0"/>
              <a:t>, </a:t>
            </a:r>
          </a:p>
          <a:p>
            <a:pPr algn="ctr"/>
            <a:r>
              <a:rPr lang="it-IT" sz="1200" dirty="0">
                <a:latin typeface="Verdana" panose="020B0604030504040204" pitchFamily="34" charset="0"/>
                <a:ea typeface="Verdana" panose="020B0604030504040204" pitchFamily="34" charset="0"/>
                <a:cs typeface="Verdana" panose="020B0604030504040204" pitchFamily="34" charset="0"/>
              </a:rPr>
              <a:t>Par</a:t>
            </a:r>
            <a:r>
              <a:rPr lang="it-IT" sz="1200" dirty="0"/>
              <a:t> </a:t>
            </a:r>
            <a:r>
              <a:rPr lang="it-IT" sz="1200" dirty="0">
                <a:latin typeface="Verdana" panose="020B0604030504040204" pitchFamily="34" charset="0"/>
                <a:ea typeface="Verdana" panose="020B0604030504040204" pitchFamily="34" charset="0"/>
                <a:cs typeface="Verdana" panose="020B0604030504040204" pitchFamily="34" charset="0"/>
              </a:rPr>
              <a:t>Condicio</a:t>
            </a:r>
            <a:r>
              <a:rPr lang="it-IT" sz="1200" dirty="0"/>
              <a:t>, </a:t>
            </a:r>
            <a:r>
              <a:rPr lang="it-IT" sz="1200" dirty="0">
                <a:latin typeface="Verdana" panose="020B0604030504040204" pitchFamily="34" charset="0"/>
                <a:ea typeface="Verdana" panose="020B0604030504040204" pitchFamily="34" charset="0"/>
                <a:cs typeface="Verdana" panose="020B0604030504040204" pitchFamily="34" charset="0"/>
              </a:rPr>
              <a:t>Vigilanza</a:t>
            </a:r>
            <a:r>
              <a:rPr lang="it-IT" sz="1200" dirty="0"/>
              <a:t>, </a:t>
            </a:r>
            <a:r>
              <a:rPr lang="it-IT" sz="1200" dirty="0" err="1">
                <a:latin typeface="Verdana" panose="020B0604030504040204" pitchFamily="34" charset="0"/>
                <a:ea typeface="Verdana" panose="020B0604030504040204" pitchFamily="34" charset="0"/>
                <a:cs typeface="Verdana" panose="020B0604030504040204" pitchFamily="34" charset="0"/>
              </a:rPr>
              <a:t>Mag</a:t>
            </a:r>
            <a:endParaRPr lang="it-IT" sz="1200" dirty="0">
              <a:latin typeface="Verdana" panose="020B0604030504040204" pitchFamily="34" charset="0"/>
              <a:ea typeface="Verdana" panose="020B0604030504040204" pitchFamily="34" charset="0"/>
              <a:cs typeface="Verdana" panose="020B0604030504040204" pitchFamily="34" charset="0"/>
            </a:endParaRPr>
          </a:p>
        </p:txBody>
      </p:sp>
      <p:sp>
        <p:nvSpPr>
          <p:cNvPr id="86" name="Rettangolo 85"/>
          <p:cNvSpPr/>
          <p:nvPr/>
        </p:nvSpPr>
        <p:spPr>
          <a:xfrm>
            <a:off x="1259632" y="5325916"/>
            <a:ext cx="1354499" cy="663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Provvedimenti</a:t>
            </a:r>
          </a:p>
          <a:p>
            <a:pPr algn="ctr"/>
            <a:r>
              <a:rPr lang="it-IT" sz="1200" dirty="0">
                <a:latin typeface="Verdana" panose="020B0604030504040204" pitchFamily="34" charset="0"/>
                <a:ea typeface="Verdana" panose="020B0604030504040204" pitchFamily="34" charset="0"/>
                <a:cs typeface="Verdana" panose="020B0604030504040204" pitchFamily="34" charset="0"/>
              </a:rPr>
              <a:t>temporanei</a:t>
            </a:r>
          </a:p>
        </p:txBody>
      </p:sp>
      <p:sp>
        <p:nvSpPr>
          <p:cNvPr id="6" name="Rettangolo 5"/>
          <p:cNvSpPr/>
          <p:nvPr/>
        </p:nvSpPr>
        <p:spPr>
          <a:xfrm>
            <a:off x="7640762" y="4601456"/>
            <a:ext cx="1179710" cy="627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Programmi</a:t>
            </a:r>
            <a:r>
              <a:rPr lang="it-IT" sz="1200" dirty="0"/>
              <a:t> </a:t>
            </a:r>
            <a:r>
              <a:rPr lang="it-IT" sz="1200" dirty="0">
                <a:latin typeface="Verdana" panose="020B0604030504040204" pitchFamily="34" charset="0"/>
                <a:ea typeface="Verdana" panose="020B0604030504040204" pitchFamily="34" charset="0"/>
                <a:cs typeface="Verdana" panose="020B0604030504040204" pitchFamily="34" charset="0"/>
              </a:rPr>
              <a:t>dell’accesso</a:t>
            </a:r>
          </a:p>
        </p:txBody>
      </p:sp>
      <p:sp>
        <p:nvSpPr>
          <p:cNvPr id="7" name="Rettangolo 6"/>
          <p:cNvSpPr/>
          <p:nvPr/>
        </p:nvSpPr>
        <p:spPr>
          <a:xfrm>
            <a:off x="6540942" y="5497274"/>
            <a:ext cx="965558" cy="1094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Diffusione dei Sondaggi</a:t>
            </a:r>
          </a:p>
        </p:txBody>
      </p:sp>
      <p:cxnSp>
        <p:nvCxnSpPr>
          <p:cNvPr id="9" name="Connettore diritto 8"/>
          <p:cNvCxnSpPr/>
          <p:nvPr/>
        </p:nvCxnSpPr>
        <p:spPr>
          <a:xfrm flipH="1">
            <a:off x="4752020" y="4223214"/>
            <a:ext cx="846625" cy="378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a:xfrm flipH="1">
            <a:off x="4993473" y="4289208"/>
            <a:ext cx="1062184" cy="1161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diritto 14"/>
          <p:cNvCxnSpPr>
            <a:endCxn id="75" idx="0"/>
          </p:cNvCxnSpPr>
          <p:nvPr/>
        </p:nvCxnSpPr>
        <p:spPr>
          <a:xfrm flipH="1">
            <a:off x="5976834" y="4296977"/>
            <a:ext cx="439352" cy="114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a:xfrm>
            <a:off x="6779474" y="4270549"/>
            <a:ext cx="103514" cy="12465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ttore diritto 21"/>
          <p:cNvCxnSpPr/>
          <p:nvPr/>
        </p:nvCxnSpPr>
        <p:spPr>
          <a:xfrm>
            <a:off x="7048706" y="4289208"/>
            <a:ext cx="743965" cy="1402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ttore diritto 24"/>
          <p:cNvCxnSpPr>
            <a:endCxn id="6" idx="0"/>
          </p:cNvCxnSpPr>
          <p:nvPr/>
        </p:nvCxnSpPr>
        <p:spPr>
          <a:xfrm>
            <a:off x="7506500" y="4223214"/>
            <a:ext cx="724117" cy="378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ttore diritto 30"/>
          <p:cNvCxnSpPr/>
          <p:nvPr/>
        </p:nvCxnSpPr>
        <p:spPr>
          <a:xfrm>
            <a:off x="1939222" y="4247529"/>
            <a:ext cx="15728" cy="1036708"/>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ttangolo 32">
            <a:extLst>
              <a:ext uri="{FF2B5EF4-FFF2-40B4-BE49-F238E27FC236}">
                <a16:creationId xmlns:a16="http://schemas.microsoft.com/office/drawing/2014/main" id="{7AE06142-5C3B-4F1E-A1BD-D0C7E95D0E9F}"/>
              </a:ext>
            </a:extLst>
          </p:cNvPr>
          <p:cNvSpPr/>
          <p:nvPr/>
        </p:nvSpPr>
        <p:spPr>
          <a:xfrm>
            <a:off x="3851920" y="1984026"/>
            <a:ext cx="1440160" cy="660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Verdana" panose="020B0604030504040204" pitchFamily="34" charset="0"/>
                <a:ea typeface="Verdana" panose="020B0604030504040204" pitchFamily="34" charset="0"/>
                <a:cs typeface="Verdana" panose="020B0604030504040204" pitchFamily="34" charset="0"/>
              </a:rPr>
              <a:t>Dirigente</a:t>
            </a:r>
            <a:r>
              <a:rPr lang="it-IT" sz="1600" dirty="0">
                <a:latin typeface="Verdana" panose="020B0604030504040204" pitchFamily="34" charset="0"/>
                <a:ea typeface="Verdana" panose="020B0604030504040204" pitchFamily="34" charset="0"/>
                <a:cs typeface="Verdana" panose="020B0604030504040204" pitchFamily="34" charset="0"/>
              </a:rPr>
              <a:t> </a:t>
            </a:r>
          </a:p>
        </p:txBody>
      </p:sp>
      <p:sp>
        <p:nvSpPr>
          <p:cNvPr id="35" name="Rettangolo 34">
            <a:extLst>
              <a:ext uri="{FF2B5EF4-FFF2-40B4-BE49-F238E27FC236}">
                <a16:creationId xmlns:a16="http://schemas.microsoft.com/office/drawing/2014/main" id="{8CE9E75B-7865-4DED-8775-A70ECA7854B5}"/>
              </a:ext>
            </a:extLst>
          </p:cNvPr>
          <p:cNvSpPr/>
          <p:nvPr/>
        </p:nvSpPr>
        <p:spPr>
          <a:xfrm>
            <a:off x="6416186" y="2078899"/>
            <a:ext cx="1068663" cy="450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Segreteria</a:t>
            </a:r>
          </a:p>
        </p:txBody>
      </p:sp>
      <p:cxnSp>
        <p:nvCxnSpPr>
          <p:cNvPr id="10" name="Connettore 2 9">
            <a:extLst>
              <a:ext uri="{FF2B5EF4-FFF2-40B4-BE49-F238E27FC236}">
                <a16:creationId xmlns:a16="http://schemas.microsoft.com/office/drawing/2014/main" id="{55F6B520-7591-46E6-8AF3-46F376173A21}"/>
              </a:ext>
            </a:extLst>
          </p:cNvPr>
          <p:cNvCxnSpPr>
            <a:stCxn id="33" idx="3"/>
            <a:endCxn id="35" idx="1"/>
          </p:cNvCxnSpPr>
          <p:nvPr/>
        </p:nvCxnSpPr>
        <p:spPr>
          <a:xfrm flipV="1">
            <a:off x="5292080" y="2303935"/>
            <a:ext cx="1124106" cy="10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ettangolo 35">
            <a:extLst>
              <a:ext uri="{FF2B5EF4-FFF2-40B4-BE49-F238E27FC236}">
                <a16:creationId xmlns:a16="http://schemas.microsoft.com/office/drawing/2014/main" id="{F2062D11-5FF6-4773-AB40-79476744535A}"/>
              </a:ext>
            </a:extLst>
          </p:cNvPr>
          <p:cNvSpPr/>
          <p:nvPr/>
        </p:nvSpPr>
        <p:spPr>
          <a:xfrm>
            <a:off x="7800570" y="2686672"/>
            <a:ext cx="1068663" cy="640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Normativa ambientale frequenze</a:t>
            </a:r>
          </a:p>
        </p:txBody>
      </p:sp>
      <p:cxnSp>
        <p:nvCxnSpPr>
          <p:cNvPr id="24" name="Connettore a gomito 23">
            <a:extLst>
              <a:ext uri="{FF2B5EF4-FFF2-40B4-BE49-F238E27FC236}">
                <a16:creationId xmlns:a16="http://schemas.microsoft.com/office/drawing/2014/main" id="{7184EBA2-B9AC-47E2-82E7-6E55249F2FF4}"/>
              </a:ext>
            </a:extLst>
          </p:cNvPr>
          <p:cNvCxnSpPr>
            <a:cxnSpLocks/>
          </p:cNvCxnSpPr>
          <p:nvPr/>
        </p:nvCxnSpPr>
        <p:spPr>
          <a:xfrm flipV="1">
            <a:off x="7058532" y="3085236"/>
            <a:ext cx="751864" cy="60190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 name="Segnaposto piè di pagina 7"/>
          <p:cNvSpPr>
            <a:spLocks noGrp="1"/>
          </p:cNvSpPr>
          <p:nvPr>
            <p:ph type="ftr" sz="quarter" idx="11"/>
          </p:nvPr>
        </p:nvSpPr>
        <p:spPr/>
        <p:txBody>
          <a:bodyPr/>
          <a:lstStyle/>
          <a:p>
            <a:endParaRPr lang="en-US" dirty="0"/>
          </a:p>
        </p:txBody>
      </p:sp>
      <p:sp>
        <p:nvSpPr>
          <p:cNvPr id="14" name="Segnaposto numero diapositiva 13"/>
          <p:cNvSpPr>
            <a:spLocks noGrp="1"/>
          </p:cNvSpPr>
          <p:nvPr>
            <p:ph type="sldNum" sz="quarter" idx="12"/>
          </p:nvPr>
        </p:nvSpPr>
        <p:spPr/>
        <p:txBody>
          <a:bodyPr/>
          <a:lstStyle/>
          <a:p>
            <a:fld id="{EA7C8D44-3667-46F6-9772-CC52308E2A7F}" type="slidenum">
              <a:rPr kumimoji="0" lang="en-US" smtClean="0"/>
              <a:pPr/>
              <a:t>11</a:t>
            </a:fld>
            <a:endParaRPr kumimoji="0" lang="en-US" dirty="0"/>
          </a:p>
        </p:txBody>
      </p:sp>
    </p:spTree>
    <p:extLst>
      <p:ext uri="{BB962C8B-B14F-4D97-AF65-F5344CB8AC3E}">
        <p14:creationId xmlns:p14="http://schemas.microsoft.com/office/powerpoint/2010/main" val="1408521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691680" y="497475"/>
            <a:ext cx="5472608" cy="1040268"/>
          </a:xfrm>
        </p:spPr>
        <p:txBody>
          <a:bodyPr anchor="ctr">
            <a:noAutofit/>
          </a:bodyPr>
          <a:lstStyle/>
          <a:p>
            <a:pPr algn="ctr">
              <a:lnSpc>
                <a:spcPct val="110000"/>
              </a:lnSpc>
            </a:pPr>
            <a:r>
              <a:rPr lang="it-IT" sz="2200" dirty="0">
                <a:latin typeface="Verdana" panose="020B0604030504040204" pitchFamily="34" charset="0"/>
                <a:ea typeface="Verdana" panose="020B0604030504040204" pitchFamily="34" charset="0"/>
                <a:cs typeface="Verdana" panose="020B0604030504040204" pitchFamily="34" charset="0"/>
              </a:rPr>
              <a:t>2.1 Il Comitato</a:t>
            </a:r>
            <a:br>
              <a:rPr lang="it-IT" sz="2200" dirty="0">
                <a:latin typeface="Verdana" panose="020B0604030504040204" pitchFamily="34" charset="0"/>
                <a:ea typeface="Verdana" panose="020B0604030504040204" pitchFamily="34" charset="0"/>
                <a:cs typeface="Verdana" panose="020B0604030504040204" pitchFamily="34" charset="0"/>
              </a:rPr>
            </a:br>
            <a:r>
              <a:rPr lang="it-IT" sz="2200" dirty="0">
                <a:latin typeface="Verdana" panose="020B0604030504040204" pitchFamily="34" charset="0"/>
                <a:ea typeface="Verdana" panose="020B0604030504040204" pitchFamily="34" charset="0"/>
                <a:cs typeface="Verdana" panose="020B0604030504040204" pitchFamily="34" charset="0"/>
              </a:rPr>
              <a:t>    </a:t>
            </a:r>
          </a:p>
        </p:txBody>
      </p:sp>
      <p:sp>
        <p:nvSpPr>
          <p:cNvPr id="3" name="Sottotitolo 2"/>
          <p:cNvSpPr>
            <a:spLocks noGrp="1"/>
          </p:cNvSpPr>
          <p:nvPr>
            <p:ph idx="1"/>
          </p:nvPr>
        </p:nvSpPr>
        <p:spPr>
          <a:xfrm>
            <a:off x="2849651" y="1187233"/>
            <a:ext cx="5837149" cy="4938930"/>
          </a:xfrm>
        </p:spPr>
        <p:txBody>
          <a:bodyPr>
            <a:normAutofit/>
          </a:bodyPr>
          <a:lstStyle/>
          <a:p>
            <a:endParaRPr lang="it-IT" sz="9600" b="1" dirty="0">
              <a:solidFill>
                <a:schemeClr val="tx1"/>
              </a:solidFill>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1806131"/>
            <a:ext cx="1872208" cy="2486966"/>
          </a:xfrm>
        </p:spPr>
        <p:txBody>
          <a:bodyPr anchor="ctr">
            <a:normAutofit/>
          </a:bodyPr>
          <a:lstStyle/>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 del </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Servizio,</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 Tutela dei Cittadini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172530" y="1860218"/>
            <a:ext cx="6261185" cy="486575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Il Comitato,</a:t>
            </a:r>
            <a:r>
              <a:rPr kumimoji="0" lang="it-IT"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nominato con decreto del Presidente della Regione Lazio </a:t>
            </a:r>
            <a:r>
              <a:rPr lang="it-IT" sz="1600" dirty="0">
                <a:solidFill>
                  <a:srgbClr val="000000"/>
                </a:solidFill>
                <a:latin typeface="Trebuchet MS" panose="020B0603020202020204" pitchFamily="34" charset="0"/>
              </a:rPr>
              <a:t>T00314</a:t>
            </a:r>
            <a:r>
              <a:rPr kumimoji="0" lang="it-IT"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del 16/12/2019,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è stato istituito al fine di assicurare a livello territoriale regionale le necessarie funzioni di governo, di garanzia e di controllo in tema di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comunicazioni,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ricoprendo tutte le funzioni del Comitato, che si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configura, anche, come Organo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 consulenza, di gestione e di controllo della Regione in materia di sistemi convenzionali o informatici delle telecomunicazioni e radiotelevisivo, della cinematografia e dell’editoria.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12</a:t>
            </a:fld>
            <a:endParaRPr kumimoji="0" lang="en-US"/>
          </a:p>
        </p:txBody>
      </p:sp>
    </p:spTree>
    <p:extLst>
      <p:ext uri="{BB962C8B-B14F-4D97-AF65-F5344CB8AC3E}">
        <p14:creationId xmlns:p14="http://schemas.microsoft.com/office/powerpoint/2010/main" val="3648658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172530" y="362064"/>
            <a:ext cx="4254128" cy="1040268"/>
          </a:xfrm>
        </p:spPr>
        <p:txBody>
          <a:bodyPr anchor="ctr">
            <a:noAutofit/>
          </a:bodyPr>
          <a:lstStyle/>
          <a:p>
            <a:pPr algn="ctr">
              <a:lnSpc>
                <a:spcPct val="110000"/>
              </a:lnSpc>
            </a:pPr>
            <a:r>
              <a:rPr lang="it-IT" sz="2200" dirty="0">
                <a:latin typeface="Verdana" panose="020B0604030504040204" pitchFamily="34" charset="0"/>
                <a:ea typeface="Verdana" panose="020B0604030504040204" pitchFamily="34" charset="0"/>
                <a:cs typeface="Verdana" panose="020B0604030504040204" pitchFamily="34" charset="0"/>
              </a:rPr>
              <a:t>2.1 Composizione del Comitato</a:t>
            </a:r>
            <a:br>
              <a:rPr lang="it-IT" sz="2200" dirty="0">
                <a:latin typeface="Verdana" panose="020B0604030504040204" pitchFamily="34" charset="0"/>
                <a:ea typeface="Verdana" panose="020B0604030504040204" pitchFamily="34" charset="0"/>
                <a:cs typeface="Verdana" panose="020B0604030504040204" pitchFamily="34" charset="0"/>
              </a:rPr>
            </a:br>
            <a:r>
              <a:rPr lang="it-IT" sz="2200" dirty="0">
                <a:latin typeface="Verdana" panose="020B0604030504040204" pitchFamily="34" charset="0"/>
                <a:ea typeface="Verdana" panose="020B0604030504040204" pitchFamily="34" charset="0"/>
                <a:cs typeface="Verdana" panose="020B0604030504040204" pitchFamily="34" charset="0"/>
              </a:rPr>
              <a:t> </a:t>
            </a:r>
          </a:p>
        </p:txBody>
      </p:sp>
      <p:sp>
        <p:nvSpPr>
          <p:cNvPr id="3" name="Sottotitolo 2"/>
          <p:cNvSpPr>
            <a:spLocks noGrp="1"/>
          </p:cNvSpPr>
          <p:nvPr>
            <p:ph idx="1"/>
          </p:nvPr>
        </p:nvSpPr>
        <p:spPr>
          <a:xfrm>
            <a:off x="1988208" y="1128418"/>
            <a:ext cx="6472223" cy="4883367"/>
          </a:xfrm>
        </p:spPr>
        <p:txBody>
          <a:bodyPr>
            <a:normAutofit/>
          </a:bodyPr>
          <a:lstStyle/>
          <a:p>
            <a:endParaRPr lang="it-IT" sz="9600" b="1" dirty="0">
              <a:solidFill>
                <a:schemeClr val="tx1"/>
              </a:solidFill>
            </a:endParaRPr>
          </a:p>
          <a:p>
            <a:endParaRPr lang="it-IT" sz="4800" dirty="0">
              <a:solidFill>
                <a:schemeClr val="tx1"/>
              </a:solidFill>
            </a:endParaRPr>
          </a:p>
          <a:p>
            <a:endParaRPr lang="it-IT" sz="4800" dirty="0"/>
          </a:p>
          <a:p>
            <a:pPr marL="0" indent="0" algn="just">
              <a:buNone/>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313565" y="1187233"/>
            <a:ext cx="1415491" cy="2913187"/>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sp>
        <p:nvSpPr>
          <p:cNvPr id="2" name="Rettangolo 1"/>
          <p:cNvSpPr/>
          <p:nvPr/>
        </p:nvSpPr>
        <p:spPr>
          <a:xfrm>
            <a:off x="2502106" y="543583"/>
            <a:ext cx="3924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022488" y="1700808"/>
            <a:ext cx="6261185" cy="462506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Presidente: avv. Maria Cristina </a:t>
            </a: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Cafini</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rPr>
              <a:t>corecomlazio.presidente@cert.consreglazio.it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a:t>
            </a:r>
          </a:p>
          <a:p>
            <a:pPr marL="0" marR="0" lvl="0" indent="0" algn="just" defTabSz="914400" rtl="0" eaLnBrk="1" fontAlgn="auto" latinLnBrk="0" hangingPunct="1">
              <a:lnSpc>
                <a:spcPct val="100000"/>
              </a:lnSpc>
              <a:spcBef>
                <a:spcPct val="20000"/>
              </a:spcBef>
              <a:spcAft>
                <a:spcPts val="0"/>
              </a:spcAft>
              <a:buClrTx/>
              <a:buSzTx/>
              <a:buNone/>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3"/>
              </a:rPr>
              <a:t>m</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3"/>
              </a:rPr>
              <a:t>cafini-cons@regione.lazio.it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Componenti:</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Federico Giannone </a:t>
            </a:r>
          </a:p>
          <a:p>
            <a:pPr marL="0" marR="0" lvl="0" indent="0" algn="just" defTabSz="914400" rtl="0" eaLnBrk="1" fontAlgn="auto" latinLnBrk="0" hangingPunct="1">
              <a:lnSpc>
                <a:spcPct val="100000"/>
              </a:lnSpc>
              <a:spcBef>
                <a:spcPct val="20000"/>
              </a:spcBef>
              <a:spcAft>
                <a:spcPts val="0"/>
              </a:spcAft>
              <a:buClrTx/>
              <a:buSzTx/>
              <a:buNone/>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4"/>
              </a:rPr>
              <a:t>fgiannone-cons@regione.lazio.it</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kumimoji="0" lang="it-IT" sz="1600" b="0" i="0" u="none" strike="noStrike" kern="1200" cap="none" spc="0" normalizeH="0" baseline="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0" indent="0" algn="just">
              <a:buNone/>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Iside Castagnola </a:t>
            </a:r>
          </a:p>
          <a:p>
            <a:pPr marL="0" indent="0" algn="just">
              <a:buNone/>
              <a:defRPr/>
            </a:pPr>
            <a:r>
              <a:rPr lang="it-IT" sz="1600" dirty="0">
                <a:solidFill>
                  <a:prstClr val="black"/>
                </a:solidFill>
                <a:latin typeface="Verdana" panose="020B0604030504040204" pitchFamily="34" charset="0"/>
                <a:ea typeface="Verdana" panose="020B0604030504040204" pitchFamily="34" charset="0"/>
                <a:hlinkClick r:id="rId5"/>
              </a:rPr>
              <a:t>icastagnola-cons@regione.lazio.it</a:t>
            </a:r>
            <a:endParaRPr lang="it-IT" sz="1600" dirty="0">
              <a:solidFill>
                <a:prstClr val="black"/>
              </a:solidFill>
              <a:latin typeface="Verdana" panose="020B0604030504040204" pitchFamily="34" charset="0"/>
              <a:ea typeface="Verdana" panose="020B0604030504040204" pitchFamily="34" charset="0"/>
            </a:endParaRPr>
          </a:p>
          <a:p>
            <a:pPr marL="0" indent="0" algn="just">
              <a:buNone/>
              <a:defRPr/>
            </a:pPr>
            <a:endParaRPr lang="it-IT" sz="1600" dirty="0">
              <a:solidFill>
                <a:prstClr val="black"/>
              </a:solidFill>
              <a:latin typeface="Verdana" panose="020B0604030504040204" pitchFamily="34" charset="0"/>
              <a:ea typeface="Verdana" panose="020B0604030504040204" pitchFamily="34" charset="0"/>
            </a:endParaRPr>
          </a:p>
          <a:p>
            <a:pPr marL="0" indent="0" algn="just">
              <a:buNone/>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Roberto Francesco Giuliano</a:t>
            </a:r>
          </a:p>
          <a:p>
            <a:pPr marL="0" indent="0" algn="just">
              <a:buNone/>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6"/>
              </a:rPr>
              <a:t>rfgiuliano-cons@regione.lazio.it</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Oreste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C</a:t>
            </a: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arracino</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7"/>
              </a:rPr>
              <a:t>ocarracino-cons@regione.lazio.it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8"/>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0" name="Immagin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2" name="Immagin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3" name="Immagine 12" descr="logo_agcom"/>
          <p:cNvPicPr/>
          <p:nvPr/>
        </p:nvPicPr>
        <p:blipFill>
          <a:blip r:embed="rId11"/>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13</a:t>
            </a:fld>
            <a:endParaRPr kumimoji="0" lang="en-US"/>
          </a:p>
        </p:txBody>
      </p:sp>
    </p:spTree>
    <p:extLst>
      <p:ext uri="{BB962C8B-B14F-4D97-AF65-F5344CB8AC3E}">
        <p14:creationId xmlns:p14="http://schemas.microsoft.com/office/powerpoint/2010/main" val="1698392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251520" y="288019"/>
            <a:ext cx="8309568" cy="737680"/>
          </a:xfrm>
          <a:prstGeom prst="rect">
            <a:avLst/>
          </a:prstGeom>
        </p:spPr>
      </p:pic>
      <p:sp>
        <p:nvSpPr>
          <p:cNvPr id="2" name="Titolo 1"/>
          <p:cNvSpPr>
            <a:spLocks noGrp="1"/>
          </p:cNvSpPr>
          <p:nvPr>
            <p:ph type="title"/>
          </p:nvPr>
        </p:nvSpPr>
        <p:spPr/>
        <p:txBody>
          <a:bodyPr/>
          <a:lstStyle/>
          <a:p>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2.2 La struttura amministrativa</a:t>
            </a:r>
            <a:b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200" b="1" dirty="0">
                <a:solidFill>
                  <a:prstClr val="black"/>
                </a:solidFill>
                <a:latin typeface="Verdana" panose="020B0604030504040204" pitchFamily="34" charset="0"/>
                <a:ea typeface="Verdana" panose="020B0604030504040204" pitchFamily="34" charset="0"/>
                <a:cs typeface="Verdana" panose="020B0604030504040204" pitchFamily="34" charset="0"/>
              </a:rPr>
              <a:t>Mappatura della struttura organizzativa del Co.re.com Lazio al 01/01/2021</a:t>
            </a:r>
            <a:endParaRPr lang="it-IT" sz="1200" dirty="0"/>
          </a:p>
        </p:txBody>
      </p:sp>
      <p:sp>
        <p:nvSpPr>
          <p:cNvPr id="3" name="Segnaposto contenuto 2"/>
          <p:cNvSpPr>
            <a:spLocks noGrp="1"/>
          </p:cNvSpPr>
          <p:nvPr>
            <p:ph idx="1"/>
          </p:nvPr>
        </p:nvSpPr>
        <p:spPr>
          <a:xfrm>
            <a:off x="683568" y="1600200"/>
            <a:ext cx="8136904" cy="4525963"/>
          </a:xfrm>
        </p:spPr>
        <p:txBody>
          <a:bodyPr/>
          <a:lstStyle/>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
        <p:nvSpPr>
          <p:cNvPr id="13" name="Rettangolo 12"/>
          <p:cNvSpPr/>
          <p:nvPr/>
        </p:nvSpPr>
        <p:spPr>
          <a:xfrm>
            <a:off x="3846143" y="1984026"/>
            <a:ext cx="1440160" cy="660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Direttore</a:t>
            </a:r>
            <a:r>
              <a:rPr kumimoji="0" lang="it-IT" sz="16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 </a:t>
            </a:r>
          </a:p>
        </p:txBody>
      </p:sp>
      <p:cxnSp>
        <p:nvCxnSpPr>
          <p:cNvPr id="20" name="Connettore diritto 19"/>
          <p:cNvCxnSpPr/>
          <p:nvPr/>
        </p:nvCxnSpPr>
        <p:spPr>
          <a:xfrm>
            <a:off x="2266543" y="3088663"/>
            <a:ext cx="4359941" cy="81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p:nvCxnSpPr>
        <p:spPr>
          <a:xfrm>
            <a:off x="4481832" y="2644700"/>
            <a:ext cx="0" cy="459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a:xfrm>
            <a:off x="6626484" y="3104883"/>
            <a:ext cx="0"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ttangolo 29"/>
          <p:cNvSpPr/>
          <p:nvPr/>
        </p:nvSpPr>
        <p:spPr>
          <a:xfrm>
            <a:off x="576613" y="3096774"/>
            <a:ext cx="2771251" cy="1165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Posizione organizzativa Conciliazioni- GU5 </a:t>
            </a:r>
            <a:r>
              <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Amministrazione</a:t>
            </a:r>
            <a:r>
              <a:rPr kumimoji="0" lang="it-IT" sz="1600" b="0" i="0" u="none" strike="noStrike" kern="1200" cap="none" spc="0" normalizeH="0" baseline="0" noProof="0" dirty="0">
                <a:ln>
                  <a:noFill/>
                </a:ln>
                <a:solidFill>
                  <a:prstClr val="white"/>
                </a:solidFill>
                <a:effectLst/>
                <a:uLnTx/>
                <a:uFillTx/>
                <a:latin typeface="Calibri"/>
                <a:ea typeface="+mn-ea"/>
                <a:cs typeface="+mn-cs"/>
              </a:rPr>
              <a:t> – URP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2" name="Rettangolo 31"/>
          <p:cNvSpPr/>
          <p:nvPr/>
        </p:nvSpPr>
        <p:spPr>
          <a:xfrm>
            <a:off x="5903832" y="2996952"/>
            <a:ext cx="2412583" cy="1265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Calibri"/>
                <a:ea typeface="+mn-ea"/>
                <a:cs typeface="+mn-cs"/>
              </a:rPr>
              <a:t>Posizione organizzativa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Definizioni,</a:t>
            </a:r>
            <a:r>
              <a:rPr kumimoji="0" lang="it-IT" sz="16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 Radio Tv e ROC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17" name="Connettore diritto 16"/>
          <p:cNvCxnSpPr/>
          <p:nvPr/>
        </p:nvCxnSpPr>
        <p:spPr>
          <a:xfrm>
            <a:off x="2266543" y="3096773"/>
            <a:ext cx="0" cy="445923"/>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ttangolo 32">
            <a:extLst>
              <a:ext uri="{FF2B5EF4-FFF2-40B4-BE49-F238E27FC236}">
                <a16:creationId xmlns:a16="http://schemas.microsoft.com/office/drawing/2014/main" id="{7AE06142-5C3B-4F1E-A1BD-D0C7E95D0E9F}"/>
              </a:ext>
            </a:extLst>
          </p:cNvPr>
          <p:cNvSpPr/>
          <p:nvPr/>
        </p:nvSpPr>
        <p:spPr>
          <a:xfrm>
            <a:off x="3563892" y="1984026"/>
            <a:ext cx="1728188" cy="660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Dirigente</a:t>
            </a:r>
            <a:r>
              <a:rPr kumimoji="0" lang="it-IT" sz="16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 </a:t>
            </a:r>
          </a:p>
        </p:txBody>
      </p:sp>
      <p:sp>
        <p:nvSpPr>
          <p:cNvPr id="14" name="CasellaDiTesto 13">
            <a:extLst>
              <a:ext uri="{FF2B5EF4-FFF2-40B4-BE49-F238E27FC236}">
                <a16:creationId xmlns:a16="http://schemas.microsoft.com/office/drawing/2014/main" id="{F1B21975-362F-46E0-B7C4-F9476408E36A}"/>
              </a:ext>
            </a:extLst>
          </p:cNvPr>
          <p:cNvSpPr txBox="1"/>
          <p:nvPr/>
        </p:nvSpPr>
        <p:spPr>
          <a:xfrm>
            <a:off x="5393258" y="2065861"/>
            <a:ext cx="2088232" cy="369332"/>
          </a:xfrm>
          <a:prstGeom prst="rect">
            <a:avLst/>
          </a:prstGeom>
          <a:noFill/>
        </p:spPr>
        <p:txBody>
          <a:bodyPr wrap="square" rtlCol="0">
            <a:spAutoFit/>
          </a:bodyPr>
          <a:lstStyle/>
          <a:p>
            <a:r>
              <a:rPr lang="it-IT" dirty="0"/>
              <a:t>Dott. Roberto Rizzi</a:t>
            </a:r>
          </a:p>
        </p:txBody>
      </p:sp>
      <p:sp>
        <p:nvSpPr>
          <p:cNvPr id="16" name="CasellaDiTesto 15">
            <a:extLst>
              <a:ext uri="{FF2B5EF4-FFF2-40B4-BE49-F238E27FC236}">
                <a16:creationId xmlns:a16="http://schemas.microsoft.com/office/drawing/2014/main" id="{CC533671-C057-43CA-9FA2-5936AB1E4564}"/>
              </a:ext>
            </a:extLst>
          </p:cNvPr>
          <p:cNvSpPr txBox="1"/>
          <p:nvPr/>
        </p:nvSpPr>
        <p:spPr>
          <a:xfrm>
            <a:off x="683568" y="4444972"/>
            <a:ext cx="2664296" cy="369332"/>
          </a:xfrm>
          <a:prstGeom prst="rect">
            <a:avLst/>
          </a:prstGeom>
          <a:noFill/>
        </p:spPr>
        <p:txBody>
          <a:bodyPr wrap="square" rtlCol="0">
            <a:spAutoFit/>
          </a:bodyPr>
          <a:lstStyle/>
          <a:p>
            <a:r>
              <a:rPr lang="it-IT" dirty="0"/>
              <a:t>Dott.ssa Franca Cardinali</a:t>
            </a:r>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14</a:t>
            </a:fld>
            <a:endParaRPr kumimoji="0" lang="en-US" dirty="0"/>
          </a:p>
        </p:txBody>
      </p:sp>
    </p:spTree>
    <p:extLst>
      <p:ext uri="{BB962C8B-B14F-4D97-AF65-F5344CB8AC3E}">
        <p14:creationId xmlns:p14="http://schemas.microsoft.com/office/powerpoint/2010/main" val="356147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317988" y="426556"/>
            <a:ext cx="4486260" cy="1040268"/>
          </a:xfrm>
        </p:spPr>
        <p:txBody>
          <a:bodyPr anchor="ctr">
            <a:noAutofit/>
          </a:bodyPr>
          <a:lstStyle/>
          <a:p>
            <a:pPr algn="ctr"/>
            <a:r>
              <a:rPr lang="it-IT" sz="2200" dirty="0">
                <a:latin typeface="Verdana" panose="020B0604030504040204" pitchFamily="34" charset="0"/>
                <a:ea typeface="Verdana" panose="020B0604030504040204" pitchFamily="34" charset="0"/>
                <a:cs typeface="Verdana" panose="020B0604030504040204" pitchFamily="34" charset="0"/>
              </a:rPr>
              <a:t>3.    Informazione e Contatti</a:t>
            </a:r>
          </a:p>
        </p:txBody>
      </p:sp>
      <p:sp>
        <p:nvSpPr>
          <p:cNvPr id="3" name="Sottotitolo 2"/>
          <p:cNvSpPr>
            <a:spLocks noGrp="1"/>
          </p:cNvSpPr>
          <p:nvPr>
            <p:ph idx="1"/>
          </p:nvPr>
        </p:nvSpPr>
        <p:spPr>
          <a:xfrm>
            <a:off x="2849651" y="1187233"/>
            <a:ext cx="5837149" cy="4938930"/>
          </a:xfrm>
        </p:spPr>
        <p:txBody>
          <a:bodyPr>
            <a:normAutofit/>
          </a:bodyPr>
          <a:lstStyle/>
          <a:p>
            <a:endParaRPr lang="it-IT" sz="9600" b="1" dirty="0">
              <a:solidFill>
                <a:schemeClr val="tx1"/>
              </a:solidFill>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282352" y="1673546"/>
            <a:ext cx="2242592" cy="2337123"/>
          </a:xfrm>
        </p:spPr>
        <p:txBody>
          <a:bodyPr>
            <a:normAutofit/>
          </a:bodyPr>
          <a:lstStyle/>
          <a:p>
            <a:r>
              <a:rPr lang="it-IT" sz="1800" b="1" dirty="0">
                <a:latin typeface="Verdana" panose="020B0604030504040204" pitchFamily="34" charset="0"/>
                <a:ea typeface="Verdana" panose="020B0604030504040204" pitchFamily="34" charset="0"/>
                <a:cs typeface="Verdana" panose="020B0604030504040204" pitchFamily="34" charset="0"/>
              </a:rPr>
              <a:t>3.1 Dove si trova</a:t>
            </a: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ttangolo 8"/>
          <p:cNvSpPr/>
          <p:nvPr/>
        </p:nvSpPr>
        <p:spPr>
          <a:xfrm>
            <a:off x="120082" y="2573850"/>
            <a:ext cx="2135084" cy="203132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Via Lucrezio Caro, 67 Roma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9 min. a piedi dalla fermata Metro A – </a:t>
            </a:r>
            <a:r>
              <a:rPr kumimoji="0" lang="it-IT"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Lepanto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3 min. a piedi dalla fermata </a:t>
            </a:r>
            <a:r>
              <a:rPr kumimoji="0" lang="it-IT" sz="14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Atac</a:t>
            </a:r>
            <a:r>
              <a:rPr kumimoji="0" lang="it-IT" sz="1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 </a:t>
            </a:r>
            <a:r>
              <a:rPr kumimoji="0" lang="it-IT" sz="1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Piazza Cavour/Via Cicerone</a:t>
            </a:r>
          </a:p>
        </p:txBody>
      </p:sp>
      <p:pic>
        <p:nvPicPr>
          <p:cNvPr id="10" name="Immagine 9"/>
          <p:cNvPicPr>
            <a:picLocks noChangeAspect="1"/>
          </p:cNvPicPr>
          <p:nvPr/>
        </p:nvPicPr>
        <p:blipFill rotWithShape="1">
          <a:blip r:embed="rId2"/>
          <a:srcRect l="33859" t="18703" r="9615" b="15345"/>
          <a:stretch/>
        </p:blipFill>
        <p:spPr>
          <a:xfrm>
            <a:off x="2195737" y="1700808"/>
            <a:ext cx="6850866" cy="4494046"/>
          </a:xfrm>
          <a:prstGeom prst="rect">
            <a:avLst/>
          </a:prstGeom>
        </p:spPr>
      </p:pic>
      <p:pic>
        <p:nvPicPr>
          <p:cNvPr id="11" name="Immagin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2" name="Immagin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3" name="Immagine 12" descr="logo_agcom"/>
          <p:cNvPicPr/>
          <p:nvPr/>
        </p:nvPicPr>
        <p:blipFill>
          <a:blip r:embed="rId5"/>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15</a:t>
            </a:fld>
            <a:endParaRPr kumimoji="0" lang="en-US"/>
          </a:p>
        </p:txBody>
      </p:sp>
    </p:spTree>
    <p:extLst>
      <p:ext uri="{BB962C8B-B14F-4D97-AF65-F5344CB8AC3E}">
        <p14:creationId xmlns:p14="http://schemas.microsoft.com/office/powerpoint/2010/main" val="302228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0" y="525172"/>
            <a:ext cx="4505485" cy="1040268"/>
          </a:xfrm>
        </p:spPr>
        <p:txBody>
          <a:bodyPr anchor="ctr">
            <a:noAutofit/>
          </a:bodyPr>
          <a:lstStyle/>
          <a:p>
            <a:pPr algn="ctr"/>
            <a:r>
              <a:rPr lang="it-IT" sz="2200" dirty="0">
                <a:latin typeface="Verdana" panose="020B0604030504040204" pitchFamily="34" charset="0"/>
                <a:ea typeface="Verdana" panose="020B0604030504040204" pitchFamily="34" charset="0"/>
                <a:cs typeface="Verdana" panose="020B0604030504040204" pitchFamily="34" charset="0"/>
              </a:rPr>
              <a:t>3.  Informazione e                                                      Contatti</a:t>
            </a:r>
          </a:p>
        </p:txBody>
      </p:sp>
      <p:sp>
        <p:nvSpPr>
          <p:cNvPr id="3" name="Sottotitolo 2"/>
          <p:cNvSpPr>
            <a:spLocks noGrp="1"/>
          </p:cNvSpPr>
          <p:nvPr>
            <p:ph idx="1"/>
          </p:nvPr>
        </p:nvSpPr>
        <p:spPr>
          <a:xfrm>
            <a:off x="2849651" y="1187233"/>
            <a:ext cx="5837149" cy="4938930"/>
          </a:xfrm>
        </p:spPr>
        <p:txBody>
          <a:bodyPr>
            <a:normAutofit/>
          </a:bodyPr>
          <a:lstStyle/>
          <a:p>
            <a:endParaRPr lang="it-IT" sz="9600" b="1" dirty="0">
              <a:solidFill>
                <a:schemeClr val="tx1"/>
              </a:solidFill>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86048" y="2177194"/>
            <a:ext cx="1749648" cy="830782"/>
          </a:xfrm>
        </p:spPr>
        <p:txBody>
          <a:bodyPr>
            <a:normAutofit/>
          </a:bodyPr>
          <a:lstStyle/>
          <a:p>
            <a:r>
              <a:rPr lang="it-IT" sz="1800" b="1" dirty="0">
                <a:latin typeface="Verdana" panose="020B0604030504040204" pitchFamily="34" charset="0"/>
                <a:ea typeface="Verdana" panose="020B0604030504040204" pitchFamily="34" charset="0"/>
                <a:cs typeface="Verdana" panose="020B0604030504040204" pitchFamily="34" charset="0"/>
              </a:rPr>
              <a:t>3.2 Orari</a:t>
            </a:r>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ttangolo 8"/>
          <p:cNvSpPr/>
          <p:nvPr/>
        </p:nvSpPr>
        <p:spPr>
          <a:xfrm>
            <a:off x="56674" y="4206108"/>
            <a:ext cx="2285999" cy="461665"/>
          </a:xfrm>
          <a:prstGeom prst="rect">
            <a:avLst/>
          </a:prstGeom>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Calibri"/>
                <a:ea typeface="+mn-ea"/>
                <a:cs typeface="+mn-cs"/>
              </a:rPr>
              <a:t>3. 3 </a:t>
            </a: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Contatti</a:t>
            </a:r>
          </a:p>
        </p:txBody>
      </p:sp>
      <p:sp>
        <p:nvSpPr>
          <p:cNvPr id="11" name="Segnaposto contenuto 2"/>
          <p:cNvSpPr txBox="1">
            <a:spLocks/>
          </p:cNvSpPr>
          <p:nvPr/>
        </p:nvSpPr>
        <p:spPr>
          <a:xfrm>
            <a:off x="1835696" y="1515133"/>
            <a:ext cx="6629606" cy="48124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Il servizio telefonico dedicato all'orientamento sui servizi e sulle procedure è attivo:</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lunedì e mercoledì dalle ore 9.30 alle ore </a:t>
            </a:r>
            <a:r>
              <a:rPr kumimoji="0" lang="it-IT" sz="16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12.30 e</a:t>
            </a:r>
            <a:endPar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dalle ore 14.30 alle ore 15.30</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Tasto 1: Conciliazioni</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Tasto 2: GU5 e Provvedimenti temporanei</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Tasto 3: Definizioni</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Tasto 4: ROC</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Tasto 5: Ufficio Radio TV</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Tasto 6: Amministrazione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martedì giovedì e venerdì dalle ore 9.30 alle ore </a:t>
            </a:r>
            <a:r>
              <a:rPr kumimoji="0" lang="it-IT" sz="16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12.30 e</a:t>
            </a:r>
            <a:endPar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dalle ore 14.30 alle ore17.00</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Tasto 7: Segreteria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Contact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Center: tel.</a:t>
            </a:r>
            <a:r>
              <a:rPr kumimoji="0" lang="it-IT" sz="15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06/326984 </a:t>
            </a:r>
            <a:r>
              <a:rPr kumimoji="0" lang="it-IT"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5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06/3215907- 06/3215995 </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16</a:t>
            </a:fld>
            <a:endParaRPr kumimoji="0" lang="en-US"/>
          </a:p>
        </p:txBody>
      </p:sp>
    </p:spTree>
    <p:extLst>
      <p:ext uri="{BB962C8B-B14F-4D97-AF65-F5344CB8AC3E}">
        <p14:creationId xmlns:p14="http://schemas.microsoft.com/office/powerpoint/2010/main" val="425745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6169" y="2478987"/>
            <a:ext cx="8180412" cy="1212320"/>
          </a:xfrm>
        </p:spPr>
        <p:txBody>
          <a:bodyPr>
            <a:normAutofit/>
          </a:bodyPr>
          <a:lstStyle/>
          <a:p>
            <a:r>
              <a:rPr lang="it-IT" sz="2200" b="1" dirty="0">
                <a:latin typeface="Verdana" panose="020B0604030504040204" pitchFamily="34" charset="0"/>
                <a:ea typeface="Verdana" panose="020B0604030504040204" pitchFamily="34" charset="0"/>
                <a:cs typeface="Verdana" panose="020B0604030504040204" pitchFamily="34" charset="0"/>
              </a:rPr>
              <a:t>4.    Attività del Co.re.com. </a:t>
            </a:r>
          </a:p>
        </p:txBody>
      </p:sp>
      <p:sp>
        <p:nvSpPr>
          <p:cNvPr id="7" name="Titolo 1"/>
          <p:cNvSpPr txBox="1">
            <a:spLocks/>
          </p:cNvSpPr>
          <p:nvPr/>
        </p:nvSpPr>
        <p:spPr>
          <a:xfrm>
            <a:off x="457200" y="2439270"/>
            <a:ext cx="8180412" cy="115271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j-ea"/>
              <a:cs typeface="+mj-cs"/>
            </a:endParaRPr>
          </a:p>
        </p:txBody>
      </p:sp>
      <p:sp>
        <p:nvSpPr>
          <p:cNvPr id="10" name="Titolo 1"/>
          <p:cNvSpPr txBox="1">
            <a:spLocks/>
          </p:cNvSpPr>
          <p:nvPr/>
        </p:nvSpPr>
        <p:spPr>
          <a:xfrm>
            <a:off x="539552" y="2693639"/>
            <a:ext cx="8180412" cy="115271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j-ea"/>
              <a:cs typeface="+mj-cs"/>
            </a:endParaRPr>
          </a:p>
        </p:txBody>
      </p:sp>
      <p:sp>
        <p:nvSpPr>
          <p:cNvPr id="8" name="Segnaposto contenuto 7"/>
          <p:cNvSpPr>
            <a:spLocks noGrp="1"/>
          </p:cNvSpPr>
          <p:nvPr>
            <p:ph idx="1"/>
          </p:nvPr>
        </p:nvSpPr>
        <p:spPr>
          <a:xfrm>
            <a:off x="1691680" y="2996952"/>
            <a:ext cx="6192688" cy="288032"/>
          </a:xfrm>
        </p:spPr>
        <p:txBody>
          <a:bodyPr>
            <a:normAutofit fontScale="77500" lnSpcReduction="20000"/>
          </a:bodyPr>
          <a:lstStyle/>
          <a:p>
            <a:pPr marL="0" indent="0">
              <a:buNone/>
            </a:pPr>
            <a:r>
              <a:rPr lang="it-IT" sz="2000" b="1" dirty="0"/>
              <a:t>     </a:t>
            </a:r>
            <a:endParaRPr lang="it-IT" sz="2200" u="sng" dirty="0">
              <a:latin typeface="Verdana" panose="020B0604030504040204" pitchFamily="34" charset="0"/>
              <a:ea typeface="Verdana" panose="020B0604030504040204" pitchFamily="34" charset="0"/>
              <a:cs typeface="Verdana" panose="020B0604030504040204" pitchFamily="34" charset="0"/>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3" name="Segnaposto piè di pagina 2"/>
          <p:cNvSpPr>
            <a:spLocks noGrp="1"/>
          </p:cNvSpPr>
          <p:nvPr>
            <p:ph type="ftr" sz="quarter" idx="11"/>
          </p:nvPr>
        </p:nvSpPr>
        <p:spPr/>
        <p:txBody>
          <a:bodyPr/>
          <a:lstStyle/>
          <a:p>
            <a:endParaRPr lang="en-US" dirty="0"/>
          </a:p>
        </p:txBody>
      </p:sp>
      <p:sp>
        <p:nvSpPr>
          <p:cNvPr id="4" name="Segnaposto numero diapositiva 3"/>
          <p:cNvSpPr>
            <a:spLocks noGrp="1"/>
          </p:cNvSpPr>
          <p:nvPr>
            <p:ph type="sldNum" sz="quarter" idx="12"/>
          </p:nvPr>
        </p:nvSpPr>
        <p:spPr/>
        <p:txBody>
          <a:bodyPr/>
          <a:lstStyle/>
          <a:p>
            <a:fld id="{EA7C8D44-3667-46F6-9772-CC52308E2A7F}" type="slidenum">
              <a:rPr kumimoji="0" lang="en-US" smtClean="0"/>
              <a:pPr/>
              <a:t>17</a:t>
            </a:fld>
            <a:endParaRPr kumimoji="0" lang="en-US" dirty="0"/>
          </a:p>
        </p:txBody>
      </p:sp>
    </p:spTree>
    <p:extLst>
      <p:ext uri="{BB962C8B-B14F-4D97-AF65-F5344CB8AC3E}">
        <p14:creationId xmlns:p14="http://schemas.microsoft.com/office/powerpoint/2010/main" val="2250435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4.1 Conciliazioni e definizioni delle controversie</a:t>
            </a:r>
          </a:p>
        </p:txBody>
      </p:sp>
      <p:sp>
        <p:nvSpPr>
          <p:cNvPr id="3" name="Sottotitolo 2"/>
          <p:cNvSpPr>
            <a:spLocks noGrp="1"/>
          </p:cNvSpPr>
          <p:nvPr>
            <p:ph idx="1"/>
          </p:nvPr>
        </p:nvSpPr>
        <p:spPr>
          <a:xfrm>
            <a:off x="1619672" y="1942911"/>
            <a:ext cx="6840760" cy="4582434"/>
          </a:xfrm>
        </p:spPr>
        <p:txBody>
          <a:bodyPr>
            <a:normAutofit fontScale="25000" lnSpcReduction="20000"/>
          </a:bodyPr>
          <a:lstStyle/>
          <a:p>
            <a:endParaRPr lang="it-IT" sz="2400" b="1" dirty="0">
              <a:latin typeface="+mj-lt"/>
              <a:ea typeface="+mj-ea"/>
              <a:cs typeface="+mj-cs"/>
            </a:endParaRPr>
          </a:p>
          <a:p>
            <a:pPr marL="0" indent="0">
              <a:buNone/>
            </a:pPr>
            <a:r>
              <a:rPr lang="it-IT" dirty="0"/>
              <a:t> </a:t>
            </a:r>
          </a:p>
          <a:p>
            <a:pPr marL="0" indent="0" algn="just">
              <a:lnSpc>
                <a:spcPct val="120000"/>
              </a:lnSpc>
              <a:buNone/>
            </a:pPr>
            <a:r>
              <a:rPr lang="it-IT" sz="6400" dirty="0">
                <a:latin typeface="Verdana" panose="020B0604030504040204" pitchFamily="34" charset="0"/>
                <a:ea typeface="Verdana" panose="020B0604030504040204" pitchFamily="34" charset="0"/>
                <a:cs typeface="Verdana" panose="020B0604030504040204" pitchFamily="34" charset="0"/>
              </a:rPr>
              <a:t>In caso di distacco della linea voce o internet, o di malfunzionamento di qualunque tipo di utenza fissa o mobile o servizi di </a:t>
            </a:r>
            <a:r>
              <a:rPr lang="it-IT" sz="6400" dirty="0" err="1">
                <a:latin typeface="Verdana" panose="020B0604030504040204" pitchFamily="34" charset="0"/>
                <a:ea typeface="Verdana" panose="020B0604030504040204" pitchFamily="34" charset="0"/>
                <a:cs typeface="Verdana" panose="020B0604030504040204" pitchFamily="34" charset="0"/>
              </a:rPr>
              <a:t>PayTv</a:t>
            </a:r>
            <a:r>
              <a:rPr lang="it-IT" sz="6400" dirty="0">
                <a:latin typeface="Verdana" panose="020B0604030504040204" pitchFamily="34" charset="0"/>
                <a:ea typeface="Verdana" panose="020B0604030504040204" pitchFamily="34" charset="0"/>
                <a:cs typeface="Verdana" panose="020B0604030504040204" pitchFamily="34" charset="0"/>
              </a:rPr>
              <a:t>, o in qualunque altro caso di abuso previsto dalla Delibera AGCOM 203/18/CONS, si può chiedere al Co.re.com Lazio di adottare un provvedimento temporaneo per la riattivazione o per il ripristino del servizio o la cessazione dell’abuso. </a:t>
            </a:r>
          </a:p>
          <a:p>
            <a:pPr marL="0" indent="0" algn="just">
              <a:lnSpc>
                <a:spcPct val="120000"/>
              </a:lnSpc>
              <a:buNone/>
            </a:pPr>
            <a:r>
              <a:rPr lang="it-IT" sz="6400" dirty="0">
                <a:latin typeface="Verdana" panose="020B0604030504040204" pitchFamily="34" charset="0"/>
                <a:ea typeface="Verdana" panose="020B0604030504040204" pitchFamily="34" charset="0"/>
                <a:cs typeface="Verdana" panose="020B0604030504040204" pitchFamily="34" charset="0"/>
              </a:rPr>
              <a:t>E’ necessario, per promuovere questa istanza, che l’utente, contestualmente, presenti anche l’istanza per l’esperimento del tentativo di conciliazione o dell’eventuale procedura per la definizione della controversia, in caso la conciliazione abbia già avuto esito negativo.</a:t>
            </a:r>
          </a:p>
          <a:p>
            <a:pPr marL="0" indent="0" algn="just">
              <a:lnSpc>
                <a:spcPct val="120000"/>
              </a:lnSpc>
              <a:buNone/>
            </a:pPr>
            <a:r>
              <a:rPr lang="it-IT" sz="6400" dirty="0">
                <a:latin typeface="Verdana" panose="020B0604030504040204" pitchFamily="34" charset="0"/>
                <a:ea typeface="Verdana" panose="020B0604030504040204" pitchFamily="34" charset="0"/>
                <a:cs typeface="Verdana" panose="020B0604030504040204" pitchFamily="34" charset="0"/>
              </a:rPr>
              <a:t> La proposizione di detti procedimenti, giusta la Delibera sopracitata, avviene tramite il portale informatico nazionale "</a:t>
            </a:r>
            <a:r>
              <a:rPr lang="it-IT" sz="6400" dirty="0" err="1">
                <a:latin typeface="Verdana" panose="020B0604030504040204" pitchFamily="34" charset="0"/>
                <a:ea typeface="Verdana" panose="020B0604030504040204" pitchFamily="34" charset="0"/>
                <a:cs typeface="Verdana" panose="020B0604030504040204" pitchFamily="34" charset="0"/>
              </a:rPr>
              <a:t>Conciliaweb</a:t>
            </a:r>
            <a:r>
              <a:rPr lang="it-IT" sz="6400" dirty="0">
                <a:latin typeface="Verdana" panose="020B0604030504040204" pitchFamily="34" charset="0"/>
                <a:ea typeface="Verdana" panose="020B0604030504040204" pitchFamily="34" charset="0"/>
                <a:cs typeface="Verdana" panose="020B0604030504040204" pitchFamily="34" charset="0"/>
              </a:rPr>
              <a:t>".</a:t>
            </a:r>
          </a:p>
        </p:txBody>
      </p:sp>
      <p:sp>
        <p:nvSpPr>
          <p:cNvPr id="2" name="Rettangolo 1"/>
          <p:cNvSpPr/>
          <p:nvPr/>
        </p:nvSpPr>
        <p:spPr>
          <a:xfrm>
            <a:off x="2376427" y="719264"/>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10" name="Segnaposto testo 4"/>
          <p:cNvSpPr txBox="1">
            <a:spLocks/>
          </p:cNvSpPr>
          <p:nvPr/>
        </p:nvSpPr>
        <p:spPr>
          <a:xfrm>
            <a:off x="1419677" y="1564704"/>
            <a:ext cx="5220695"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4.1.1 - Provvedimenti temporanei</a:t>
            </a:r>
          </a:p>
          <a:p>
            <a:pPr algn="ctr"/>
            <a:endParaRPr lang="it-IT" dirty="0"/>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7" name="Immagine 16"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12" name="Segnaposto testo 4"/>
          <p:cNvSpPr txBox="1">
            <a:spLocks/>
          </p:cNvSpPr>
          <p:nvPr/>
        </p:nvSpPr>
        <p:spPr>
          <a:xfrm>
            <a:off x="152290" y="2708920"/>
            <a:ext cx="1440160" cy="1984373"/>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del Servizio, Tutela dei Cittadini</a:t>
            </a:r>
          </a:p>
          <a:p>
            <a:pPr algn="ctr"/>
            <a:endParaRPr lang="it-IT" u="sng" dirty="0"/>
          </a:p>
          <a:p>
            <a:endParaRPr lang="it-IT" dirty="0"/>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18</a:t>
            </a:fld>
            <a:endParaRPr kumimoji="0" lang="en-US"/>
          </a:p>
        </p:txBody>
      </p:sp>
    </p:spTree>
    <p:extLst>
      <p:ext uri="{BB962C8B-B14F-4D97-AF65-F5344CB8AC3E}">
        <p14:creationId xmlns:p14="http://schemas.microsoft.com/office/powerpoint/2010/main" val="738125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47664" y="1772816"/>
            <a:ext cx="6912769" cy="4608513"/>
          </a:xfrm>
        </p:spPr>
        <p:txBody>
          <a:bodyPr>
            <a:normAutofit fontScale="25000" lnSpcReduction="20000"/>
          </a:bodyPr>
          <a:lstStyle/>
          <a:p>
            <a:pPr marL="0" indent="0" algn="just">
              <a:buNone/>
            </a:pPr>
            <a:endParaRPr lang="it-IT" sz="3400" dirty="0">
              <a:latin typeface="Verdana" panose="020B0604030504040204" pitchFamily="34" charset="0"/>
              <a:ea typeface="Verdana" panose="020B0604030504040204" pitchFamily="34" charset="0"/>
              <a:cs typeface="Verdana" panose="020B0604030504040204" pitchFamily="34" charset="0"/>
            </a:endParaRPr>
          </a:p>
          <a:p>
            <a:pPr marL="0" lvl="0" indent="0" algn="just">
              <a:lnSpc>
                <a:spcPct val="120000"/>
              </a:lnSpc>
              <a:buNone/>
            </a:pP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Avviata l’istanza, il </a:t>
            </a:r>
            <a:r>
              <a:rPr lang="it-IT" sz="6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Co.re.com verificata </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l'ammissibilità della domanda, avvia il procedimento relativo, che quindi ha per obiettivo la cessazione dell'abuso o del disservizio in corso o comunque la messa in luce delle cause accertabili dello stato lamentato </a:t>
            </a:r>
            <a:r>
              <a:rPr lang="it-IT" sz="6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dall'utente. </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I</a:t>
            </a:r>
            <a:r>
              <a:rPr lang="it-IT" sz="6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l </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Corecom può adottare il provvedimento temporaneo diretto a sollecitare la fruizione corretta del servizio richiesto, incluso l’utilizzo dei terminali a esso associati o della numerazione in uso, ovvero rigettare la domanda perché il fatto non costituisce abuso da parte del gestore.</a:t>
            </a:r>
          </a:p>
          <a:p>
            <a:pPr marL="0" lvl="0" indent="0" algn="just">
              <a:lnSpc>
                <a:spcPct val="120000"/>
              </a:lnSpc>
              <a:buNone/>
            </a:pP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In termini procedurali: entro cinque giorni lavorativi dalla presentazione della domanda l’Ufficio trasmette al gestore una richiesta di osservazioni sul lamentato, ed entro dieci giorni lavorativi dalla presentazione della domanda si adotta il provvedimento di urgenza per la cessazione del disservizio o dell'abuso, oppure la si rigetta in considerazione delle osservazioni del gestore in replica. Entro le successive 48 ore dall’adozione eventuale del provvedimento, in caso di inottemperanza del gestore, il procedimento viene trasmesso all’Agcom per quanto di sua competenza.</a:t>
            </a:r>
          </a:p>
          <a:p>
            <a:pPr marL="0" lvl="0" indent="0" algn="just">
              <a:buNone/>
            </a:pPr>
            <a:endParaRPr lang="it-IT" sz="1600" dirty="0">
              <a:solidFill>
                <a:prstClr val="black"/>
              </a:solidFill>
            </a:endParaRPr>
          </a:p>
          <a:p>
            <a:pPr marL="0" lvl="0" indent="0" algn="just">
              <a:buNone/>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it-IT" dirty="0"/>
          </a:p>
          <a:p>
            <a:pPr algn="just"/>
            <a:endParaRPr lang="it-IT" dirty="0"/>
          </a:p>
        </p:txBody>
      </p:sp>
      <p:sp>
        <p:nvSpPr>
          <p:cNvPr id="4" name="Segnaposto testo 4"/>
          <p:cNvSpPr txBox="1">
            <a:spLocks/>
          </p:cNvSpPr>
          <p:nvPr/>
        </p:nvSpPr>
        <p:spPr>
          <a:xfrm>
            <a:off x="2046851" y="1415772"/>
            <a:ext cx="5333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4.1.1 - Provvedimenti temporanei</a:t>
            </a:r>
          </a:p>
          <a:p>
            <a:pPr algn="ctr"/>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7" name="Immagine 6"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8"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b="1" dirty="0">
                <a:latin typeface="Verdana" panose="020B0604030504040204" pitchFamily="34" charset="0"/>
                <a:ea typeface="Verdana" panose="020B0604030504040204" pitchFamily="34" charset="0"/>
                <a:cs typeface="Verdana" panose="020B0604030504040204" pitchFamily="34" charset="0"/>
              </a:rPr>
              <a:t>4.1 Conciliazioni e definizioni delle controversie</a:t>
            </a:r>
          </a:p>
        </p:txBody>
      </p:sp>
      <p:sp>
        <p:nvSpPr>
          <p:cNvPr id="9" name="Segnaposto testo 4"/>
          <p:cNvSpPr txBox="1">
            <a:spLocks/>
          </p:cNvSpPr>
          <p:nvPr/>
        </p:nvSpPr>
        <p:spPr>
          <a:xfrm>
            <a:off x="62552" y="2564904"/>
            <a:ext cx="1798823" cy="2451929"/>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del </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Servizio,</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 Tutela dei Cittadini</a:t>
            </a:r>
          </a:p>
          <a:p>
            <a:pPr algn="ctr"/>
            <a:endParaRPr lang="it-IT" u="sng" dirty="0"/>
          </a:p>
          <a:p>
            <a:endParaRPr lang="it-IT" dirty="0"/>
          </a:p>
        </p:txBody>
      </p:sp>
      <p:sp>
        <p:nvSpPr>
          <p:cNvPr id="2" name="Segnaposto piè di pagina 1"/>
          <p:cNvSpPr>
            <a:spLocks noGrp="1"/>
          </p:cNvSpPr>
          <p:nvPr>
            <p:ph type="ftr" sz="quarter" idx="11"/>
          </p:nvPr>
        </p:nvSpPr>
        <p:spPr/>
        <p:txBody>
          <a:bodyPr/>
          <a:lstStyle/>
          <a:p>
            <a:endParaRPr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19</a:t>
            </a:fld>
            <a:endParaRPr kumimoji="0" lang="en-US" dirty="0"/>
          </a:p>
        </p:txBody>
      </p:sp>
    </p:spTree>
    <p:extLst>
      <p:ext uri="{BB962C8B-B14F-4D97-AF65-F5344CB8AC3E}">
        <p14:creationId xmlns:p14="http://schemas.microsoft.com/office/powerpoint/2010/main" val="1259954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8012" y="1226950"/>
            <a:ext cx="8229600" cy="545866"/>
          </a:xfrm>
        </p:spPr>
        <p:txBody>
          <a:bodyPr>
            <a:normAutofit fontScale="90000"/>
          </a:bodyPr>
          <a:lstStyle/>
          <a:p>
            <a:r>
              <a:rPr lang="it-IT" sz="2400" b="1" dirty="0">
                <a:latin typeface="Verdana" panose="020B0604030504040204" pitchFamily="34" charset="0"/>
                <a:ea typeface="Verdana" panose="020B0604030504040204" pitchFamily="34" charset="0"/>
                <a:cs typeface="Verdana" panose="020B0604030504040204" pitchFamily="34" charset="0"/>
              </a:rPr>
              <a:t>Sommario</a:t>
            </a:r>
            <a:r>
              <a:rPr lang="it-IT" sz="3200" b="1" dirty="0"/>
              <a:t> </a:t>
            </a:r>
          </a:p>
        </p:txBody>
      </p:sp>
      <p:sp>
        <p:nvSpPr>
          <p:cNvPr id="3" name="Segnaposto contenuto 2"/>
          <p:cNvSpPr>
            <a:spLocks noGrp="1"/>
          </p:cNvSpPr>
          <p:nvPr>
            <p:ph idx="1"/>
          </p:nvPr>
        </p:nvSpPr>
        <p:spPr>
          <a:xfrm>
            <a:off x="755576" y="1700808"/>
            <a:ext cx="7776864" cy="4824536"/>
          </a:xfrm>
        </p:spPr>
        <p:txBody>
          <a:bodyPr>
            <a:normAutofit fontScale="92500" lnSpcReduction="10000"/>
          </a:bodyPr>
          <a:lstStyle/>
          <a:p>
            <a:pPr marL="0" indent="0">
              <a:buNone/>
            </a:pPr>
            <a:r>
              <a:rPr lang="it-IT" sz="2400" dirty="0">
                <a:latin typeface="Verdana" panose="020B0604030504040204" pitchFamily="34" charset="0"/>
                <a:ea typeface="Verdana" panose="020B0604030504040204" pitchFamily="34" charset="0"/>
                <a:cs typeface="Verdana" panose="020B0604030504040204" pitchFamily="34" charset="0"/>
              </a:rPr>
              <a:t>    </a:t>
            </a:r>
            <a:r>
              <a:rPr lang="it-IT" sz="1800" b="1" dirty="0">
                <a:latin typeface="Verdana" panose="020B0604030504040204" pitchFamily="34" charset="0"/>
                <a:ea typeface="Verdana" panose="020B0604030504040204" pitchFamily="34" charset="0"/>
                <a:cs typeface="Verdana" panose="020B0604030504040204" pitchFamily="34" charset="0"/>
              </a:rPr>
              <a:t>Presentazione </a:t>
            </a:r>
          </a:p>
          <a:p>
            <a:pPr marL="0" indent="0">
              <a:buNone/>
            </a:pPr>
            <a:endParaRPr lang="it-IT" sz="1800" dirty="0">
              <a:latin typeface="Verdana" panose="020B0604030504040204" pitchFamily="34" charset="0"/>
              <a:ea typeface="Verdana" panose="020B0604030504040204" pitchFamily="34" charset="0"/>
              <a:cs typeface="Verdana" panose="020B0604030504040204" pitchFamily="34" charset="0"/>
            </a:endParaRPr>
          </a:p>
          <a:p>
            <a:pPr marL="457200" indent="-457200">
              <a:buFont typeface="+mj-lt"/>
              <a:buAutoNum type="arabicPeriod"/>
            </a:pPr>
            <a:r>
              <a:rPr lang="it-IT" sz="1600" dirty="0">
                <a:latin typeface="Verdana" panose="020B0604030504040204" pitchFamily="34" charset="0"/>
                <a:ea typeface="Verdana" panose="020B0604030504040204" pitchFamily="34" charset="0"/>
                <a:cs typeface="Verdana" panose="020B0604030504040204" pitchFamily="34" charset="0"/>
              </a:rPr>
              <a:t>Quadro normativo di riferimento</a:t>
            </a:r>
          </a:p>
          <a:p>
            <a:pPr marL="0" indent="0">
              <a:buNone/>
            </a:pPr>
            <a:r>
              <a:rPr lang="it-IT" sz="1600" dirty="0">
                <a:latin typeface="Verdana" panose="020B0604030504040204" pitchFamily="34" charset="0"/>
                <a:ea typeface="Verdana" panose="020B0604030504040204" pitchFamily="34" charset="0"/>
                <a:cs typeface="Verdana" panose="020B0604030504040204" pitchFamily="34" charset="0"/>
              </a:rPr>
              <a:t>       1.1   Legge Istitutiva e altre norme di riferimento</a:t>
            </a:r>
          </a:p>
          <a:p>
            <a:pPr marL="0" indent="0">
              <a:buNone/>
            </a:pPr>
            <a:r>
              <a:rPr lang="it-IT" sz="1600" dirty="0">
                <a:latin typeface="Verdana" panose="020B0604030504040204" pitchFamily="34" charset="0"/>
                <a:ea typeface="Verdana" panose="020B0604030504040204" pitchFamily="34" charset="0"/>
                <a:cs typeface="Verdana" panose="020B0604030504040204" pitchFamily="34" charset="0"/>
              </a:rPr>
              <a:t>       1.2   Accordo Quadro AGCOM e Convenzione</a:t>
            </a:r>
          </a:p>
          <a:p>
            <a:pPr marL="0" indent="0">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a:buAutoNum type="arabicPeriod" startAt="2"/>
            </a:pPr>
            <a:r>
              <a:rPr lang="it-IT" sz="1600" dirty="0">
                <a:latin typeface="Verdana" panose="020B0604030504040204" pitchFamily="34" charset="0"/>
                <a:ea typeface="Verdana" panose="020B0604030504040204" pitchFamily="34" charset="0"/>
                <a:cs typeface="Verdana" panose="020B0604030504040204" pitchFamily="34" charset="0"/>
              </a:rPr>
              <a:t>Organigramma della Struttura</a:t>
            </a:r>
          </a:p>
          <a:p>
            <a:pPr marL="0" indent="0">
              <a:buNone/>
            </a:pPr>
            <a:r>
              <a:rPr lang="it-IT" sz="1600" dirty="0">
                <a:latin typeface="Verdana" panose="020B0604030504040204" pitchFamily="34" charset="0"/>
                <a:ea typeface="Verdana" panose="020B0604030504040204" pitchFamily="34" charset="0"/>
                <a:cs typeface="Verdana" panose="020B0604030504040204" pitchFamily="34" charset="0"/>
              </a:rPr>
              <a:t>     2.1  Il Comitato</a:t>
            </a:r>
          </a:p>
          <a:p>
            <a:pPr marL="0" indent="0">
              <a:buNone/>
            </a:pPr>
            <a:r>
              <a:rPr lang="it-IT" sz="1600" dirty="0">
                <a:latin typeface="Verdana" panose="020B0604030504040204" pitchFamily="34" charset="0"/>
                <a:ea typeface="Verdana" panose="020B0604030504040204" pitchFamily="34" charset="0"/>
                <a:cs typeface="Verdana" panose="020B0604030504040204" pitchFamily="34" charset="0"/>
              </a:rPr>
              <a:t>     2.2  La Struttura amministrativa</a:t>
            </a:r>
          </a:p>
          <a:p>
            <a:pPr marL="0" indent="0">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1600" dirty="0">
                <a:latin typeface="Verdana" panose="020B0604030504040204" pitchFamily="34" charset="0"/>
                <a:ea typeface="Verdana" panose="020B0604030504040204" pitchFamily="34" charset="0"/>
                <a:cs typeface="Verdana" panose="020B0604030504040204" pitchFamily="34" charset="0"/>
              </a:rPr>
              <a:t>3.    Informazioni e Contatti</a:t>
            </a:r>
          </a:p>
          <a:p>
            <a:pPr marL="533400" indent="-533400">
              <a:buNone/>
            </a:pPr>
            <a:r>
              <a:rPr lang="it-IT" sz="1600" dirty="0">
                <a:latin typeface="Verdana" panose="020B0604030504040204" pitchFamily="34" charset="0"/>
                <a:ea typeface="Verdana" panose="020B0604030504040204" pitchFamily="34" charset="0"/>
                <a:cs typeface="Verdana" panose="020B0604030504040204" pitchFamily="34" charset="0"/>
              </a:rPr>
              <a:t>       3.1  Dove si trova </a:t>
            </a:r>
          </a:p>
          <a:p>
            <a:pPr marL="533400" indent="-533400">
              <a:buNone/>
            </a:pPr>
            <a:r>
              <a:rPr lang="it-IT" sz="1600" dirty="0">
                <a:latin typeface="Verdana" panose="020B0604030504040204" pitchFamily="34" charset="0"/>
                <a:ea typeface="Verdana" panose="020B0604030504040204" pitchFamily="34" charset="0"/>
                <a:cs typeface="Verdana" panose="020B0604030504040204" pitchFamily="34" charset="0"/>
              </a:rPr>
              <a:t>       3.2  Orari di ricezione del pubblico</a:t>
            </a:r>
          </a:p>
          <a:p>
            <a:pPr marL="533400" indent="-533400">
              <a:buNone/>
            </a:pPr>
            <a:r>
              <a:rPr lang="it-IT" sz="1600" dirty="0">
                <a:latin typeface="Verdana" panose="020B0604030504040204" pitchFamily="34" charset="0"/>
                <a:ea typeface="Verdana" panose="020B0604030504040204" pitchFamily="34" charset="0"/>
                <a:cs typeface="Verdana" panose="020B0604030504040204" pitchFamily="34" charset="0"/>
              </a:rPr>
              <a:t>       3.3  Contatti</a:t>
            </a:r>
          </a:p>
          <a:p>
            <a:pPr marL="0" indent="0">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4.    Attività del </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Co.re.com</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it-IT" sz="1600" dirty="0">
                <a:latin typeface="Verdana" panose="020B0604030504040204" pitchFamily="34" charset="0"/>
                <a:ea typeface="Verdana" panose="020B0604030504040204" pitchFamily="34" charset="0"/>
                <a:cs typeface="Verdana" panose="020B0604030504040204" pitchFamily="34" charset="0"/>
              </a:rPr>
              <a:t>        4.1  Conciliazioni e Definizioni delle Controversie</a:t>
            </a:r>
          </a:p>
          <a:p>
            <a:pPr marL="0" lvl="0" indent="0">
              <a:buNone/>
            </a:pPr>
            <a:r>
              <a:rPr lang="it-IT" sz="1700" dirty="0">
                <a:solidFill>
                  <a:srgbClr val="FF0000"/>
                </a:solidFill>
                <a:latin typeface="Verdana" panose="020B0604030504040204" pitchFamily="34" charset="0"/>
                <a:ea typeface="Verdana" panose="020B0604030504040204" pitchFamily="34" charset="0"/>
                <a:cs typeface="Verdana" panose="020B0604030504040204" pitchFamily="34" charset="0"/>
              </a:rPr>
              <a:t>   </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9" name="Immagine 8"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2</a:t>
            </a:fld>
            <a:endParaRPr kumimoji="0" lang="en-US" dirty="0"/>
          </a:p>
        </p:txBody>
      </p:sp>
    </p:spTree>
    <p:extLst>
      <p:ext uri="{BB962C8B-B14F-4D97-AF65-F5344CB8AC3E}">
        <p14:creationId xmlns:p14="http://schemas.microsoft.com/office/powerpoint/2010/main" val="2266455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4.1 Conciliazioni e definizioni delle controversie</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060848"/>
            <a:ext cx="2016224" cy="3273227"/>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11" name="Segnaposto contenuto 2"/>
          <p:cNvSpPr txBox="1">
            <a:spLocks/>
          </p:cNvSpPr>
          <p:nvPr/>
        </p:nvSpPr>
        <p:spPr>
          <a:xfrm>
            <a:off x="1835696" y="2270257"/>
            <a:ext cx="6624736" cy="43991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La presa in carico dei procedimenti avviene esclusivamente tramite portale informatico "</a:t>
            </a:r>
            <a:r>
              <a:rPr lang="it-IT" sz="1600" dirty="0" err="1" smtClean="0">
                <a:solidFill>
                  <a:srgbClr val="000000"/>
                </a:solidFill>
                <a:latin typeface="Verdana" panose="020B0604030504040204" pitchFamily="34" charset="0"/>
                <a:ea typeface="Verdana" panose="020B0604030504040204" pitchFamily="34" charset="0"/>
                <a:cs typeface="Verdana" panose="020B0604030504040204" pitchFamily="34" charset="0"/>
              </a:rPr>
              <a:t>Conciliaweb</a:t>
            </a:r>
            <a:r>
              <a:rPr lang="it-IT" sz="16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all’indirizzo: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2"/>
              </a:rPr>
              <a:t>https://</a:t>
            </a:r>
            <a:r>
              <a:rPr lang="it-IT" sz="1600" u="sng" dirty="0" smtClean="0">
                <a:solidFill>
                  <a:srgbClr val="000000"/>
                </a:solidFill>
                <a:latin typeface="Verdana" panose="020B0604030504040204" pitchFamily="34" charset="0"/>
                <a:ea typeface="Verdana" panose="020B0604030504040204" pitchFamily="34" charset="0"/>
                <a:cs typeface="Verdana" panose="020B0604030504040204" pitchFamily="34" charset="0"/>
                <a:hlinkClick r:id="rId2"/>
              </a:rPr>
              <a:t>conciliaweb.agcom.it/conciliaweb/login.htm</a:t>
            </a:r>
            <a:r>
              <a:rPr lang="it-IT" sz="1600" u="sng"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it-IT" sz="16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previa registrazione di account personale da parte dell’utenza (è necessario avere un indirizzo mail).</a:t>
            </a:r>
          </a:p>
          <a:p>
            <a:pPr algn="just"/>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Lo stesso portale nazionale offre all’utenza un </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form</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all’indirizzo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3"/>
              </a:rPr>
              <a:t>https://conciliaweb.agcom.it/conciliaweb/profilo/contact-us.htm</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da compilarsi per richiedere assistenza in caso di difficoltà nella registrazione, e un indirizzo mail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4"/>
              </a:rPr>
              <a:t>info@agcom.it</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per ogni altro tipo di segnalazione.</a:t>
            </a:r>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Il Co.re.com. Lazio mette a disposizione presso la propria sede terminali PC e personale formato allo scopo </a:t>
            </a:r>
            <a:r>
              <a:rPr lang="it-IT" sz="16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di </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guidare all’</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autoregistrazione</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l’utenza cosiddetta “debole” (cioè che sia sprovvista di apparecchiature informatiche idonee, ovvero non sufficientemente abituata all’utilizzo delle modalità telematiche nel rapporto con la P.A.). </a:t>
            </a:r>
          </a:p>
          <a:p>
            <a:pPr marL="0" indent="0" algn="just">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lnSpc>
                <a:spcPct val="120000"/>
              </a:lnSpc>
            </a:pPr>
            <a:endParaRPr lang="it-IT" sz="1600" dirty="0"/>
          </a:p>
        </p:txBody>
      </p:sp>
      <p:sp>
        <p:nvSpPr>
          <p:cNvPr id="10" name="Segnaposto testo 4"/>
          <p:cNvSpPr txBox="1">
            <a:spLocks/>
          </p:cNvSpPr>
          <p:nvPr/>
        </p:nvSpPr>
        <p:spPr>
          <a:xfrm>
            <a:off x="2391843" y="1645513"/>
            <a:ext cx="4700437" cy="573068"/>
          </a:xfrm>
          <a:prstGeom prst="rect">
            <a:avLst/>
          </a:prstGeom>
        </p:spPr>
        <p:txBody>
          <a:bodyPr vert="horz" lIns="91440" tIns="45720" rIns="91440" bIns="45720" rtlCol="0">
            <a:normAutofit fontScale="77500" lnSpcReduction="200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2300" b="1" dirty="0">
                <a:latin typeface="Verdana" panose="020B0604030504040204" pitchFamily="34" charset="0"/>
                <a:ea typeface="Verdana" panose="020B0604030504040204" pitchFamily="34" charset="0"/>
                <a:cs typeface="Verdana" panose="020B0604030504040204" pitchFamily="34" charset="0"/>
              </a:rPr>
              <a:t>4.1.1 – Provvedimenti temporanei</a:t>
            </a:r>
          </a:p>
          <a:p>
            <a:pPr algn="ctr"/>
            <a:endParaRPr lang="it-IT" dirty="0"/>
          </a:p>
        </p:txBody>
      </p:sp>
      <p:pic>
        <p:nvPicPr>
          <p:cNvPr id="15" name="Immagin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6" name="Immagin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7" name="Immagine 16" descr="logo_agcom"/>
          <p:cNvPicPr/>
          <p:nvPr/>
        </p:nvPicPr>
        <p:blipFill>
          <a:blip r:embed="rId7"/>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20</a:t>
            </a:fld>
            <a:endParaRPr kumimoji="0" lang="en-US"/>
          </a:p>
        </p:txBody>
      </p:sp>
    </p:spTree>
    <p:extLst>
      <p:ext uri="{BB962C8B-B14F-4D97-AF65-F5344CB8AC3E}">
        <p14:creationId xmlns:p14="http://schemas.microsoft.com/office/powerpoint/2010/main" val="2717975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4.1 Conciliazioni e definizioni delle controversie</a:t>
            </a:r>
            <a:r>
              <a:rPr lang="it-IT" sz="1800" dirty="0">
                <a:latin typeface="Verdana" panose="020B0604030504040204" pitchFamily="34" charset="0"/>
                <a:ea typeface="Verdana" panose="020B0604030504040204" pitchFamily="34" charset="0"/>
                <a:cs typeface="Verdana" panose="020B0604030504040204" pitchFamily="34" charset="0"/>
              </a:rPr>
              <a:t> </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060848"/>
            <a:ext cx="2016224" cy="3273227"/>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195736" y="2263906"/>
            <a:ext cx="6657899" cy="412460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Dirigente: Dott. Roberto Rizzi</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 P.O.: dott.ssa Franca Cardinali (ad interim)</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E-mail: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rPr>
              <a:t>provvedimentiurgenzaGU5@regione.lazio.it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3"/>
              </a:rPr>
              <a:t>corecomlazio.provvtemp@cert.consreglazio.it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 (tasto 2)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4"/>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20000"/>
              </a:lnSpc>
              <a:spcBef>
                <a:spcPct val="20000"/>
              </a:spcBef>
              <a:spcAft>
                <a:spcPts val="0"/>
              </a:spcAft>
              <a:buClrTx/>
              <a:buSzTx/>
              <a:buFont typeface="Arial" pitchFamily="34" charset="0"/>
              <a:buChar char="•"/>
              <a:tabLst/>
              <a:defRPr/>
            </a:pP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Segnaposto testo 4"/>
          <p:cNvSpPr txBox="1">
            <a:spLocks/>
          </p:cNvSpPr>
          <p:nvPr/>
        </p:nvSpPr>
        <p:spPr>
          <a:xfrm>
            <a:off x="2046851" y="1628139"/>
            <a:ext cx="5189445"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4.1.1 – Provvedimenti temporanei</a:t>
            </a:r>
          </a:p>
        </p:txBody>
      </p:sp>
      <p:pic>
        <p:nvPicPr>
          <p:cNvPr id="15" name="Immagin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6" name="Immagin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7" name="Immagine 16" descr="logo_agcom"/>
          <p:cNvPicPr/>
          <p:nvPr/>
        </p:nvPicPr>
        <p:blipFill>
          <a:blip r:embed="rId7"/>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21</a:t>
            </a:fld>
            <a:endParaRPr kumimoji="0" lang="en-US"/>
          </a:p>
        </p:txBody>
      </p:sp>
    </p:spTree>
    <p:extLst>
      <p:ext uri="{BB962C8B-B14F-4D97-AF65-F5344CB8AC3E}">
        <p14:creationId xmlns:p14="http://schemas.microsoft.com/office/powerpoint/2010/main" val="3344451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4.1 Conciliazioni e definizioni delle controversie</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98204" y="2434152"/>
            <a:ext cx="1440160" cy="1865708"/>
          </a:xfrm>
        </p:spPr>
        <p:txBody>
          <a:bodyPr anchor="ctr">
            <a:normAutofit fontScale="85000" lnSpcReduction="10000"/>
          </a:bodyPr>
          <a:lstStyle/>
          <a:p>
            <a:pPr algn="ctr">
              <a:lnSpc>
                <a:spcPct val="110000"/>
              </a:lnSpc>
            </a:pPr>
            <a:r>
              <a:rPr lang="it-IT" sz="1900" i="1" dirty="0">
                <a:latin typeface="Verdana" panose="020B0604030504040204" pitchFamily="34" charset="0"/>
                <a:ea typeface="Verdana" panose="020B0604030504040204" pitchFamily="34" charset="0"/>
                <a:cs typeface="Verdana" panose="020B0604030504040204" pitchFamily="34" charset="0"/>
              </a:rPr>
              <a:t>Normativa, Descrizione del </a:t>
            </a:r>
          </a:p>
          <a:p>
            <a:pPr algn="ctr">
              <a:lnSpc>
                <a:spcPct val="110000"/>
              </a:lnSpc>
            </a:pPr>
            <a:r>
              <a:rPr lang="it-IT" sz="1900" i="1" dirty="0">
                <a:latin typeface="Verdana" panose="020B0604030504040204" pitchFamily="34" charset="0"/>
                <a:ea typeface="Verdana" panose="020B0604030504040204" pitchFamily="34" charset="0"/>
                <a:cs typeface="Verdana" panose="020B0604030504040204" pitchFamily="34" charset="0"/>
              </a:rPr>
              <a:t>Servizio,</a:t>
            </a:r>
          </a:p>
          <a:p>
            <a:pPr algn="ctr">
              <a:lnSpc>
                <a:spcPct val="110000"/>
              </a:lnSpc>
            </a:pPr>
            <a:r>
              <a:rPr lang="it-IT" sz="1900" i="1" dirty="0">
                <a:latin typeface="Verdana" panose="020B0604030504040204" pitchFamily="34" charset="0"/>
                <a:ea typeface="Verdana" panose="020B0604030504040204" pitchFamily="34" charset="0"/>
                <a:cs typeface="Verdana" panose="020B0604030504040204" pitchFamily="34" charset="0"/>
              </a:rPr>
              <a:t> Tutela dei Cittadini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11" name="Segnaposto contenuto 2"/>
          <p:cNvSpPr txBox="1">
            <a:spLocks/>
          </p:cNvSpPr>
          <p:nvPr/>
        </p:nvSpPr>
        <p:spPr>
          <a:xfrm>
            <a:off x="2046851" y="2283372"/>
            <a:ext cx="6341573" cy="43139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spcBef>
                <a:spcPts val="0"/>
              </a:spcBef>
              <a:buNone/>
            </a:pPr>
            <a:r>
              <a:rPr lang="it-IT"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Gli utenti (persone fisiche o giuridiche) che lamentano la violazione di un proprio diritto o interesse (disservizi relativi a rete fissa, mobile, ADSL, o servizi di </a:t>
            </a:r>
            <a:r>
              <a:rPr lang="it-IT" sz="16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PayTV</a:t>
            </a:r>
            <a:r>
              <a:rPr lang="it-IT" sz="1600" dirty="0" smtClean="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possono  promuovere al Co.re.com. un tentativo di conciliazione</a:t>
            </a:r>
            <a:r>
              <a:rPr lang="it-IT" sz="1600" dirty="0" smtClean="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La proposizione del tentativo di conciliazione è necessaria per l’eventuale avvio di una causa in sede civile (condizione di procedibilità).</a:t>
            </a:r>
          </a:p>
          <a:p>
            <a:pPr marL="0" lvl="0" indent="0" algn="just">
              <a:spcBef>
                <a:spcPts val="0"/>
              </a:spcBef>
              <a:buNone/>
            </a:pPr>
            <a:endParaRPr lang="it-IT"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Segnaposto testo 4"/>
          <p:cNvSpPr txBox="1">
            <a:spLocks/>
          </p:cNvSpPr>
          <p:nvPr/>
        </p:nvSpPr>
        <p:spPr>
          <a:xfrm>
            <a:off x="2029184" y="1563967"/>
            <a:ext cx="4289461" cy="57306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4.1.2 Conciliazioni</a:t>
            </a:r>
            <a:r>
              <a:rPr lang="it-IT" sz="2800" b="1" dirty="0"/>
              <a:t/>
            </a:r>
            <a:br>
              <a:rPr lang="it-IT" sz="2800" b="1" dirty="0"/>
            </a:br>
            <a:endParaRPr lang="it-IT" sz="2800" dirty="0"/>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22</a:t>
            </a:fld>
            <a:endParaRPr kumimoji="0" lang="en-US"/>
          </a:p>
        </p:txBody>
      </p:sp>
    </p:spTree>
    <p:extLst>
      <p:ext uri="{BB962C8B-B14F-4D97-AF65-F5344CB8AC3E}">
        <p14:creationId xmlns:p14="http://schemas.microsoft.com/office/powerpoint/2010/main" val="4001314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4.1  Conciliazioni e definizioni</a:t>
            </a: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 delle controversie</a:t>
            </a: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2000" b="1" dirty="0">
                <a:latin typeface="Verdana" panose="020B0604030504040204" pitchFamily="34" charset="0"/>
                <a:ea typeface="Verdana" panose="020B0604030504040204" pitchFamily="34" charset="0"/>
                <a:cs typeface="Verdana" panose="020B0604030504040204" pitchFamily="34" charset="0"/>
              </a:rPr>
              <a:t>4.1.2 Conciliazioni</a:t>
            </a:r>
            <a:endParaRPr lang="it-IT" sz="2000" dirty="0"/>
          </a:p>
        </p:txBody>
      </p:sp>
      <p:sp>
        <p:nvSpPr>
          <p:cNvPr id="3" name="Segnaposto contenuto 2"/>
          <p:cNvSpPr>
            <a:spLocks noGrp="1"/>
          </p:cNvSpPr>
          <p:nvPr>
            <p:ph idx="1"/>
          </p:nvPr>
        </p:nvSpPr>
        <p:spPr>
          <a:xfrm>
            <a:off x="2411760" y="2132856"/>
            <a:ext cx="6048672" cy="3993307"/>
          </a:xfrm>
        </p:spPr>
        <p:txBody>
          <a:bodyPr/>
          <a:lstStyle/>
          <a:p>
            <a:pPr marL="0" indent="0" algn="just">
              <a:spcBef>
                <a:spcPts val="0"/>
              </a:spcBef>
              <a:buNone/>
            </a:pPr>
            <a:r>
              <a:rPr lang="it-IT" sz="1600" dirty="0">
                <a:latin typeface="Verdana" panose="020B0604030504040204" pitchFamily="34" charset="0"/>
                <a:ea typeface="Verdana" panose="020B0604030504040204" pitchFamily="34" charset="0"/>
                <a:cs typeface="Verdana" panose="020B0604030504040204" pitchFamily="34" charset="0"/>
              </a:rPr>
              <a:t>Ad integrazione c’è la </a:t>
            </a:r>
            <a:r>
              <a:rPr lang="it-IT" sz="1600" dirty="0">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xmlns="" val="tx"/>
                    </a:ext>
                  </a:extLst>
                </a:hlinkClick>
              </a:rPr>
              <a:t>Delibera n. 339/18/CONS</a:t>
            </a:r>
            <a:r>
              <a:rPr lang="it-IT" sz="1600" dirty="0">
                <a:latin typeface="Verdana" panose="020B0604030504040204" pitchFamily="34" charset="0"/>
                <a:ea typeface="Verdana" panose="020B0604030504040204" pitchFamily="34" charset="0"/>
                <a:cs typeface="Verdana" panose="020B0604030504040204" pitchFamily="34" charset="0"/>
              </a:rPr>
              <a:t> - Regolamento applicativo sulle procedure di risoluzione delle controversie tra utenti e operatori di comunicazioni elettroniche tramite piattaforma "</a:t>
            </a:r>
            <a:r>
              <a:rPr lang="it-IT" sz="1600" dirty="0" err="1">
                <a:latin typeface="Verdana" panose="020B0604030504040204" pitchFamily="34" charset="0"/>
                <a:ea typeface="Verdana" panose="020B0604030504040204" pitchFamily="34" charset="0"/>
                <a:cs typeface="Verdana" panose="020B0604030504040204" pitchFamily="34" charset="0"/>
              </a:rPr>
              <a:t>Conciliaweb</a:t>
            </a:r>
            <a:r>
              <a:rPr lang="it-IT" sz="1600" dirty="0">
                <a:latin typeface="Verdana" panose="020B0604030504040204" pitchFamily="34" charset="0"/>
                <a:ea typeface="Verdana" panose="020B0604030504040204" pitchFamily="34" charset="0"/>
                <a:cs typeface="Verdana" panose="020B0604030504040204" pitchFamily="34" charset="0"/>
              </a:rPr>
              <a:t>", ai sensi dell’articolo 3, comma 3, dell’Accordo Quadro del 20 novembre 2017 per l’esercizio delle funzioni delegate ai Co.re.com. - 12 luglio 2018.</a:t>
            </a:r>
          </a:p>
          <a:p>
            <a:endParaRPr lang="it-IT" dirty="0"/>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6" name="Immagine 5" descr="logo_agcom"/>
          <p:cNvPicPr/>
          <p:nvPr/>
        </p:nvPicPr>
        <p:blipFill>
          <a:blip r:embed="rId5"/>
          <a:srcRect/>
          <a:stretch>
            <a:fillRect/>
          </a:stretch>
        </p:blipFill>
        <p:spPr bwMode="auto">
          <a:xfrm>
            <a:off x="7596336" y="471133"/>
            <a:ext cx="1257300" cy="657225"/>
          </a:xfrm>
          <a:prstGeom prst="rect">
            <a:avLst/>
          </a:prstGeom>
          <a:noFill/>
          <a:ln w="9525">
            <a:noFill/>
            <a:miter lim="800000"/>
            <a:headEnd/>
            <a:tailEnd/>
          </a:ln>
        </p:spPr>
      </p:pic>
      <p:sp>
        <p:nvSpPr>
          <p:cNvPr id="7" name="Rettangolo 6"/>
          <p:cNvSpPr/>
          <p:nvPr/>
        </p:nvSpPr>
        <p:spPr>
          <a:xfrm>
            <a:off x="539552" y="1916832"/>
            <a:ext cx="1656184" cy="1790747"/>
          </a:xfrm>
          <a:prstGeom prst="rect">
            <a:avLst/>
          </a:prstGeom>
        </p:spPr>
        <p:txBody>
          <a:bodyPr wrap="square">
            <a:spAutoFit/>
          </a:bodyPr>
          <a:lstStyle/>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del </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Servizio,</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 Tutela dei Cittadini</a:t>
            </a:r>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23</a:t>
            </a:fld>
            <a:endParaRPr kumimoji="0" lang="en-US" dirty="0"/>
          </a:p>
        </p:txBody>
      </p:sp>
    </p:spTree>
    <p:extLst>
      <p:ext uri="{BB962C8B-B14F-4D97-AF65-F5344CB8AC3E}">
        <p14:creationId xmlns:p14="http://schemas.microsoft.com/office/powerpoint/2010/main" val="1009165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4.1 Conciliazioni e definizioni delle controversie</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060849"/>
            <a:ext cx="1689806" cy="2448272"/>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a:t>
            </a:r>
          </a:p>
          <a:p>
            <a:pPr algn="ctr"/>
            <a:r>
              <a:rPr lang="it-IT" sz="1600" i="1" dirty="0">
                <a:latin typeface="Verdana" panose="020B0604030504040204" pitchFamily="34" charset="0"/>
                <a:ea typeface="Verdana" panose="020B0604030504040204" pitchFamily="34" charset="0"/>
                <a:cs typeface="Verdana" panose="020B0604030504040204" pitchFamily="34" charset="0"/>
              </a:rPr>
              <a:t>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11" name="Segnaposto contenuto 2"/>
          <p:cNvSpPr txBox="1">
            <a:spLocks/>
          </p:cNvSpPr>
          <p:nvPr/>
        </p:nvSpPr>
        <p:spPr>
          <a:xfrm>
            <a:off x="1840771" y="1798384"/>
            <a:ext cx="6619662" cy="47989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La presa in carico dei procedimenti avviene esclusivamente tramite portale informatico "</a:t>
            </a:r>
            <a:r>
              <a:rPr lang="it-IT" sz="1600" dirty="0" err="1" smtClean="0">
                <a:solidFill>
                  <a:srgbClr val="000000"/>
                </a:solidFill>
                <a:latin typeface="Verdana" panose="020B0604030504040204" pitchFamily="34" charset="0"/>
                <a:ea typeface="Verdana" panose="020B0604030504040204" pitchFamily="34" charset="0"/>
                <a:cs typeface="Verdana" panose="020B0604030504040204" pitchFamily="34" charset="0"/>
              </a:rPr>
              <a:t>Conciliaweb</a:t>
            </a:r>
            <a:r>
              <a:rPr lang="it-IT" sz="16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all’indirizzo: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2"/>
              </a:rPr>
              <a:t>https://</a:t>
            </a:r>
            <a:r>
              <a:rPr lang="it-IT" sz="1600" u="sng" dirty="0" smtClean="0">
                <a:solidFill>
                  <a:srgbClr val="000000"/>
                </a:solidFill>
                <a:latin typeface="Verdana" panose="020B0604030504040204" pitchFamily="34" charset="0"/>
                <a:ea typeface="Verdana" panose="020B0604030504040204" pitchFamily="34" charset="0"/>
                <a:cs typeface="Verdana" panose="020B0604030504040204" pitchFamily="34" charset="0"/>
                <a:hlinkClick r:id="rId2"/>
              </a:rPr>
              <a:t>conciliaweb.agcom.it/conciliaweb/login.htm</a:t>
            </a:r>
            <a:r>
              <a:rPr lang="it-IT" sz="1600" u="sng"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it-IT" sz="16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previa </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registrazione di account personale da parte dell’utenza (è necessario avere un indirizzo mail).</a:t>
            </a:r>
          </a:p>
          <a:p>
            <a:pPr marL="0" indent="0" algn="just">
              <a:buNone/>
            </a:pP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Lo stesso portale nazionale offre all’utenza un </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form</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al </a:t>
            </a:r>
            <a:r>
              <a:rPr lang="it-IT" sz="16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seguente indirizzo</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3"/>
              </a:rPr>
              <a:t>https://</a:t>
            </a:r>
            <a:r>
              <a:rPr lang="it-IT" sz="1600" u="sng" dirty="0" smtClean="0">
                <a:solidFill>
                  <a:srgbClr val="000000"/>
                </a:solidFill>
                <a:latin typeface="Verdana" panose="020B0604030504040204" pitchFamily="34" charset="0"/>
                <a:ea typeface="Verdana" panose="020B0604030504040204" pitchFamily="34" charset="0"/>
                <a:cs typeface="Verdana" panose="020B0604030504040204" pitchFamily="34" charset="0"/>
                <a:hlinkClick r:id="rId3"/>
              </a:rPr>
              <a:t>conciliaweb.agcom.it/conciliaweb/profilo/contact-us.htm</a:t>
            </a:r>
            <a:r>
              <a:rPr lang="it-IT" sz="1600" u="sng"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it-IT" sz="16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da compilarsi per richiedere assistenza in caso di difficoltà nella registrazione, e un indirizzo mail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4"/>
              </a:rPr>
              <a:t>info@agcom.it</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per ogni altro tipo di segnalazione.</a:t>
            </a: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Il </a:t>
            </a:r>
            <a:r>
              <a:rPr lang="it-IT" sz="16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Co.re.com. </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Lazio mette a disposizione presso la propria sede terminali PC e personale formato allo scopo </a:t>
            </a:r>
            <a:r>
              <a:rPr lang="it-IT" sz="16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di </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guidare all’</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autoregistrazione</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l’utenza cosiddetta “debole” (cioè che sia sprovvista di apparecchiature informatiche idonee, ovvero non sufficientemente abituata all’utilizzo delle modalità telematiche nel rapporto con la P.A.).  </a:t>
            </a:r>
          </a:p>
          <a:p>
            <a:pPr algn="just"/>
            <a:endParaRPr lang="it-IT" sz="1600" dirty="0">
              <a:latin typeface="Verdana" panose="020B0604030504040204" pitchFamily="34" charset="0"/>
              <a:ea typeface="Verdana" panose="020B0604030504040204" pitchFamily="34" charset="0"/>
              <a:cs typeface="Verdana" panose="020B0604030504040204" pitchFamily="34" charset="0"/>
            </a:endParaRPr>
          </a:p>
        </p:txBody>
      </p:sp>
      <p:sp>
        <p:nvSpPr>
          <p:cNvPr id="10" name="Segnaposto testo 4"/>
          <p:cNvSpPr txBox="1">
            <a:spLocks/>
          </p:cNvSpPr>
          <p:nvPr/>
        </p:nvSpPr>
        <p:spPr>
          <a:xfrm>
            <a:off x="2088484" y="1511851"/>
            <a:ext cx="4289461" cy="573068"/>
          </a:xfrm>
          <a:prstGeom prst="rect">
            <a:avLst/>
          </a:prstGeom>
        </p:spPr>
        <p:txBody>
          <a:bodyPr vert="horz" lIns="91440" tIns="45720" rIns="91440" bIns="45720" rtlCol="0">
            <a:normAutofit fontScale="25000" lnSpcReduction="200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7200" b="1" dirty="0">
                <a:latin typeface="Verdana" panose="020B0604030504040204" pitchFamily="34" charset="0"/>
                <a:ea typeface="Verdana" panose="020B0604030504040204" pitchFamily="34" charset="0"/>
                <a:cs typeface="Verdana" panose="020B0604030504040204" pitchFamily="34" charset="0"/>
              </a:rPr>
              <a:t>4.1.2 Conciliazioni</a:t>
            </a:r>
            <a:r>
              <a:rPr lang="it-IT" sz="5900" b="1" dirty="0"/>
              <a:t/>
            </a:r>
            <a:br>
              <a:rPr lang="it-IT" sz="5900" b="1" dirty="0"/>
            </a:br>
            <a:endParaRPr lang="it-IT" sz="5900" b="1" dirty="0"/>
          </a:p>
          <a:p>
            <a:pPr algn="ctr"/>
            <a:endParaRPr lang="it-IT" dirty="0"/>
          </a:p>
        </p:txBody>
      </p:sp>
      <p:pic>
        <p:nvPicPr>
          <p:cNvPr id="12" name="Immagin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7"/>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24</a:t>
            </a:fld>
            <a:endParaRPr kumimoji="0" lang="en-US"/>
          </a:p>
        </p:txBody>
      </p:sp>
    </p:spTree>
    <p:extLst>
      <p:ext uri="{BB962C8B-B14F-4D97-AF65-F5344CB8AC3E}">
        <p14:creationId xmlns:p14="http://schemas.microsoft.com/office/powerpoint/2010/main" val="2442219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4000"/>
          </a:xfrm>
        </p:spPr>
        <p:txBody>
          <a:bodyPr anchor="ctr">
            <a:noAutofit/>
          </a:bodyPr>
          <a:lstStyle/>
          <a:p>
            <a:pPr algn="ctr">
              <a:lnSpc>
                <a:spcPct val="110000"/>
              </a:lnSpc>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4.1 Conciliazioni e definizioni delle controversie</a:t>
            </a: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060848"/>
            <a:ext cx="2016224" cy="3273227"/>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a:t>
            </a:r>
          </a:p>
          <a:p>
            <a:pPr algn="ctr"/>
            <a:r>
              <a:rPr lang="it-IT" sz="1600" i="1" dirty="0">
                <a:latin typeface="Verdana" panose="020B0604030504040204" pitchFamily="34" charset="0"/>
                <a:ea typeface="Verdana" panose="020B0604030504040204" pitchFamily="34" charset="0"/>
                <a:cs typeface="Verdana" panose="020B0604030504040204" pitchFamily="34" charset="0"/>
              </a:rPr>
              <a:t>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046851" y="2357570"/>
            <a:ext cx="6917637"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p>
          <a:p>
            <a:pPr marL="0" marR="0" lvl="0" indent="0" algn="just" defTabSz="914400" rtl="0" eaLnBrk="1" fontAlgn="auto" latinLnBrk="0" hangingPunct="1">
              <a:lnSpc>
                <a:spcPct val="100000"/>
              </a:lnSpc>
              <a:spcBef>
                <a:spcPct val="20000"/>
              </a:spcBef>
              <a:spcAft>
                <a:spcPts val="0"/>
              </a:spcAft>
              <a:buClrTx/>
              <a:buSzTx/>
              <a:buNone/>
              <a:tabLst/>
              <a:defRPr/>
            </a:pPr>
            <a:r>
              <a:rPr lang="it-IT" sz="16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 P.O.: dott.ssa Franca Cardinali (ad interim)</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E-mail: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rPr>
              <a:t>conciliazioni@regione.lazio.it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3"/>
              </a:rPr>
              <a:t>corecomlazio.conciliazioni@cert.consreglazio.it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 (tasto 1)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4"/>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20000"/>
              </a:lnSpc>
              <a:spcBef>
                <a:spcPct val="20000"/>
              </a:spcBef>
              <a:spcAft>
                <a:spcPts val="0"/>
              </a:spcAft>
              <a:buClrTx/>
              <a:buSzTx/>
              <a:buFont typeface="Arial" pitchFamily="34" charset="0"/>
              <a:buChar char="•"/>
              <a:tabLst/>
              <a:defRPr/>
            </a:pP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5" name="Immagin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6" name="Immagin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7" name="Immagine 16" descr="logo_agcom"/>
          <p:cNvPicPr/>
          <p:nvPr/>
        </p:nvPicPr>
        <p:blipFill>
          <a:blip r:embed="rId7"/>
          <a:srcRect/>
          <a:stretch>
            <a:fillRect/>
          </a:stretch>
        </p:blipFill>
        <p:spPr bwMode="auto">
          <a:xfrm>
            <a:off x="7596336" y="471133"/>
            <a:ext cx="1257300" cy="657225"/>
          </a:xfrm>
          <a:prstGeom prst="rect">
            <a:avLst/>
          </a:prstGeom>
          <a:noFill/>
          <a:ln w="9525">
            <a:noFill/>
            <a:miter lim="800000"/>
            <a:headEnd/>
            <a:tailEnd/>
          </a:ln>
        </p:spPr>
      </p:pic>
      <p:sp>
        <p:nvSpPr>
          <p:cNvPr id="12" name="CasellaDiTesto 11">
            <a:extLst>
              <a:ext uri="{FF2B5EF4-FFF2-40B4-BE49-F238E27FC236}">
                <a16:creationId xmlns:a16="http://schemas.microsoft.com/office/drawing/2014/main" id="{089C719B-487C-4BED-94CD-943D8C21C751}"/>
              </a:ext>
            </a:extLst>
          </p:cNvPr>
          <p:cNvSpPr txBox="1"/>
          <p:nvPr/>
        </p:nvSpPr>
        <p:spPr>
          <a:xfrm>
            <a:off x="2286000" y="1980512"/>
            <a:ext cx="4572000" cy="369332"/>
          </a:xfrm>
          <a:prstGeom prst="rect">
            <a:avLst/>
          </a:prstGeom>
          <a:noFill/>
        </p:spPr>
        <p:txBody>
          <a:bodyPr wrap="square">
            <a:spAutoFit/>
          </a:bodyPr>
          <a:lstStyle/>
          <a:p>
            <a:pPr algn="ctr"/>
            <a:r>
              <a:rPr kumimoji="0" lang="it-IT"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4.1.2 Conciliazioni</a:t>
            </a:r>
            <a:endParaRPr lang="it-IT" dirty="0"/>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25</a:t>
            </a:fld>
            <a:endParaRPr kumimoji="0" lang="en-US"/>
          </a:p>
        </p:txBody>
      </p:sp>
    </p:spTree>
    <p:extLst>
      <p:ext uri="{BB962C8B-B14F-4D97-AF65-F5344CB8AC3E}">
        <p14:creationId xmlns:p14="http://schemas.microsoft.com/office/powerpoint/2010/main" val="6433970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4.1 Conciliazioni e definizioni delle controversie</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137035"/>
            <a:ext cx="2016224" cy="3197040"/>
          </a:xfrm>
        </p:spPr>
        <p:txBody>
          <a:bodyPr anchor="ctr">
            <a:normAutofit/>
          </a:bodyPr>
          <a:lstStyle/>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Descrizione</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 del </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Servizio,</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11" name="Segnaposto contenuto 2"/>
          <p:cNvSpPr txBox="1">
            <a:spLocks/>
          </p:cNvSpPr>
          <p:nvPr/>
        </p:nvSpPr>
        <p:spPr>
          <a:xfrm>
            <a:off x="2029185" y="2006959"/>
            <a:ext cx="6359240" cy="459039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t-IT" sz="1700" dirty="0">
                <a:latin typeface="Verdana" panose="020B0604030504040204" pitchFamily="34" charset="0"/>
                <a:ea typeface="Verdana" panose="020B0604030504040204" pitchFamily="34" charset="0"/>
                <a:cs typeface="Verdana" panose="020B0604030504040204" pitchFamily="34" charset="0"/>
              </a:rPr>
              <a:t>L'istanza per la definizione della controversia deve essere presentata al Co.re.com. della propria Regione o Provincia autonoma, qualora esso sia tra quelli delegati dall'Autorità per le Garanzie nelle Comunicazioni allo svolgimento della funzione di definizione delle controversie.</a:t>
            </a:r>
          </a:p>
          <a:p>
            <a:pPr marL="0" indent="0" algn="just">
              <a:buNone/>
            </a:pPr>
            <a:r>
              <a:rPr lang="it-IT" sz="1700" dirty="0">
                <a:latin typeface="Verdana" panose="020B0604030504040204" pitchFamily="34" charset="0"/>
                <a:ea typeface="Verdana" panose="020B0604030504040204" pitchFamily="34" charset="0"/>
                <a:cs typeface="Verdana" panose="020B0604030504040204" pitchFamily="34" charset="0"/>
              </a:rPr>
              <a:t>Una volta accertato che il Co.re.com Lazio sia l'ente competente, è possibile richiedere di definire la propria controversia </a:t>
            </a:r>
            <a:r>
              <a:rPr lang="it-IT" sz="1700" b="1" dirty="0">
                <a:latin typeface="Verdana" panose="020B0604030504040204" pitchFamily="34" charset="0"/>
                <a:ea typeface="Verdana" panose="020B0604030504040204" pitchFamily="34" charset="0"/>
                <a:cs typeface="Verdana" panose="020B0604030504040204" pitchFamily="34" charset="0"/>
              </a:rPr>
              <a:t>se il tentativo di conciliazione si è concluso con esito negativo</a:t>
            </a:r>
            <a:r>
              <a:rPr lang="it-IT" sz="1700" dirty="0">
                <a:latin typeface="Verdana" panose="020B0604030504040204" pitchFamily="34" charset="0"/>
                <a:ea typeface="Verdana" panose="020B0604030504040204" pitchFamily="34" charset="0"/>
                <a:cs typeface="Verdana" panose="020B0604030504040204" pitchFamily="34" charset="0"/>
              </a:rPr>
              <a:t> (parziale o totale). </a:t>
            </a:r>
          </a:p>
          <a:p>
            <a:pPr marL="0" indent="0" algn="just">
              <a:buNone/>
            </a:pPr>
            <a:r>
              <a:rPr lang="it-IT" sz="1700" dirty="0">
                <a:latin typeface="Verdana" panose="020B0604030504040204" pitchFamily="34" charset="0"/>
                <a:ea typeface="Verdana" panose="020B0604030504040204" pitchFamily="34" charset="0"/>
                <a:cs typeface="Verdana" panose="020B0604030504040204" pitchFamily="34" charset="0"/>
              </a:rPr>
              <a:t>Chiesta la definizione, il relativo procedimento amministrativo si conclude con l’emissione di un provvedimento di decisione della controversia. </a:t>
            </a:r>
          </a:p>
          <a:p>
            <a:pPr marL="0" indent="0" algn="just">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300" dirty="0">
                <a:latin typeface="Verdana" panose="020B0604030504040204" pitchFamily="34" charset="0"/>
                <a:ea typeface="Verdana" panose="020B0604030504040204" pitchFamily="34" charset="0"/>
                <a:cs typeface="Verdana" panose="020B0604030504040204" pitchFamily="34" charset="0"/>
              </a:rPr>
              <a:t>Note: </a:t>
            </a:r>
            <a:r>
              <a:rPr lang="it-IT" sz="1300" b="1" dirty="0">
                <a:latin typeface="Verdana" panose="020B0604030504040204" pitchFamily="34" charset="0"/>
                <a:ea typeface="Verdana" panose="020B0604030504040204" pitchFamily="34" charset="0"/>
                <a:cs typeface="Verdana" panose="020B0604030504040204" pitchFamily="34" charset="0"/>
              </a:rPr>
              <a:t>Delibera Agcom 203/18/CONS </a:t>
            </a:r>
            <a:r>
              <a:rPr lang="it-IT" sz="1300" dirty="0">
                <a:latin typeface="Verdana" panose="020B0604030504040204" pitchFamily="34" charset="0"/>
                <a:ea typeface="Verdana" panose="020B0604030504040204" pitchFamily="34" charset="0"/>
                <a:cs typeface="Verdana" panose="020B0604030504040204" pitchFamily="34" charset="0"/>
              </a:rPr>
              <a:t>‘Approvazione del regolamento sulle procedure di risoluzione delle controversie tra utenti e operatori di comunicazioni elettroniche’; </a:t>
            </a:r>
            <a:r>
              <a:rPr lang="it-IT" sz="1300" b="1" dirty="0">
                <a:latin typeface="Verdana" panose="020B0604030504040204" pitchFamily="34" charset="0"/>
                <a:ea typeface="Verdana" panose="020B0604030504040204" pitchFamily="34" charset="0"/>
                <a:cs typeface="Verdana" panose="020B0604030504040204" pitchFamily="34" charset="0"/>
              </a:rPr>
              <a:t>Delibera Agcom 339/18/CONS ‘</a:t>
            </a:r>
            <a:r>
              <a:rPr lang="it-IT" sz="1300" dirty="0">
                <a:latin typeface="Verdana" panose="020B0604030504040204" pitchFamily="34" charset="0"/>
                <a:ea typeface="Verdana" panose="020B0604030504040204" pitchFamily="34" charset="0"/>
                <a:cs typeface="Verdana" panose="020B0604030504040204" pitchFamily="34" charset="0"/>
              </a:rPr>
              <a:t>Regolamento applicativo sulle procedure di risoluzione delle controversie tra utenti e operatori di comunicazioni elettroniche tramite la piattaforma </a:t>
            </a:r>
            <a:r>
              <a:rPr lang="it-IT" sz="1300" dirty="0" err="1">
                <a:latin typeface="Verdana" panose="020B0604030504040204" pitchFamily="34" charset="0"/>
                <a:ea typeface="Verdana" panose="020B0604030504040204" pitchFamily="34" charset="0"/>
                <a:cs typeface="Verdana" panose="020B0604030504040204" pitchFamily="34" charset="0"/>
              </a:rPr>
              <a:t>Conciliaweb</a:t>
            </a:r>
            <a:r>
              <a:rPr lang="it-IT" sz="1300" dirty="0">
                <a:latin typeface="Verdana" panose="020B0604030504040204" pitchFamily="34" charset="0"/>
                <a:ea typeface="Verdana" panose="020B0604030504040204" pitchFamily="34" charset="0"/>
                <a:cs typeface="Verdana" panose="020B0604030504040204" pitchFamily="34" charset="0"/>
              </a:rPr>
              <a:t>’; </a:t>
            </a:r>
            <a:r>
              <a:rPr lang="it-IT" sz="1300" b="1" dirty="0">
                <a:solidFill>
                  <a:prstClr val="black"/>
                </a:solidFill>
                <a:latin typeface="Verdana" panose="020B0604030504040204" pitchFamily="34" charset="0"/>
                <a:ea typeface="Verdana" panose="020B0604030504040204" pitchFamily="34" charset="0"/>
                <a:cs typeface="Verdana" panose="020B0604030504040204" pitchFamily="34" charset="0"/>
              </a:rPr>
              <a:t>Delibera Agcom 347/18/CONS ‘</a:t>
            </a:r>
            <a:r>
              <a:rPr lang="it-IT" sz="1300" dirty="0">
                <a:latin typeface="Verdana" panose="020B0604030504040204" pitchFamily="34" charset="0"/>
                <a:ea typeface="Verdana" panose="020B0604030504040204" pitchFamily="34" charset="0"/>
                <a:cs typeface="Verdana" panose="020B0604030504040204" pitchFamily="34" charset="0"/>
              </a:rPr>
              <a:t>Regolamento in materia di indennizzi applicabili nella definizione delle controversie tra utenti e operatori di comunicazioni elettroniche’.</a:t>
            </a:r>
          </a:p>
        </p:txBody>
      </p:sp>
      <p:sp>
        <p:nvSpPr>
          <p:cNvPr id="10" name="Segnaposto testo 4"/>
          <p:cNvSpPr txBox="1">
            <a:spLocks/>
          </p:cNvSpPr>
          <p:nvPr/>
        </p:nvSpPr>
        <p:spPr>
          <a:xfrm>
            <a:off x="2029184" y="1563967"/>
            <a:ext cx="4289461" cy="57306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4.1.3 - Definizioni</a:t>
            </a:r>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26</a:t>
            </a:fld>
            <a:endParaRPr kumimoji="0" lang="en-US"/>
          </a:p>
        </p:txBody>
      </p:sp>
    </p:spTree>
    <p:extLst>
      <p:ext uri="{BB962C8B-B14F-4D97-AF65-F5344CB8AC3E}">
        <p14:creationId xmlns:p14="http://schemas.microsoft.com/office/powerpoint/2010/main" val="20090392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4.1 Conciliazioni e definizioni delle controversie</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pPr marL="0" indent="0">
              <a:buNone/>
            </a:pPr>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060848"/>
            <a:ext cx="2016224" cy="3273227"/>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Segnaposto testo 4"/>
          <p:cNvSpPr txBox="1">
            <a:spLocks/>
          </p:cNvSpPr>
          <p:nvPr/>
        </p:nvSpPr>
        <p:spPr>
          <a:xfrm>
            <a:off x="2046851" y="1628139"/>
            <a:ext cx="4289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4.1.3 - Definizioni</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cstate="print"/>
          <a:srcRect/>
          <a:stretch>
            <a:fillRect/>
          </a:stretch>
        </p:blipFill>
        <p:spPr bwMode="auto">
          <a:xfrm>
            <a:off x="7596336" y="471133"/>
            <a:ext cx="1257300" cy="657225"/>
          </a:xfrm>
          <a:prstGeom prst="rect">
            <a:avLst/>
          </a:prstGeom>
          <a:noFill/>
          <a:ln w="9525">
            <a:noFill/>
            <a:miter lim="800000"/>
            <a:headEnd/>
            <a:tailEnd/>
          </a:ln>
        </p:spPr>
      </p:pic>
      <p:sp>
        <p:nvSpPr>
          <p:cNvPr id="15" name="Segnaposto contenuto 2"/>
          <p:cNvSpPr txBox="1">
            <a:spLocks/>
          </p:cNvSpPr>
          <p:nvPr/>
        </p:nvSpPr>
        <p:spPr>
          <a:xfrm>
            <a:off x="1907177" y="2075047"/>
            <a:ext cx="6481248" cy="453650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La presa in carico dei procedimenti avviene esclusivamente tramite portale informatico "</a:t>
            </a:r>
            <a:r>
              <a:rPr lang="it-IT" sz="1700" dirty="0" err="1">
                <a:solidFill>
                  <a:srgbClr val="000000"/>
                </a:solidFill>
                <a:latin typeface="Verdana" panose="020B0604030504040204" pitchFamily="34" charset="0"/>
                <a:ea typeface="Verdana" panose="020B0604030504040204" pitchFamily="34" charset="0"/>
                <a:cs typeface="Verdana" panose="020B0604030504040204" pitchFamily="34" charset="0"/>
              </a:rPr>
              <a:t>Conciliaweb</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all’indirizzo: </a:t>
            </a:r>
            <a:r>
              <a:rPr lang="it-IT" sz="17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5"/>
              </a:rPr>
              <a:t>https://</a:t>
            </a:r>
            <a:r>
              <a:rPr lang="it-IT" sz="1700" u="sng" dirty="0" smtClean="0">
                <a:solidFill>
                  <a:srgbClr val="000000"/>
                </a:solidFill>
                <a:latin typeface="Verdana" panose="020B0604030504040204" pitchFamily="34" charset="0"/>
                <a:ea typeface="Verdana" panose="020B0604030504040204" pitchFamily="34" charset="0"/>
                <a:cs typeface="Verdana" panose="020B0604030504040204" pitchFamily="34" charset="0"/>
                <a:hlinkClick r:id="rId5"/>
              </a:rPr>
              <a:t>conciliaweb.agcom.it/conciliaweb/login.htm</a:t>
            </a:r>
            <a:r>
              <a:rPr lang="it-IT" sz="1700" u="sng"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it-IT" sz="17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previa </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registrazione di account personale da parte dell’utenza (è necessario avere un indirizzo mail</a:t>
            </a:r>
            <a:r>
              <a:rPr lang="it-IT" sz="17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t>
            </a:r>
            <a:endPar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Lo stesso portale nazionale offre all’utenza un </a:t>
            </a:r>
            <a:r>
              <a:rPr lang="it-IT" sz="1700" dirty="0" err="1">
                <a:solidFill>
                  <a:srgbClr val="000000"/>
                </a:solidFill>
                <a:latin typeface="Verdana" panose="020B0604030504040204" pitchFamily="34" charset="0"/>
                <a:ea typeface="Verdana" panose="020B0604030504040204" pitchFamily="34" charset="0"/>
                <a:cs typeface="Verdana" panose="020B0604030504040204" pitchFamily="34" charset="0"/>
              </a:rPr>
              <a:t>form</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all’indirizzo:</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6"/>
              </a:rPr>
              <a:t> </a:t>
            </a:r>
            <a:r>
              <a:rPr lang="it-IT" sz="17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6"/>
              </a:rPr>
              <a:t>https://conciliaweb.agcom.it/conciliaweb/profilo/contact-us.htm</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da compilarsi per richiedere assistenza in caso di difficoltà nella registrazione, e un indirizzo mail </a:t>
            </a:r>
            <a:r>
              <a:rPr lang="it-IT" sz="17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7"/>
              </a:rPr>
              <a:t>info@agcom.it</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per ogni altro tipo di segnalazione.</a:t>
            </a:r>
            <a:endParaRPr lang="it-IT" sz="17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Il Co.re.com. Lazio mette a disposizione presso la propria sede terminali PC e personale formato allo scopo </a:t>
            </a:r>
            <a:r>
              <a:rPr lang="it-IT" sz="17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di </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guidare all’</a:t>
            </a:r>
            <a:r>
              <a:rPr lang="it-IT" sz="1700" dirty="0" err="1">
                <a:solidFill>
                  <a:srgbClr val="000000"/>
                </a:solidFill>
                <a:latin typeface="Verdana" panose="020B0604030504040204" pitchFamily="34" charset="0"/>
                <a:ea typeface="Verdana" panose="020B0604030504040204" pitchFamily="34" charset="0"/>
                <a:cs typeface="Verdana" panose="020B0604030504040204" pitchFamily="34" charset="0"/>
              </a:rPr>
              <a:t>autoregistrazione</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l’utenza cosiddetta “debole” (cioè che sia sprovvista di apparecchiature informatiche idonee, ovvero non sufficientemente abituata all’utilizzo delle modalità telematiche nel rapporto con la P.A.). </a:t>
            </a:r>
          </a:p>
          <a:p>
            <a:pPr marL="0" indent="0" algn="just">
              <a:buNone/>
            </a:pPr>
            <a:endParaRPr lang="it-IT" sz="1800" dirty="0"/>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27</a:t>
            </a:fld>
            <a:endParaRPr kumimoji="0" lang="en-US"/>
          </a:p>
        </p:txBody>
      </p:sp>
    </p:spTree>
    <p:extLst>
      <p:ext uri="{BB962C8B-B14F-4D97-AF65-F5344CB8AC3E}">
        <p14:creationId xmlns:p14="http://schemas.microsoft.com/office/powerpoint/2010/main" val="512336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4.1 Conciliazioni e definizioni delle controversie</a:t>
            </a: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marL="0" indent="0" algn="just">
              <a:buNone/>
            </a:pPr>
            <a:endParaRPr lang="it-IT" dirty="0"/>
          </a:p>
        </p:txBody>
      </p:sp>
      <p:sp>
        <p:nvSpPr>
          <p:cNvPr id="5" name="Segnaposto testo 4"/>
          <p:cNvSpPr>
            <a:spLocks noGrp="1"/>
          </p:cNvSpPr>
          <p:nvPr>
            <p:ph type="body" sz="half" idx="2"/>
          </p:nvPr>
        </p:nvSpPr>
        <p:spPr>
          <a:xfrm>
            <a:off x="179512" y="2060848"/>
            <a:ext cx="2016224" cy="3273227"/>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046851" y="2357570"/>
            <a:ext cx="6806785"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Dirigente: Dott. Roberto Rizzi</a:t>
            </a:r>
          </a:p>
          <a:p>
            <a:pPr marL="0" lvl="0" indent="0" algn="just">
              <a:buNone/>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600" b="0" i="0" u="none" strike="noStrike" kern="120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Dott. Roberto Rizzi</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Front office: Via Lucrezio Caro, 67 - Roma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E-mail: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rPr>
              <a:t>definizioni@regione.lazio.it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3"/>
              </a:rPr>
              <a:t>corecomlazio.definizioni@cert.consreglazio.it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Telefono: 06/3215907- 06/3215995 (tasto 3)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4"/>
              </a:rPr>
              <a:t>www.corecomlazio.it</a:t>
            </a: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20000"/>
              </a:lnSpc>
              <a:spcBef>
                <a:spcPct val="20000"/>
              </a:spcBef>
              <a:spcAft>
                <a:spcPts val="0"/>
              </a:spcAft>
              <a:buClrTx/>
              <a:buSzTx/>
              <a:buFont typeface="Arial" pitchFamily="34" charset="0"/>
              <a:buNone/>
              <a:tabLst/>
              <a:defRPr/>
            </a:pP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Segnaposto testo 4"/>
          <p:cNvSpPr txBox="1">
            <a:spLocks/>
          </p:cNvSpPr>
          <p:nvPr/>
        </p:nvSpPr>
        <p:spPr>
          <a:xfrm>
            <a:off x="2046851" y="1628139"/>
            <a:ext cx="4289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4.1.3 - Definizioni</a:t>
            </a:r>
          </a:p>
        </p:txBody>
      </p:sp>
      <p:pic>
        <p:nvPicPr>
          <p:cNvPr id="15" name="Immagin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6" name="Immagin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7" name="Immagine 16" descr="logo_agcom"/>
          <p:cNvPicPr/>
          <p:nvPr/>
        </p:nvPicPr>
        <p:blipFill>
          <a:blip r:embed="rId7"/>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28</a:t>
            </a:fld>
            <a:endParaRPr kumimoji="0" lang="en-US"/>
          </a:p>
        </p:txBody>
      </p:sp>
    </p:spTree>
    <p:extLst>
      <p:ext uri="{BB962C8B-B14F-4D97-AF65-F5344CB8AC3E}">
        <p14:creationId xmlns:p14="http://schemas.microsoft.com/office/powerpoint/2010/main" val="1394876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87053" y="497878"/>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3" name="Sottotitolo 2"/>
          <p:cNvSpPr>
            <a:spLocks noGrp="1"/>
          </p:cNvSpPr>
          <p:nvPr>
            <p:ph idx="1"/>
          </p:nvPr>
        </p:nvSpPr>
        <p:spPr>
          <a:xfrm>
            <a:off x="1907705" y="1779864"/>
            <a:ext cx="6552728" cy="4613332"/>
          </a:xfrm>
        </p:spPr>
        <p:txBody>
          <a:bodyPr>
            <a:normAutofit fontScale="25000" lnSpcReduction="20000"/>
          </a:bodyPr>
          <a:lstStyle/>
          <a:p>
            <a:pPr algn="just"/>
            <a:endParaRPr lang="it-IT" sz="6400" b="1"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6400" u="sng" dirty="0">
                <a:latin typeface="Verdana" panose="020B0604030504040204" pitchFamily="34" charset="0"/>
                <a:ea typeface="Verdana" panose="020B0604030504040204" pitchFamily="34" charset="0"/>
                <a:cs typeface="Verdana" panose="020B0604030504040204" pitchFamily="34" charset="0"/>
                <a:hlinkClick r:id="rId2" tooltip="Registro degli Operatori di Comunicazione - Attenzione: questo link si apre in una nuova finestra[Questo link apre una nuova finestra del browser]"/>
              </a:rPr>
              <a:t>Il </a:t>
            </a:r>
            <a:r>
              <a:rPr lang="it-IT" sz="6400" dirty="0">
                <a:latin typeface="Verdana" panose="020B0604030504040204" pitchFamily="34" charset="0"/>
                <a:ea typeface="Verdana" panose="020B0604030504040204" pitchFamily="34" charset="0"/>
                <a:cs typeface="Verdana" panose="020B0604030504040204" pitchFamily="34" charset="0"/>
                <a:hlinkClick r:id="rId2" tooltip="Registro degli Operatori di Comunicazione - Attenzione: questo link si apre in una nuova finestra[Questo link apre una nuova finestra del browser]"/>
              </a:rPr>
              <a:t>Registro degli Operatori di Comunicazione</a:t>
            </a:r>
            <a:r>
              <a:rPr lang="it-IT" sz="6400" dirty="0">
                <a:latin typeface="Verdana" panose="020B0604030504040204" pitchFamily="34" charset="0"/>
                <a:ea typeface="Verdana" panose="020B0604030504040204" pitchFamily="34" charset="0"/>
                <a:cs typeface="Verdana" panose="020B0604030504040204" pitchFamily="34" charset="0"/>
              </a:rPr>
              <a:t> è un Registro unico adottato dall’Autorità per le Garanzie nelle Comunicazioni (Agcom) in base alla legge n. 249/97, con la finalità di garantire la trasparenza e la pubblicità degli assetti proprietari, l’applicazione delle norme del </a:t>
            </a:r>
            <a:r>
              <a:rPr lang="it-IT" sz="6400" dirty="0" smtClean="0">
                <a:latin typeface="Verdana" panose="020B0604030504040204" pitchFamily="34" charset="0"/>
                <a:ea typeface="Verdana" panose="020B0604030504040204" pitchFamily="34" charset="0"/>
                <a:cs typeface="Verdana" panose="020B0604030504040204" pitchFamily="34" charset="0"/>
              </a:rPr>
              <a:t>settore, </a:t>
            </a:r>
            <a:r>
              <a:rPr lang="it-IT" sz="6400" dirty="0">
                <a:latin typeface="Verdana" panose="020B0604030504040204" pitchFamily="34" charset="0"/>
                <a:ea typeface="Verdana" panose="020B0604030504040204" pitchFamily="34" charset="0"/>
                <a:cs typeface="Verdana" panose="020B0604030504040204" pitchFamily="34" charset="0"/>
              </a:rPr>
              <a:t>quali quelle concernenti la disciplina anti-concentrazione, la tutela del pluralismo informativo e il rispetto dei limiti previsti per le partecipazioni di società estere.</a:t>
            </a:r>
          </a:p>
          <a:p>
            <a:pPr marL="0" indent="0" algn="just">
              <a:buNone/>
            </a:pPr>
            <a:r>
              <a:rPr lang="it-IT" sz="6400" dirty="0">
                <a:latin typeface="Verdana" panose="020B0604030504040204" pitchFamily="34" charset="0"/>
                <a:ea typeface="Verdana" panose="020B0604030504040204" pitchFamily="34" charset="0"/>
                <a:cs typeface="Verdana" panose="020B0604030504040204" pitchFamily="34" charset="0"/>
              </a:rPr>
              <a:t/>
            </a:r>
            <a:br>
              <a:rPr lang="it-IT" sz="6400" dirty="0">
                <a:latin typeface="Verdana" panose="020B0604030504040204" pitchFamily="34" charset="0"/>
                <a:ea typeface="Verdana" panose="020B0604030504040204" pitchFamily="34" charset="0"/>
                <a:cs typeface="Verdana" panose="020B0604030504040204" pitchFamily="34" charset="0"/>
              </a:rPr>
            </a:br>
            <a:r>
              <a:rPr lang="it-IT" sz="6400" dirty="0">
                <a:latin typeface="Verdana" panose="020B0604030504040204" pitchFamily="34" charset="0"/>
                <a:ea typeface="Verdana" panose="020B0604030504040204" pitchFamily="34" charset="0"/>
                <a:cs typeface="Verdana" panose="020B0604030504040204" pitchFamily="34" charset="0"/>
              </a:rPr>
              <a:t>L'iscrizione al </a:t>
            </a:r>
            <a:r>
              <a:rPr lang="it-IT" sz="6400" dirty="0" err="1">
                <a:latin typeface="Verdana" panose="020B0604030504040204" pitchFamily="34" charset="0"/>
                <a:ea typeface="Verdana" panose="020B0604030504040204" pitchFamily="34" charset="0"/>
                <a:cs typeface="Verdana" panose="020B0604030504040204" pitchFamily="34" charset="0"/>
              </a:rPr>
              <a:t>Roc</a:t>
            </a:r>
            <a:r>
              <a:rPr lang="it-IT" sz="6400" dirty="0">
                <a:latin typeface="Verdana" panose="020B0604030504040204" pitchFamily="34" charset="0"/>
                <a:ea typeface="Verdana" panose="020B0604030504040204" pitchFamily="34" charset="0"/>
                <a:cs typeface="Verdana" panose="020B0604030504040204" pitchFamily="34" charset="0"/>
              </a:rPr>
              <a:t>, che costituisce fra l’altro un requisito necessario per l'accesso ai benefici erogati a favore delle attività editoriali previsti dalle leggi nazionali e regionali, ai sensi della </a:t>
            </a:r>
            <a:r>
              <a:rPr lang="it-IT" sz="6400" dirty="0">
                <a:latin typeface="Verdana" panose="020B0604030504040204" pitchFamily="34" charset="0"/>
                <a:ea typeface="Verdana" panose="020B0604030504040204" pitchFamily="34" charset="0"/>
                <a:cs typeface="Verdana" panose="020B0604030504040204" pitchFamily="34" charset="0"/>
                <a:hlinkClick r:id="rId3" tooltip="delibera n. 666/08/CONS - Attenzione: questo link si apre in una nuova finestra[Questo link apre una nuova finestra del browser]"/>
              </a:rPr>
              <a:t>delibera n. 666/08/CONS</a:t>
            </a:r>
            <a:r>
              <a:rPr lang="it-IT" sz="6400" dirty="0">
                <a:latin typeface="Verdana" panose="020B0604030504040204" pitchFamily="34" charset="0"/>
                <a:ea typeface="Verdana" panose="020B0604030504040204" pitchFamily="34" charset="0"/>
                <a:cs typeface="Verdana" panose="020B0604030504040204" pitchFamily="34" charset="0"/>
              </a:rPr>
              <a:t> e </a:t>
            </a:r>
            <a:r>
              <a:rPr lang="it-IT" sz="6400" dirty="0" err="1">
                <a:latin typeface="Verdana" panose="020B0604030504040204" pitchFamily="34" charset="0"/>
                <a:ea typeface="Verdana" panose="020B0604030504040204" pitchFamily="34" charset="0"/>
                <a:cs typeface="Verdana" panose="020B0604030504040204" pitchFamily="34" charset="0"/>
              </a:rPr>
              <a:t>s.m.i.</a:t>
            </a:r>
            <a:r>
              <a:rPr lang="it-IT" sz="6400" dirty="0">
                <a:latin typeface="Verdana" panose="020B0604030504040204" pitchFamily="34" charset="0"/>
                <a:ea typeface="Verdana" panose="020B0604030504040204" pitchFamily="34" charset="0"/>
                <a:cs typeface="Verdana" panose="020B0604030504040204" pitchFamily="34" charset="0"/>
              </a:rPr>
              <a:t>, è obbligatoria per i seguenti soggetti aventi la propria sede legale nel Lazio: </a:t>
            </a:r>
          </a:p>
          <a:p>
            <a:pPr marL="0" indent="0">
              <a:buNone/>
            </a:pPr>
            <a:endParaRPr lang="it-IT" sz="6400" dirty="0">
              <a:latin typeface="Verdana" panose="020B0604030504040204" pitchFamily="34" charset="0"/>
              <a:ea typeface="Verdana" panose="020B0604030504040204" pitchFamily="34" charset="0"/>
              <a:cs typeface="Verdana" panose="020B0604030504040204" pitchFamily="34" charset="0"/>
            </a:endParaRPr>
          </a:p>
          <a:p>
            <a:pPr algn="just"/>
            <a:r>
              <a:rPr lang="it-IT" sz="6400" dirty="0">
                <a:latin typeface="Verdana" panose="020B0604030504040204" pitchFamily="34" charset="0"/>
                <a:ea typeface="Verdana" panose="020B0604030504040204" pitchFamily="34" charset="0"/>
                <a:cs typeface="Verdana" panose="020B0604030504040204" pitchFamily="34" charset="0"/>
              </a:rPr>
              <a:t>gli operatori di rete;</a:t>
            </a:r>
          </a:p>
          <a:p>
            <a:pPr algn="just"/>
            <a:r>
              <a:rPr lang="it-IT" sz="6400" dirty="0">
                <a:latin typeface="Verdana" panose="020B0604030504040204" pitchFamily="34" charset="0"/>
                <a:ea typeface="Verdana" panose="020B0604030504040204" pitchFamily="34" charset="0"/>
                <a:cs typeface="Verdana" panose="020B0604030504040204" pitchFamily="34" charset="0"/>
              </a:rPr>
              <a:t>i fornitori di servizi di media audiovisivi o radiofonici (già fornitori di contenuti);</a:t>
            </a:r>
          </a:p>
          <a:p>
            <a:pPr algn="just"/>
            <a:r>
              <a:rPr lang="it-IT" sz="6400" dirty="0">
                <a:latin typeface="Verdana" panose="020B0604030504040204" pitchFamily="34" charset="0"/>
                <a:ea typeface="Verdana" panose="020B0604030504040204" pitchFamily="34" charset="0"/>
                <a:cs typeface="Verdana" panose="020B0604030504040204" pitchFamily="34" charset="0"/>
              </a:rPr>
              <a:t>i fornitori di servizi interattivi associati o di servizi di accesso condizionato;</a:t>
            </a:r>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446961"/>
            <a:ext cx="1907541" cy="2228069"/>
          </a:xfrm>
        </p:spPr>
        <p:txBody>
          <a:bodyPr anchor="ctr">
            <a:normAutofit/>
          </a:bodyPr>
          <a:lstStyle/>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del </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Servizio, </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6"/>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376427" y="719264"/>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11" name="Segnaposto contenuto 2"/>
          <p:cNvSpPr txBox="1">
            <a:spLocks/>
          </p:cNvSpPr>
          <p:nvPr/>
        </p:nvSpPr>
        <p:spPr>
          <a:xfrm>
            <a:off x="2376427" y="2283372"/>
            <a:ext cx="6261185" cy="43139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it-IT" sz="2000" dirty="0"/>
          </a:p>
        </p:txBody>
      </p:sp>
      <p:sp>
        <p:nvSpPr>
          <p:cNvPr id="10" name="Segnaposto testo 4"/>
          <p:cNvSpPr txBox="1">
            <a:spLocks/>
          </p:cNvSpPr>
          <p:nvPr/>
        </p:nvSpPr>
        <p:spPr>
          <a:xfrm>
            <a:off x="2040482" y="1406693"/>
            <a:ext cx="4289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4.2.1 - ROC</a:t>
            </a:r>
          </a:p>
          <a:p>
            <a:pPr algn="ctr"/>
            <a:endParaRPr lang="it-IT" dirty="0"/>
          </a:p>
        </p:txBody>
      </p:sp>
      <p:sp>
        <p:nvSpPr>
          <p:cNvPr id="9" name="Segnaposto piè di pagina 8"/>
          <p:cNvSpPr>
            <a:spLocks noGrp="1"/>
          </p:cNvSpPr>
          <p:nvPr>
            <p:ph type="ftr" sz="quarter" idx="11"/>
          </p:nvPr>
        </p:nvSpPr>
        <p:spPr/>
        <p:txBody>
          <a:bodyPr/>
          <a:lstStyle/>
          <a:p>
            <a:endParaRPr kumimoji="0" lang="en-US"/>
          </a:p>
        </p:txBody>
      </p:sp>
      <p:sp>
        <p:nvSpPr>
          <p:cNvPr id="12" name="Segnaposto numero diapositiva 11"/>
          <p:cNvSpPr>
            <a:spLocks noGrp="1"/>
          </p:cNvSpPr>
          <p:nvPr>
            <p:ph type="sldNum" sz="quarter" idx="12"/>
          </p:nvPr>
        </p:nvSpPr>
        <p:spPr/>
        <p:txBody>
          <a:bodyPr/>
          <a:lstStyle/>
          <a:p>
            <a:fld id="{EA7C8D44-3667-46F6-9772-CC52308E2A7F}" type="slidenum">
              <a:rPr kumimoji="0" lang="en-US" smtClean="0"/>
              <a:pPr/>
              <a:t>29</a:t>
            </a:fld>
            <a:endParaRPr kumimoji="0" lang="en-US"/>
          </a:p>
        </p:txBody>
      </p:sp>
    </p:spTree>
    <p:extLst>
      <p:ext uri="{BB962C8B-B14F-4D97-AF65-F5344CB8AC3E}">
        <p14:creationId xmlns:p14="http://schemas.microsoft.com/office/powerpoint/2010/main" val="2538207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8012" y="1167046"/>
            <a:ext cx="8229600" cy="545866"/>
          </a:xfrm>
        </p:spPr>
        <p:txBody>
          <a:bodyPr>
            <a:normAutofit fontScale="90000"/>
          </a:bodyPr>
          <a:lstStyle/>
          <a:p>
            <a:r>
              <a:rPr lang="it-IT" sz="2400" b="1" dirty="0">
                <a:latin typeface="Verdana" panose="020B0604030504040204" pitchFamily="34" charset="0"/>
                <a:ea typeface="Verdana" panose="020B0604030504040204" pitchFamily="34" charset="0"/>
                <a:cs typeface="Verdana" panose="020B0604030504040204" pitchFamily="34" charset="0"/>
              </a:rPr>
              <a:t>Sommario</a:t>
            </a:r>
            <a:r>
              <a:rPr lang="it-IT" sz="2200" b="1" dirty="0">
                <a:latin typeface="Verdana" panose="020B0604030504040204" pitchFamily="34" charset="0"/>
                <a:ea typeface="Verdana" panose="020B0604030504040204" pitchFamily="34" charset="0"/>
                <a:cs typeface="Verdana" panose="020B0604030504040204" pitchFamily="34" charset="0"/>
              </a:rPr>
              <a:t/>
            </a:r>
            <a:br>
              <a:rPr lang="it-IT" sz="2200" b="1" dirty="0">
                <a:latin typeface="Verdana" panose="020B0604030504040204" pitchFamily="34" charset="0"/>
                <a:ea typeface="Verdana" panose="020B0604030504040204" pitchFamily="34" charset="0"/>
                <a:cs typeface="Verdana" panose="020B0604030504040204" pitchFamily="34" charset="0"/>
              </a:rPr>
            </a:br>
            <a:r>
              <a:rPr lang="it-IT" sz="2200" b="1" dirty="0">
                <a:latin typeface="Verdana" panose="020B0604030504040204" pitchFamily="34" charset="0"/>
                <a:ea typeface="Verdana" panose="020B0604030504040204" pitchFamily="34" charset="0"/>
                <a:cs typeface="Verdana" panose="020B0604030504040204" pitchFamily="34" charset="0"/>
              </a:rPr>
              <a:t> </a:t>
            </a:r>
          </a:p>
        </p:txBody>
      </p:sp>
      <p:sp>
        <p:nvSpPr>
          <p:cNvPr id="3" name="Segnaposto contenuto 2"/>
          <p:cNvSpPr>
            <a:spLocks noGrp="1"/>
          </p:cNvSpPr>
          <p:nvPr>
            <p:ph idx="1"/>
          </p:nvPr>
        </p:nvSpPr>
        <p:spPr>
          <a:xfrm>
            <a:off x="762919" y="1603095"/>
            <a:ext cx="7776864" cy="4824536"/>
          </a:xfrm>
        </p:spPr>
        <p:txBody>
          <a:bodyPr>
            <a:normAutofit/>
          </a:bodyPr>
          <a:lstStyle/>
          <a:p>
            <a:pPr marL="400050" lvl="1" indent="0">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844550" lvl="1" indent="-444500">
              <a:buNone/>
            </a:pPr>
            <a:r>
              <a:rPr lang="it-IT" sz="1600" dirty="0">
                <a:latin typeface="Verdana" panose="020B0604030504040204" pitchFamily="34" charset="0"/>
                <a:ea typeface="Verdana" panose="020B0604030504040204" pitchFamily="34" charset="0"/>
                <a:cs typeface="Verdana" panose="020B0604030504040204" pitchFamily="34" charset="0"/>
              </a:rPr>
              <a:t>		 4.1.1 Provvedimenti Temporanei</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4.1.2 Conciliazioni</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4.1.3 Definizioni</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4.2   Sistema Radio televisivo</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4.2.1 ROC</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4.2.2 Vigilanza sulle emittenti televisive locali</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4.2.3 Vigilanza par condicio</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4.2.4 Messaggi Autogestiti Gratuiti (MAG)</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4.2.5 Tutela dei minori</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4.2.6 Programmi dell’Accesso</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4.2.7 Diffusione dei sondaggi</a:t>
            </a: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4.2.8 Ufficio Relazioni con il pubblico (U.R.P.)</a:t>
            </a:r>
          </a:p>
          <a:p>
            <a:pPr marL="0" indent="0">
              <a:buNone/>
            </a:pPr>
            <a:r>
              <a:rPr lang="it-IT" sz="1800" dirty="0">
                <a:latin typeface="Verdana" panose="020B0604030504040204" pitchFamily="34" charset="0"/>
                <a:ea typeface="Verdana" panose="020B0604030504040204" pitchFamily="34" charset="0"/>
                <a:cs typeface="Verdana" panose="020B0604030504040204" pitchFamily="34" charset="0"/>
              </a:rPr>
              <a:t> </a:t>
            </a:r>
          </a:p>
          <a:p>
            <a:pPr marL="0" indent="0">
              <a:buNone/>
            </a:pPr>
            <a:r>
              <a:rPr lang="it-IT" sz="1800" dirty="0">
                <a:latin typeface="Verdana" panose="020B0604030504040204" pitchFamily="34" charset="0"/>
                <a:ea typeface="Verdana" panose="020B0604030504040204" pitchFamily="34" charset="0"/>
                <a:cs typeface="Verdana" panose="020B0604030504040204" pitchFamily="34" charset="0"/>
              </a:rPr>
              <a:t> </a:t>
            </a:r>
            <a:r>
              <a:rPr lang="it-IT" sz="1600" dirty="0">
                <a:latin typeface="Verdana" panose="020B0604030504040204" pitchFamily="34" charset="0"/>
                <a:ea typeface="Verdana" panose="020B0604030504040204" pitchFamily="34" charset="0"/>
                <a:cs typeface="Verdana" panose="020B0604030504040204" pitchFamily="34" charset="0"/>
              </a:rPr>
              <a:t>5.  Privacy e Trattamento dati</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3"/>
          <a:srcRect/>
          <a:stretch>
            <a:fillRect/>
          </a:stretch>
        </p:blipFill>
        <p:spPr bwMode="auto">
          <a:xfrm>
            <a:off x="7487147" y="507338"/>
            <a:ext cx="1257300" cy="657225"/>
          </a:xfrm>
          <a:prstGeom prst="rect">
            <a:avLst/>
          </a:prstGeom>
          <a:noFill/>
          <a:ln w="9525">
            <a:noFill/>
            <a:miter lim="800000"/>
            <a:headEnd/>
            <a:tailEnd/>
          </a:ln>
        </p:spPr>
      </p:pic>
      <p:pic>
        <p:nvPicPr>
          <p:cNvPr id="8" name="Immagin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sp>
        <p:nvSpPr>
          <p:cNvPr id="5" name="Segnaposto piè di pagina 4"/>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3</a:t>
            </a:fld>
            <a:endParaRPr kumimoji="0" lang="en-US" dirty="0"/>
          </a:p>
        </p:txBody>
      </p:sp>
    </p:spTree>
    <p:extLst>
      <p:ext uri="{BB962C8B-B14F-4D97-AF65-F5344CB8AC3E}">
        <p14:creationId xmlns:p14="http://schemas.microsoft.com/office/powerpoint/2010/main" val="18106427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51720" y="1772816"/>
            <a:ext cx="6408712" cy="4896543"/>
          </a:xfrm>
        </p:spPr>
        <p:txBody>
          <a:bodyPr>
            <a:noAutofit/>
          </a:bodyPr>
          <a:lstStyle/>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i soggetti esercenti l'attività di radiodiffusione;</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imprese concessionarie di pubblicità;</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imprese di produzione di programmi radiotelevisivi;</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imprese di distribuzione di programmi radiotelevisivi;</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agenzie di stampa a carattere nazionale; le agenzie di stampa a rilevanza nazionale;</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gli editori di giornali quotidiani, periodici o riviste;</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i soggetti esercenti l'editoria elettronica;</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imprese fornitrici di servizi di comunicazione elettronica;</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imprese concessionarie di pubblicità su web e altre piattaforme digitali fisse o mobili;</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gli operatori economici esercenti l’attività di call center e i soggetti terzi affidatari dei servizi di call center;</a:t>
            </a:r>
          </a:p>
          <a:p>
            <a:pPr marL="342900" indent="-342900" algn="just">
              <a:buFont typeface="Arial" pitchFamily="34" charset="0"/>
              <a:buChar char="•"/>
            </a:pP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soggetti che usano indirettamente risorse nazionali di numerazione assegnate ad un operatore di rete mobile anche virtuale.</a:t>
            </a:r>
          </a:p>
          <a:p>
            <a:pPr marL="342900" lvl="0" indent="-342900" algn="l">
              <a:buFont typeface="Arial" pitchFamily="34" charset="0"/>
              <a:buChar cha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endParaRPr lang="it-IT" sz="1600"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Segnaposto testo 4"/>
          <p:cNvSpPr txBox="1">
            <a:spLocks/>
          </p:cNvSpPr>
          <p:nvPr/>
        </p:nvSpPr>
        <p:spPr>
          <a:xfrm>
            <a:off x="324727" y="1742803"/>
            <a:ext cx="2016224" cy="3197040"/>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10000"/>
              </a:lnSpc>
              <a:buNone/>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a:t>
            </a:r>
          </a:p>
          <a:p>
            <a:pPr marL="0" indent="0" algn="ctr">
              <a:lnSpc>
                <a:spcPct val="110000"/>
              </a:lnSpc>
              <a:buNone/>
            </a:pPr>
            <a:r>
              <a:rPr lang="it-IT" sz="1600" i="1" dirty="0">
                <a:latin typeface="Verdana" panose="020B0604030504040204" pitchFamily="34" charset="0"/>
                <a:ea typeface="Verdana" panose="020B0604030504040204" pitchFamily="34" charset="0"/>
                <a:cs typeface="Verdana" panose="020B0604030504040204" pitchFamily="34" charset="0"/>
              </a:rPr>
              <a:t> del </a:t>
            </a:r>
          </a:p>
          <a:p>
            <a:pPr marL="0" indent="0" algn="ctr">
              <a:lnSpc>
                <a:spcPct val="110000"/>
              </a:lnSpc>
              <a:buNone/>
            </a:pPr>
            <a:r>
              <a:rPr lang="it-IT" sz="1600" i="1" dirty="0">
                <a:latin typeface="Verdana" panose="020B0604030504040204" pitchFamily="34" charset="0"/>
                <a:ea typeface="Verdana" panose="020B0604030504040204" pitchFamily="34" charset="0"/>
                <a:cs typeface="Verdana" panose="020B0604030504040204" pitchFamily="34" charset="0"/>
              </a:rPr>
              <a:t>Servizio,</a:t>
            </a:r>
          </a:p>
          <a:p>
            <a:pPr marL="0" indent="0" algn="ctr">
              <a:lnSpc>
                <a:spcPct val="110000"/>
              </a:lnSpc>
              <a:buNone/>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sp>
        <p:nvSpPr>
          <p:cNvPr id="8" name="Rettangolo 7"/>
          <p:cNvSpPr/>
          <p:nvPr/>
        </p:nvSpPr>
        <p:spPr>
          <a:xfrm>
            <a:off x="2195736" y="476672"/>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9" name="Segnaposto testo 4"/>
          <p:cNvSpPr txBox="1">
            <a:spLocks/>
          </p:cNvSpPr>
          <p:nvPr/>
        </p:nvSpPr>
        <p:spPr>
          <a:xfrm>
            <a:off x="1859791" y="1185307"/>
            <a:ext cx="4289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4.2.1 - ROC</a:t>
            </a:r>
          </a:p>
          <a:p>
            <a:pPr algn="ctr"/>
            <a:endParaRPr lang="it-IT" dirty="0"/>
          </a:p>
        </p:txBody>
      </p:sp>
      <p:sp>
        <p:nvSpPr>
          <p:cNvPr id="10" name="Rettangolo 9"/>
          <p:cNvSpPr/>
          <p:nvPr/>
        </p:nvSpPr>
        <p:spPr>
          <a:xfrm>
            <a:off x="2376427" y="719264"/>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2" name="Rettangolo 1"/>
          <p:cNvSpPr/>
          <p:nvPr/>
        </p:nvSpPr>
        <p:spPr>
          <a:xfrm>
            <a:off x="2223067" y="716530"/>
            <a:ext cx="3897221" cy="369332"/>
          </a:xfrm>
          <a:prstGeom prst="rect">
            <a:avLst/>
          </a:prstGeom>
        </p:spPr>
        <p:txBody>
          <a:bodyPr wrap="none">
            <a:spAutoFit/>
          </a:bodyPr>
          <a:lstStyle/>
          <a:p>
            <a:r>
              <a:rPr lang="it-IT" b="1" dirty="0">
                <a:solidFill>
                  <a:prstClr val="black"/>
                </a:solidFill>
                <a:latin typeface="Verdana" panose="020B0604030504040204" pitchFamily="34" charset="0"/>
                <a:ea typeface="Verdana" panose="020B0604030504040204" pitchFamily="34" charset="0"/>
                <a:cs typeface="Verdana" panose="020B0604030504040204" pitchFamily="34" charset="0"/>
              </a:rPr>
              <a:t>4.2 Sistema Radio Televisivo</a:t>
            </a:r>
            <a:endParaRPr lang="it-IT" dirty="0"/>
          </a:p>
        </p:txBody>
      </p:sp>
      <p:sp>
        <p:nvSpPr>
          <p:cNvPr id="11" name="Segnaposto piè di pagina 10"/>
          <p:cNvSpPr>
            <a:spLocks noGrp="1"/>
          </p:cNvSpPr>
          <p:nvPr>
            <p:ph type="ftr" sz="quarter" idx="11"/>
          </p:nvPr>
        </p:nvSpPr>
        <p:spPr/>
        <p:txBody>
          <a:bodyPr/>
          <a:lstStyle/>
          <a:p>
            <a:endParaRPr kumimoji="0" lang="en-US" dirty="0"/>
          </a:p>
        </p:txBody>
      </p:sp>
      <p:sp>
        <p:nvSpPr>
          <p:cNvPr id="12" name="Segnaposto numero diapositiva 11"/>
          <p:cNvSpPr>
            <a:spLocks noGrp="1"/>
          </p:cNvSpPr>
          <p:nvPr>
            <p:ph type="sldNum" sz="quarter" idx="12"/>
          </p:nvPr>
        </p:nvSpPr>
        <p:spPr/>
        <p:txBody>
          <a:bodyPr/>
          <a:lstStyle/>
          <a:p>
            <a:fld id="{EA7C8D44-3667-46F6-9772-CC52308E2A7F}" type="slidenum">
              <a:rPr kumimoji="0" lang="en-US" smtClean="0"/>
              <a:pPr/>
              <a:t>30</a:t>
            </a:fld>
            <a:endParaRPr kumimoji="0" lang="en-US" dirty="0"/>
          </a:p>
        </p:txBody>
      </p:sp>
    </p:spTree>
    <p:extLst>
      <p:ext uri="{BB962C8B-B14F-4D97-AF65-F5344CB8AC3E}">
        <p14:creationId xmlns:p14="http://schemas.microsoft.com/office/powerpoint/2010/main" val="3646506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2040482" y="2170409"/>
            <a:ext cx="6347942" cy="4354936"/>
          </a:xfrm>
        </p:spPr>
        <p:txBody>
          <a:bodyPr>
            <a:normAutofit/>
          </a:bodyPr>
          <a:lstStyle/>
          <a:p>
            <a:pPr algn="just">
              <a:spcBef>
                <a:spcPts val="0"/>
              </a:spcBef>
            </a:pPr>
            <a:r>
              <a:rPr lang="it-IT" sz="1600" dirty="0">
                <a:latin typeface="Verdana" panose="020B0604030504040204" pitchFamily="34" charset="0"/>
                <a:ea typeface="Verdana" panose="020B0604030504040204" pitchFamily="34" charset="0"/>
                <a:cs typeface="Verdana" panose="020B0604030504040204" pitchFamily="34" charset="0"/>
              </a:rPr>
              <a:t>La presa in carico avviene on-line mediante registrazione, da parte dei fornitori di servizi media audiovisivi e operatori di rete interessati, tramite il portale </a:t>
            </a:r>
            <a:r>
              <a:rPr lang="it-IT" sz="1600" dirty="0">
                <a:latin typeface="Verdana" panose="020B0604030504040204" pitchFamily="34" charset="0"/>
                <a:ea typeface="Verdana" panose="020B0604030504040204" pitchFamily="34" charset="0"/>
                <a:cs typeface="Verdana" panose="020B0604030504040204" pitchFamily="34" charset="0"/>
                <a:hlinkClick r:id="rId2"/>
              </a:rPr>
              <a:t>www.impresainungiorno.gov.it</a:t>
            </a:r>
            <a:r>
              <a:rPr lang="it-IT" sz="1600" dirty="0">
                <a:latin typeface="Verdana" panose="020B0604030504040204" pitchFamily="34" charset="0"/>
                <a:ea typeface="Verdana" panose="020B0604030504040204" pitchFamily="34" charset="0"/>
                <a:cs typeface="Verdana" panose="020B0604030504040204" pitchFamily="34" charset="0"/>
              </a:rPr>
              <a:t> (accesso tramite Carta Nazionale dei Servizi – CNS).</a:t>
            </a:r>
          </a:p>
          <a:p>
            <a:pPr algn="just">
              <a:spcBef>
                <a:spcPts val="0"/>
              </a:spcBef>
            </a:pPr>
            <a:r>
              <a:rPr lang="it-IT" sz="1600" dirty="0">
                <a:latin typeface="Verdana" panose="020B0604030504040204" pitchFamily="34" charset="0"/>
                <a:ea typeface="Verdana" panose="020B0604030504040204" pitchFamily="34" charset="0"/>
                <a:cs typeface="Verdana" panose="020B0604030504040204" pitchFamily="34" charset="0"/>
              </a:rPr>
              <a:t>Esclusivamente per la richiesta di Certificazione, si deve compilare il modello 17/ROC, scaricabile sotto il sito </a:t>
            </a:r>
            <a:r>
              <a:rPr lang="it-IT" sz="1600" dirty="0">
                <a:latin typeface="Verdana" panose="020B0604030504040204" pitchFamily="34" charset="0"/>
                <a:ea typeface="Verdana" panose="020B0604030504040204" pitchFamily="34" charset="0"/>
                <a:cs typeface="Verdana" panose="020B0604030504040204" pitchFamily="34" charset="0"/>
                <a:hlinkClick r:id="rId3"/>
              </a:rPr>
              <a:t>www.corecomlazio/ROC/certificazione/17Roc</a:t>
            </a:r>
            <a:r>
              <a:rPr lang="it-IT" sz="1600" dirty="0">
                <a:latin typeface="Verdana" panose="020B0604030504040204" pitchFamily="34" charset="0"/>
                <a:ea typeface="Verdana" panose="020B0604030504040204" pitchFamily="34" charset="0"/>
                <a:cs typeface="Verdana" panose="020B0604030504040204" pitchFamily="34" charset="0"/>
              </a:rPr>
              <a:t>  ed inviarlo per raccomandata all'indirizzo Via Lucrezio Caro, 67 - 00193 – Roma, con annessa marca da bollo di 16 €.</a:t>
            </a:r>
          </a:p>
          <a:p>
            <a:pPr marL="0" lvl="0" indent="0" algn="just">
              <a:spcBef>
                <a:spcPts val="0"/>
              </a:spcBef>
              <a:buNone/>
            </a:pPr>
            <a:endParaRPr lang="it-IT" sz="1700" dirty="0">
              <a:latin typeface="Verdana" panose="020B0604030504040204" pitchFamily="34" charset="0"/>
              <a:ea typeface="Verdana" panose="020B0604030504040204" pitchFamily="34" charset="0"/>
              <a:cs typeface="Verdana" panose="020B0604030504040204" pitchFamily="34" charset="0"/>
            </a:endParaRPr>
          </a:p>
          <a:p>
            <a:pPr marL="0" lvl="0" indent="0" algn="just">
              <a:spcBef>
                <a:spcPts val="0"/>
              </a:spcBef>
              <a:buNone/>
            </a:pPr>
            <a:endParaRPr lang="it-IT" sz="1700" dirty="0">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r>
              <a:rPr lang="it-IT" sz="1200" dirty="0">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srgbClr val="FF0000"/>
                </a:solidFill>
                <a:latin typeface="Verdana" panose="020B0604030504040204" pitchFamily="34" charset="0"/>
                <a:ea typeface="Verdana" panose="020B0604030504040204" pitchFamily="34" charset="0"/>
                <a:cs typeface="Verdana" panose="020B0604030504040204" pitchFamily="34" charset="0"/>
                <a:hlinkClick r:id="rId4"/>
              </a:rPr>
              <a:t>www.corecomlazio.it</a:t>
            </a:r>
            <a:endParaRPr lang="it-IT" sz="12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70829" y="1728793"/>
            <a:ext cx="2016224" cy="2952129"/>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 , Modulistica e Contatti</a:t>
            </a:r>
          </a:p>
          <a:p>
            <a:pPr algn="ctr"/>
            <a:endParaRPr lang="it-IT" u="sng" dirty="0"/>
          </a:p>
          <a:p>
            <a:endParaRPr lang="it-IT" dirty="0"/>
          </a:p>
        </p:txBody>
      </p:sp>
      <p:pic>
        <p:nvPicPr>
          <p:cNvPr id="6" name="Immagin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7"/>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699792" y="775676"/>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11" name="Segnaposto contenuto 2"/>
          <p:cNvSpPr txBox="1">
            <a:spLocks/>
          </p:cNvSpPr>
          <p:nvPr/>
        </p:nvSpPr>
        <p:spPr>
          <a:xfrm>
            <a:off x="2376427" y="2357570"/>
            <a:ext cx="6011997"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it-IT" sz="1800" dirty="0">
              <a:solidFill>
                <a:srgbClr val="FF0000"/>
              </a:solidFill>
            </a:endParaRPr>
          </a:p>
        </p:txBody>
      </p:sp>
      <p:sp>
        <p:nvSpPr>
          <p:cNvPr id="12" name="Titolo 3"/>
          <p:cNvSpPr txBox="1">
            <a:spLocks/>
          </p:cNvSpPr>
          <p:nvPr/>
        </p:nvSpPr>
        <p:spPr>
          <a:xfrm>
            <a:off x="2087053" y="497878"/>
            <a:ext cx="4254128" cy="10402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13" name="Segnaposto testo 4"/>
          <p:cNvSpPr txBox="1">
            <a:spLocks/>
          </p:cNvSpPr>
          <p:nvPr/>
        </p:nvSpPr>
        <p:spPr>
          <a:xfrm>
            <a:off x="2040482" y="1406693"/>
            <a:ext cx="4289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4.2.1 - ROC</a:t>
            </a:r>
          </a:p>
          <a:p>
            <a:pPr algn="ctr"/>
            <a:endParaRPr lang="it-IT" dirty="0"/>
          </a:p>
        </p:txBody>
      </p:sp>
      <p:sp>
        <p:nvSpPr>
          <p:cNvPr id="4" name="Segnaposto piè di pagina 3"/>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31</a:t>
            </a:fld>
            <a:endParaRPr kumimoji="0" lang="en-US"/>
          </a:p>
        </p:txBody>
      </p:sp>
    </p:spTree>
    <p:extLst>
      <p:ext uri="{BB962C8B-B14F-4D97-AF65-F5344CB8AC3E}">
        <p14:creationId xmlns:p14="http://schemas.microsoft.com/office/powerpoint/2010/main" val="40656427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686692" y="2247645"/>
            <a:ext cx="7457308" cy="3960440"/>
          </a:xfrm>
        </p:spPr>
        <p:txBody>
          <a:bodyPr>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p>
          <a:p>
            <a:pPr marL="342900" lvl="0" indent="-342900" algn="just">
              <a:buFont typeface="Arial" pitchFamily="34" charset="0"/>
              <a:buChar char="•"/>
              <a:defRPr/>
            </a:pPr>
            <a:r>
              <a:rPr kumimoji="0" lang="it-IT" sz="18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800" b="0" i="0" u="none" strike="noStrike" kern="120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t>Dott. Roberto Rizzi</a:t>
            </a:r>
            <a:endPar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E-mail:</a:t>
            </a:r>
            <a:r>
              <a:rPr lang="it-IT" sz="1800"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it-IT" sz="1800" u="sng"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inforoc@regione.lazio.it. </a:t>
            </a:r>
            <a:endParaRPr kumimoji="0" lang="it-IT" sz="1800" b="0" i="0" u="sng" strike="noStrike" kern="1200" cap="none" spc="0" normalizeH="0" baseline="0" noProof="0" dirty="0">
              <a:ln>
                <a:noFill/>
              </a:ln>
              <a:solidFill>
                <a:schemeClr val="tx2">
                  <a:lumMod val="60000"/>
                  <a:lumOff val="40000"/>
                </a:schemeClr>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itchFamily="34" charset="0"/>
              <a:buChar char="•"/>
              <a:defRPr/>
            </a:pPr>
            <a:r>
              <a:rPr kumimoji="0" lang="it-IT" sz="1800" b="0" i="0" u="none" strike="noStrike" kern="1200" cap="none" spc="0" normalizeH="0" baseline="0" noProof="0" dirty="0" err="1">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800" b="0"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a:t>
            </a:r>
            <a:r>
              <a:rPr kumimoji="0" lang="it-IT" sz="1800" b="0" i="0" u="none" strike="noStrike" kern="1200" cap="none" spc="0" normalizeH="0" baseline="0" noProof="0" dirty="0">
                <a:ln>
                  <a:noFill/>
                </a:ln>
                <a:solidFill>
                  <a:schemeClr val="tx2">
                    <a:lumMod val="60000"/>
                    <a:lumOff val="4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lang="it-IT" sz="1800" u="sng"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corecomlazio.roc@cert.consreglazio.it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 (tasto 4)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rPr>
              <a:t>www.corecomlazio.it</a:t>
            </a: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a:p>
            <a:pPr algn="just">
              <a:spcBef>
                <a:spcPts val="0"/>
              </a:spcBef>
            </a:pPr>
            <a:endParaRPr lang="it-IT" sz="1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endParaRPr lang="it-IT" sz="1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endParaRPr lang="it-IT" sz="1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endParaRPr lang="it-IT" sz="1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5"/>
          <a:srcRect/>
          <a:stretch>
            <a:fillRect/>
          </a:stretch>
        </p:blipFill>
        <p:spPr bwMode="auto">
          <a:xfrm>
            <a:off x="7380312" y="530008"/>
            <a:ext cx="1257300" cy="657225"/>
          </a:xfrm>
          <a:prstGeom prst="rect">
            <a:avLst/>
          </a:prstGeom>
          <a:noFill/>
          <a:ln w="9525">
            <a:noFill/>
            <a:miter lim="800000"/>
            <a:headEnd/>
            <a:tailEnd/>
          </a:ln>
        </p:spPr>
      </p:pic>
      <p:sp>
        <p:nvSpPr>
          <p:cNvPr id="7" name="Segnaposto testo 4"/>
          <p:cNvSpPr txBox="1">
            <a:spLocks/>
          </p:cNvSpPr>
          <p:nvPr/>
        </p:nvSpPr>
        <p:spPr>
          <a:xfrm>
            <a:off x="70829" y="2405171"/>
            <a:ext cx="2016224" cy="2428309"/>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sng"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testo 4"/>
          <p:cNvSpPr txBox="1">
            <a:spLocks/>
          </p:cNvSpPr>
          <p:nvPr/>
        </p:nvSpPr>
        <p:spPr>
          <a:xfrm>
            <a:off x="1600250" y="1364903"/>
            <a:ext cx="6408712"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4.2.1 - ROC</a:t>
            </a:r>
          </a:p>
        </p:txBody>
      </p:sp>
      <p:sp>
        <p:nvSpPr>
          <p:cNvPr id="9" name="Titolo 3"/>
          <p:cNvSpPr txBox="1">
            <a:spLocks/>
          </p:cNvSpPr>
          <p:nvPr/>
        </p:nvSpPr>
        <p:spPr>
          <a:xfrm>
            <a:off x="2087053" y="497878"/>
            <a:ext cx="4254128" cy="127493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2" name="Segnaposto piè di pagina 1"/>
          <p:cNvSpPr>
            <a:spLocks noGrp="1"/>
          </p:cNvSpPr>
          <p:nvPr>
            <p:ph type="ftr" sz="quarter" idx="11"/>
          </p:nvPr>
        </p:nvSpPr>
        <p:spPr/>
        <p:txBody>
          <a:bodyPr/>
          <a:lstStyle/>
          <a:p>
            <a:endParaRPr kumimoji="0"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32</a:t>
            </a:fld>
            <a:endParaRPr kumimoji="0" lang="en-US" dirty="0"/>
          </a:p>
        </p:txBody>
      </p:sp>
    </p:spTree>
    <p:extLst>
      <p:ext uri="{BB962C8B-B14F-4D97-AF65-F5344CB8AC3E}">
        <p14:creationId xmlns:p14="http://schemas.microsoft.com/office/powerpoint/2010/main" val="1843093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51720" y="415615"/>
            <a:ext cx="4392488" cy="818920"/>
          </a:xfrm>
        </p:spPr>
        <p:txBody>
          <a:bodyPr>
            <a:normAutofit fontScale="90000"/>
          </a:bodyPr>
          <a:lstStyle/>
          <a:p>
            <a:pPr lvl="0">
              <a:lnSpc>
                <a:spcPct val="110000"/>
              </a:lnSpc>
              <a:spcBef>
                <a:spcPts val="0"/>
              </a:spcBef>
            </a:pPr>
            <a:r>
              <a:rPr lang="it-IT" sz="2400" dirty="0">
                <a:solidFill>
                  <a:prstClr val="black"/>
                </a:solidFill>
                <a:ea typeface="+mn-ea"/>
                <a:cs typeface="+mn-cs"/>
              </a:rPr>
              <a:t/>
            </a:r>
            <a:br>
              <a:rPr lang="it-IT" sz="2400" dirty="0">
                <a:solidFill>
                  <a:prstClr val="black"/>
                </a:solidFill>
                <a:ea typeface="+mn-ea"/>
                <a:cs typeface="+mn-cs"/>
              </a:rPr>
            </a:br>
            <a:r>
              <a:rPr lang="it-IT" sz="2400" dirty="0">
                <a:solidFill>
                  <a:prstClr val="black"/>
                </a:solidFill>
                <a:ea typeface="+mn-ea"/>
                <a:cs typeface="+mn-cs"/>
              </a:rPr>
              <a:t/>
            </a:r>
            <a:br>
              <a:rPr lang="it-IT" sz="2400" dirty="0">
                <a:solidFill>
                  <a:prstClr val="black"/>
                </a:solidFill>
                <a:ea typeface="+mn-ea"/>
                <a:cs typeface="+mn-cs"/>
              </a:rPr>
            </a:br>
            <a:r>
              <a:rPr lang="it-IT" sz="2400" dirty="0">
                <a:solidFill>
                  <a:prstClr val="black"/>
                </a:solidFill>
                <a:ea typeface="+mn-ea"/>
                <a:cs typeface="+mn-cs"/>
              </a:rPr>
              <a:t/>
            </a:r>
            <a:br>
              <a:rPr lang="it-IT" sz="2400" dirty="0">
                <a:solidFill>
                  <a:prstClr val="black"/>
                </a:solidFill>
                <a:ea typeface="+mn-ea"/>
                <a:cs typeface="+mn-cs"/>
              </a:rPr>
            </a:br>
            <a:r>
              <a:rPr lang="it-IT" sz="2000" b="1" dirty="0">
                <a:solidFill>
                  <a:prstClr val="black"/>
                </a:solidFill>
                <a:latin typeface="Verdana" panose="020B0604030504040204" pitchFamily="34" charset="0"/>
                <a:ea typeface="Verdana" panose="020B0604030504040204" pitchFamily="34" charset="0"/>
                <a:cs typeface="Verdana" panose="020B0604030504040204" pitchFamily="34" charset="0"/>
              </a:rPr>
              <a:t>4.2 Sistema Radio Televisivo</a:t>
            </a:r>
            <a:r>
              <a:rPr lang="it-IT" sz="2400" dirty="0">
                <a:solidFill>
                  <a:prstClr val="black"/>
                </a:solidFill>
                <a:ea typeface="+mn-ea"/>
                <a:cs typeface="+mn-cs"/>
              </a:rPr>
              <a:t/>
            </a:r>
            <a:br>
              <a:rPr lang="it-IT" sz="2400" dirty="0">
                <a:solidFill>
                  <a:prstClr val="black"/>
                </a:solidFill>
                <a:ea typeface="+mn-ea"/>
                <a:cs typeface="+mn-cs"/>
              </a:rPr>
            </a:br>
            <a:r>
              <a:rPr lang="it-IT" sz="2400" dirty="0">
                <a:solidFill>
                  <a:prstClr val="black"/>
                </a:solidFill>
                <a:ea typeface="+mn-ea"/>
                <a:cs typeface="+mn-cs"/>
              </a:rPr>
              <a:t/>
            </a:r>
            <a:br>
              <a:rPr lang="it-IT" sz="2400" dirty="0">
                <a:solidFill>
                  <a:prstClr val="black"/>
                </a:solidFill>
                <a:ea typeface="+mn-ea"/>
                <a:cs typeface="+mn-cs"/>
              </a:rPr>
            </a:br>
            <a:endParaRPr lang="it-IT" sz="3100" b="1" dirty="0"/>
          </a:p>
        </p:txBody>
      </p:sp>
      <p:sp>
        <p:nvSpPr>
          <p:cNvPr id="3" name="Sottotitolo 2"/>
          <p:cNvSpPr>
            <a:spLocks noGrp="1"/>
          </p:cNvSpPr>
          <p:nvPr>
            <p:ph type="subTitle" idx="1"/>
          </p:nvPr>
        </p:nvSpPr>
        <p:spPr>
          <a:xfrm>
            <a:off x="287524" y="1844824"/>
            <a:ext cx="1512168" cy="2857872"/>
          </a:xfrm>
        </p:spPr>
        <p:txBody>
          <a:bodyPr>
            <a:normAutofit/>
          </a:bodyPr>
          <a:lstStyle/>
          <a:p>
            <a:r>
              <a:rPr lang="it-IT" sz="1600" i="1" dirty="0">
                <a:solidFill>
                  <a:schemeClr val="tx1"/>
                </a:solidFill>
                <a:latin typeface="Verdana" panose="020B0604030504040204" pitchFamily="34" charset="0"/>
                <a:ea typeface="Verdana" panose="020B0604030504040204" pitchFamily="34" charset="0"/>
                <a:cs typeface="Verdana" panose="020B0604030504040204" pitchFamily="34" charset="0"/>
              </a:rPr>
              <a:t>Normativa, Descrizione del</a:t>
            </a:r>
          </a:p>
          <a:p>
            <a:r>
              <a:rPr lang="it-IT" sz="1600" i="1" dirty="0">
                <a:solidFill>
                  <a:schemeClr val="tx1"/>
                </a:solidFill>
                <a:latin typeface="Verdana" panose="020B0604030504040204" pitchFamily="34" charset="0"/>
                <a:ea typeface="Verdana" panose="020B0604030504040204" pitchFamily="34" charset="0"/>
                <a:cs typeface="Verdana" panose="020B0604030504040204" pitchFamily="34" charset="0"/>
              </a:rPr>
              <a:t> Servizio,</a:t>
            </a:r>
          </a:p>
          <a:p>
            <a:r>
              <a:rPr lang="it-IT" sz="1600" i="1" dirty="0">
                <a:solidFill>
                  <a:schemeClr val="tx1"/>
                </a:solidFill>
                <a:latin typeface="Verdana" panose="020B0604030504040204" pitchFamily="34" charset="0"/>
                <a:ea typeface="Verdana" panose="020B0604030504040204" pitchFamily="34" charset="0"/>
                <a:cs typeface="Verdana" panose="020B0604030504040204" pitchFamily="34" charset="0"/>
              </a:rPr>
              <a:t>Tutela dei Cittadini</a:t>
            </a:r>
          </a:p>
          <a:p>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Sottotitolo 2"/>
          <p:cNvSpPr txBox="1">
            <a:spLocks/>
          </p:cNvSpPr>
          <p:nvPr/>
        </p:nvSpPr>
        <p:spPr>
          <a:xfrm>
            <a:off x="1907704" y="1844824"/>
            <a:ext cx="6336704" cy="4536504"/>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La delega in materia di monitoraggio assegna al Co.re.com. compiti di vigilanza e controllo sulle emittenti televisive </a:t>
            </a:r>
            <a:r>
              <a:rPr lang="it-IT" sz="1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locali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in materia di rispetto della normativa vigente.</a:t>
            </a:r>
          </a:p>
          <a:p>
            <a:pPr algn="just"/>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L’attività di vigilanza sulle emittenti televisive locali è finalizzata alla raccolta sistematica dei dati e delle informazioni</a:t>
            </a:r>
            <a:r>
              <a:rPr lang="it-IT" sz="1700" b="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sui programmi trasmessi dalle emittenti locali oggetto di rilevazione ed alla loro successiva analisi, ed è lo strumento operativo indispensabile per il</a:t>
            </a:r>
            <a:r>
              <a:rPr lang="it-IT" sz="1700" b="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controllo sulla programmazione</a:t>
            </a:r>
            <a:r>
              <a:rPr lang="it-IT" sz="1700" b="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delle emittenti locali, in quanto permette la sua analisi quantitativa e qualitativa. L’attività di vigilanza si esplica su 4 specifiche </a:t>
            </a:r>
            <a:r>
              <a:rPr lang="it-IT" sz="1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Aree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delegate dall’Autorità al </a:t>
            </a:r>
            <a:r>
              <a:rPr lang="it-IT" sz="1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Co.re.com.: </a:t>
            </a:r>
            <a:endPar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obblighi di </a:t>
            </a:r>
            <a:r>
              <a:rPr lang="it-IT" sz="1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programmazione, con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controllo del rispetto da parte delle emittenti di tutti gli obblighi ai quali sono soggette dalla normativa vigente in tema di programmazione, anche in merito alla concessione governativa di cui sono titolari;</a:t>
            </a:r>
          </a:p>
          <a:p>
            <a:pPr marL="285750" indent="-285750" algn="just">
              <a:buFont typeface="Arial" panose="020B0604020202020204" pitchFamily="34" charset="0"/>
              <a:buChar char="•"/>
            </a:pPr>
            <a:r>
              <a:rPr lang="it-IT" sz="1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Pubblicità, con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controllo del rispetto da parte delle emittenti della normativa in riferimento alla trasmissione dei messaggi pubblicitari, con particolare attenzione all'affollamento, al posizionamento e ai divieti;</a:t>
            </a:r>
          </a:p>
          <a:p>
            <a:pPr algn="just"/>
            <a:endParaRPr lang="it-IT" sz="20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pPr marL="457200" indent="-457200" algn="just">
              <a:buFont typeface="Arial" pitchFamily="34" charset="0"/>
              <a:buChar char="•"/>
            </a:pPr>
            <a:endParaRPr lang="it-IT" sz="4800" dirty="0">
              <a:solidFill>
                <a:schemeClr val="tx1"/>
              </a:solidFill>
            </a:endParaRPr>
          </a:p>
          <a:p>
            <a:pPr algn="just"/>
            <a:endParaRPr lang="it-IT" dirty="0"/>
          </a:p>
        </p:txBody>
      </p:sp>
      <p:pic>
        <p:nvPicPr>
          <p:cNvPr id="9" name="Immagin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83485"/>
            <a:ext cx="1044000" cy="1044000"/>
          </a:xfrm>
          <a:prstGeom prst="rect">
            <a:avLst/>
          </a:prstGeom>
        </p:spPr>
      </p:pic>
      <p:sp>
        <p:nvSpPr>
          <p:cNvPr id="11" name="Segnaposto testo 4"/>
          <p:cNvSpPr txBox="1">
            <a:spLocks/>
          </p:cNvSpPr>
          <p:nvPr/>
        </p:nvSpPr>
        <p:spPr>
          <a:xfrm>
            <a:off x="1691680" y="1406693"/>
            <a:ext cx="6264696" cy="57306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4.2.2 – Vigilanza emittenti televisive locali</a:t>
            </a:r>
          </a:p>
          <a:p>
            <a:pPr algn="ctr"/>
            <a:endParaRPr lang="it-IT" sz="2800" dirty="0"/>
          </a:p>
        </p:txBody>
      </p:sp>
      <p:sp>
        <p:nvSpPr>
          <p:cNvPr id="4" name="Segnaposto piè di pagina 3"/>
          <p:cNvSpPr>
            <a:spLocks noGrp="1"/>
          </p:cNvSpPr>
          <p:nvPr>
            <p:ph type="ftr" sz="quarter" idx="11"/>
          </p:nvPr>
        </p:nvSpPr>
        <p:spPr/>
        <p:txBody>
          <a:bodyPr/>
          <a:lstStyle/>
          <a:p>
            <a:endParaRPr kumimoji="0"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33</a:t>
            </a:fld>
            <a:endParaRPr kumimoji="0" lang="en-US" dirty="0"/>
          </a:p>
        </p:txBody>
      </p:sp>
    </p:spTree>
    <p:extLst>
      <p:ext uri="{BB962C8B-B14F-4D97-AF65-F5344CB8AC3E}">
        <p14:creationId xmlns:p14="http://schemas.microsoft.com/office/powerpoint/2010/main" val="9532292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61710" y="1964058"/>
            <a:ext cx="6354706" cy="4534561"/>
          </a:xfrm>
        </p:spPr>
        <p:txBody>
          <a:bodyPr>
            <a:normAutofit fontScale="25000" lnSpcReduction="20000"/>
          </a:bodyPr>
          <a:lstStyle/>
          <a:p>
            <a:pPr marL="285750" indent="-285750" algn="just">
              <a:buFont typeface="Arial" panose="020B0604020202020204" pitchFamily="34" charset="0"/>
              <a:buChar char="•"/>
            </a:pP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tutela dei minori e garanzie dell'utenza, relativa al rispetto da parte delle emittenti delle disposizioni legislative in materia e, nello specifico, dei codici dedicati (TV e Minori, Media e Sport e Rappresentazioni vicende giudiziarie);</a:t>
            </a:r>
          </a:p>
          <a:p>
            <a:pPr marL="285750" indent="-285750" algn="just">
              <a:buFont typeface="Arial" panose="020B0604020202020204" pitchFamily="34" charset="0"/>
              <a:buChar char="•"/>
            </a:pP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rispetto del pluralismo socio-politico, relativo all'osservanza da parte delle emittenti dei principi generali posti a base dell'esercizio della comunicazione radiotelevisiva. Quest'area si suddivide in ulteriori due ambiti:</a:t>
            </a:r>
          </a:p>
          <a:p>
            <a:pPr lvl="1"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 - il rispetto del pluralismo socio-culturale, che prevede la   presenza nella programmazione dei soggetti appartenenti a diverse correnti sociali, culturali, religiose e politiche;</a:t>
            </a:r>
          </a:p>
          <a:p>
            <a:pPr lvl="1"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 - il rispetto del pluralismo politico-istituzionale, che è specificatamente riferito ai soggetti politici e istituzionali regolato dalle disposizioni sulla </a:t>
            </a:r>
            <a:r>
              <a:rPr lang="it-IT" sz="6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c.d. </a:t>
            </a: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par condicio.</a:t>
            </a:r>
          </a:p>
          <a:p>
            <a:pPr marL="857250" indent="-857250" algn="just">
              <a:buFont typeface="Arial" panose="020B0604020202020204" pitchFamily="34" charset="0"/>
              <a:buChar char="•"/>
            </a:pPr>
            <a:endPar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just"/>
            <a:r>
              <a:rPr lang="it-IT" sz="4800" dirty="0">
                <a:solidFill>
                  <a:schemeClr val="tx1"/>
                </a:solidFill>
                <a:latin typeface="Verdana" panose="020B0604030504040204" pitchFamily="34" charset="0"/>
                <a:ea typeface="Verdana" panose="020B0604030504040204" pitchFamily="34" charset="0"/>
                <a:cs typeface="Verdana" panose="020B0604030504040204" pitchFamily="34" charset="0"/>
              </a:rPr>
              <a:t>Note: legge 31 luglio 1997, n. 249; Legge 22 febbraio 2000, n. 28; D.lgs. 31 luglio 2005, n. 177; delibera n. 538/01/CSP; Accordo quadro del 28 novembre 2017 approvato con delibera dell’Autorità 395/17/CONS; Convenzione Co.re.com. e Agcom del 05 marzo 2018.</a:t>
            </a:r>
            <a:endParaRPr lang="it-IT" sz="1800" dirty="0">
              <a:solidFill>
                <a:schemeClr val="tx1"/>
              </a:solidFill>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83485"/>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Sottotitolo 2"/>
          <p:cNvSpPr txBox="1">
            <a:spLocks/>
          </p:cNvSpPr>
          <p:nvPr/>
        </p:nvSpPr>
        <p:spPr>
          <a:xfrm>
            <a:off x="359532" y="1949250"/>
            <a:ext cx="1512168" cy="28578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it-IT" sz="1600" i="1" dirty="0">
                <a:solidFill>
                  <a:schemeClr val="tx1"/>
                </a:solidFill>
                <a:latin typeface="Verdana" panose="020B0604030504040204" pitchFamily="34" charset="0"/>
                <a:ea typeface="Verdana" panose="020B0604030504040204" pitchFamily="34" charset="0"/>
                <a:cs typeface="Verdana" panose="020B0604030504040204" pitchFamily="34" charset="0"/>
              </a:rPr>
              <a:t>Normativa, Descrizione del</a:t>
            </a:r>
          </a:p>
          <a:p>
            <a:r>
              <a:rPr lang="it-IT" sz="1600" i="1" dirty="0">
                <a:solidFill>
                  <a:schemeClr val="tx1"/>
                </a:solidFill>
                <a:latin typeface="Verdana" panose="020B0604030504040204" pitchFamily="34" charset="0"/>
                <a:ea typeface="Verdana" panose="020B0604030504040204" pitchFamily="34" charset="0"/>
                <a:cs typeface="Verdana" panose="020B0604030504040204" pitchFamily="34" charset="0"/>
              </a:rPr>
              <a:t> Servizio, Tutela dei Cittadini</a:t>
            </a:r>
          </a:p>
          <a:p>
            <a:endParaRPr lang="it-IT" dirty="0"/>
          </a:p>
        </p:txBody>
      </p:sp>
      <p:sp>
        <p:nvSpPr>
          <p:cNvPr id="9" name="Segnaposto testo 4"/>
          <p:cNvSpPr txBox="1">
            <a:spLocks/>
          </p:cNvSpPr>
          <p:nvPr/>
        </p:nvSpPr>
        <p:spPr>
          <a:xfrm>
            <a:off x="1115616" y="1406693"/>
            <a:ext cx="7344816" cy="57306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4.2.2 – Vigilanza emittenti televisive locali</a:t>
            </a:r>
          </a:p>
          <a:p>
            <a:pPr algn="ct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10" name="Titolo 3"/>
          <p:cNvSpPr txBox="1">
            <a:spLocks/>
          </p:cNvSpPr>
          <p:nvPr/>
        </p:nvSpPr>
        <p:spPr>
          <a:xfrm>
            <a:off x="2087053" y="497878"/>
            <a:ext cx="4254128" cy="10402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2" name="Segnaposto piè di pagina 1"/>
          <p:cNvSpPr>
            <a:spLocks noGrp="1"/>
          </p:cNvSpPr>
          <p:nvPr>
            <p:ph type="ftr" sz="quarter" idx="11"/>
          </p:nvPr>
        </p:nvSpPr>
        <p:spPr/>
        <p:txBody>
          <a:bodyPr/>
          <a:lstStyle/>
          <a:p>
            <a:endParaRPr kumimoji="0" lang="en-US" dirty="0"/>
          </a:p>
        </p:txBody>
      </p:sp>
      <p:sp>
        <p:nvSpPr>
          <p:cNvPr id="5" name="Segnaposto numero diapositiva 4"/>
          <p:cNvSpPr>
            <a:spLocks noGrp="1"/>
          </p:cNvSpPr>
          <p:nvPr>
            <p:ph type="sldNum" sz="quarter" idx="12"/>
          </p:nvPr>
        </p:nvSpPr>
        <p:spPr/>
        <p:txBody>
          <a:bodyPr/>
          <a:lstStyle/>
          <a:p>
            <a:fld id="{EA7C8D44-3667-46F6-9772-CC52308E2A7F}" type="slidenum">
              <a:rPr kumimoji="0" lang="en-US" smtClean="0"/>
              <a:pPr/>
              <a:t>34</a:t>
            </a:fld>
            <a:endParaRPr kumimoji="0" lang="en-US" dirty="0"/>
          </a:p>
        </p:txBody>
      </p:sp>
    </p:spTree>
    <p:extLst>
      <p:ext uri="{BB962C8B-B14F-4D97-AF65-F5344CB8AC3E}">
        <p14:creationId xmlns:p14="http://schemas.microsoft.com/office/powerpoint/2010/main" val="9911972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1763688" y="2026002"/>
            <a:ext cx="6480720" cy="4643357"/>
          </a:xfrm>
        </p:spPr>
        <p:txBody>
          <a:bodyPr>
            <a:normAutofit fontScale="25000" lnSpcReduction="20000"/>
          </a:bodyPr>
          <a:lstStyle/>
          <a:p>
            <a:pPr marL="0" indent="0" algn="just" defTabSz="884238">
              <a:buNone/>
            </a:pPr>
            <a:r>
              <a:rPr lang="it-IT" sz="6400" dirty="0">
                <a:latin typeface="Verdana" panose="020B0604030504040204" pitchFamily="34" charset="0"/>
                <a:ea typeface="Verdana" panose="020B0604030504040204" pitchFamily="34" charset="0"/>
                <a:cs typeface="Verdana" panose="020B0604030504040204" pitchFamily="34" charset="0"/>
              </a:rPr>
              <a:t>La predetta attività viene effettuata dal Co.re.com. Lazio a campione, mediante sorteggio annuale delle emittenti televisive da sottoporre a monitoraggio e prevede il </a:t>
            </a:r>
            <a:r>
              <a:rPr lang="it-IT" sz="6400" dirty="0" err="1">
                <a:latin typeface="Verdana" panose="020B0604030504040204" pitchFamily="34" charset="0"/>
                <a:ea typeface="Verdana" panose="020B0604030504040204" pitchFamily="34" charset="0"/>
                <a:cs typeface="Verdana" panose="020B0604030504040204" pitchFamily="34" charset="0"/>
              </a:rPr>
              <a:t>visionamento</a:t>
            </a:r>
            <a:r>
              <a:rPr lang="it-IT" sz="6400" dirty="0">
                <a:latin typeface="Verdana" panose="020B0604030504040204" pitchFamily="34" charset="0"/>
                <a:ea typeface="Verdana" panose="020B0604030504040204" pitchFamily="34" charset="0"/>
                <a:cs typeface="Verdana" panose="020B0604030504040204" pitchFamily="34" charset="0"/>
              </a:rPr>
              <a:t> h24 di un palinsesto settimanale di ogni emittente. Con riferimento </a:t>
            </a:r>
            <a:r>
              <a:rPr lang="it-IT" sz="6400" dirty="0" smtClean="0">
                <a:latin typeface="Verdana" panose="020B0604030504040204" pitchFamily="34" charset="0"/>
                <a:ea typeface="Verdana" panose="020B0604030504040204" pitchFamily="34" charset="0"/>
                <a:cs typeface="Verdana" panose="020B0604030504040204" pitchFamily="34" charset="0"/>
              </a:rPr>
              <a:t>all’Area </a:t>
            </a:r>
            <a:r>
              <a:rPr lang="it-IT" sz="6400" dirty="0">
                <a:latin typeface="Verdana" panose="020B0604030504040204" pitchFamily="34" charset="0"/>
                <a:ea typeface="Verdana" panose="020B0604030504040204" pitchFamily="34" charset="0"/>
                <a:cs typeface="Verdana" panose="020B0604030504040204" pitchFamily="34" charset="0"/>
              </a:rPr>
              <a:t>del pluralismo politico ed istituzionale, al fine di disporre di dati significativi, il monitoraggio viene effettuato per un periodo di 30 gg. L’attività istruttoria prevede la possibilità di richiedere all’emittente ulteriori informazioni, registrazioni, audizioni ed indagini conoscitive e deve essere esperita nel termine di 90 gg dalla conoscenza dei fatti. In risposta </a:t>
            </a:r>
            <a:r>
              <a:rPr lang="it-IT" sz="6400" dirty="0" smtClean="0">
                <a:latin typeface="Verdana" panose="020B0604030504040204" pitchFamily="34" charset="0"/>
                <a:ea typeface="Verdana" panose="020B0604030504040204" pitchFamily="34" charset="0"/>
                <a:cs typeface="Verdana" panose="020B0604030504040204" pitchFamily="34" charset="0"/>
              </a:rPr>
              <a:t>all’eventuale atto </a:t>
            </a:r>
            <a:r>
              <a:rPr lang="it-IT" sz="6400" dirty="0">
                <a:latin typeface="Verdana" panose="020B0604030504040204" pitchFamily="34" charset="0"/>
                <a:ea typeface="Verdana" panose="020B0604030504040204" pitchFamily="34" charset="0"/>
                <a:cs typeface="Verdana" panose="020B0604030504040204" pitchFamily="34" charset="0"/>
              </a:rPr>
              <a:t>di contestazione, l’emittente può accedere alla documentazione, così come può presentare eventuali memorie difensive in ossequio al suo diritto di difesa. In caso di accertata inosservanza delle disposizioni normative, il Co.re.com. istruisce il procedimento finalizzato all'eventuale adozione di provvedimenti sanzionatori da parte dell'Autorità Garante, o procede all’archiviazione del procedimento </a:t>
            </a:r>
            <a:r>
              <a:rPr lang="it-IT" sz="6400" dirty="0" smtClean="0">
                <a:latin typeface="Verdana" panose="020B0604030504040204" pitchFamily="34" charset="0"/>
                <a:ea typeface="Verdana" panose="020B0604030504040204" pitchFamily="34" charset="0"/>
                <a:cs typeface="Verdana" panose="020B0604030504040204" pitchFamily="34" charset="0"/>
              </a:rPr>
              <a:t>stesso, qualora non risultino inosservanze. </a:t>
            </a:r>
            <a:endParaRPr lang="it-IT" sz="64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6400" dirty="0">
                <a:latin typeface="Verdana" panose="020B0604030504040204" pitchFamily="34" charset="0"/>
                <a:ea typeface="Verdana" panose="020B0604030504040204" pitchFamily="34" charset="0"/>
                <a:cs typeface="Verdana" panose="020B0604030504040204" pitchFamily="34" charset="0"/>
              </a:rPr>
              <a:t>Il monitoraggio può avvenire non solo d’ufficio, ma anche su istanza di parte. Il Co.re.com. infatti può procedere su segnalazione, che deve consentire di individuare il segnalante, il fornitore di servizi media audiovisivi ed il comportamento oggetto di violazione.</a:t>
            </a:r>
          </a:p>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233183" y="1808456"/>
            <a:ext cx="1656184" cy="2160240"/>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699792" y="775676"/>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11" name="Segnaposto contenuto 2"/>
          <p:cNvSpPr txBox="1">
            <a:spLocks/>
          </p:cNvSpPr>
          <p:nvPr/>
        </p:nvSpPr>
        <p:spPr>
          <a:xfrm>
            <a:off x="2376427" y="2357570"/>
            <a:ext cx="6261185"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it-IT" sz="1800" dirty="0">
              <a:solidFill>
                <a:srgbClr val="FF0000"/>
              </a:solidFill>
            </a:endParaRPr>
          </a:p>
        </p:txBody>
      </p:sp>
      <p:sp>
        <p:nvSpPr>
          <p:cNvPr id="12" name="Titolo 3"/>
          <p:cNvSpPr txBox="1">
            <a:spLocks/>
          </p:cNvSpPr>
          <p:nvPr/>
        </p:nvSpPr>
        <p:spPr>
          <a:xfrm>
            <a:off x="2087053" y="497878"/>
            <a:ext cx="4254128" cy="10402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13" name="Segnaposto testo 4"/>
          <p:cNvSpPr txBox="1">
            <a:spLocks/>
          </p:cNvSpPr>
          <p:nvPr/>
        </p:nvSpPr>
        <p:spPr>
          <a:xfrm>
            <a:off x="1475656" y="1406693"/>
            <a:ext cx="6408712"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4.2.2 Vigilanza sulle emittenti televisive locali</a:t>
            </a: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4" name="Segnaposto piè di pagina 3"/>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35</a:t>
            </a:fld>
            <a:endParaRPr kumimoji="0" lang="en-US"/>
          </a:p>
        </p:txBody>
      </p:sp>
    </p:spTree>
    <p:extLst>
      <p:ext uri="{BB962C8B-B14F-4D97-AF65-F5344CB8AC3E}">
        <p14:creationId xmlns:p14="http://schemas.microsoft.com/office/powerpoint/2010/main" val="1943572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686692" y="2115641"/>
            <a:ext cx="7457308" cy="4092444"/>
          </a:xfrm>
        </p:spPr>
        <p:txBody>
          <a:bodyPr>
            <a:normAutofit/>
          </a:bodyPr>
          <a:lstStyle/>
          <a:p>
            <a:pPr marL="457200" lvl="0" indent="-457200">
              <a:spcBef>
                <a:spcPts val="0"/>
              </a:spcBef>
              <a:buFont typeface="Arial" panose="020B0604020202020204" pitchFamily="34" charset="0"/>
              <a:buChar char="•"/>
            </a:pPr>
            <a:endPar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800" b="0" i="0" u="none" strike="noStrike" kern="120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8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a:t>
            </a: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Dott. Roberto Rizzi</a:t>
            </a:r>
          </a:p>
          <a:p>
            <a:pPr lvl="0" algn="just">
              <a:defRPr/>
            </a:pPr>
            <a:r>
              <a:rPr lang="it-IT" sz="1700" noProof="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8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800" b="0" i="0" u="none" strike="noStrike" kern="120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t>Dott. Roberto Rizzi</a:t>
            </a:r>
            <a:endPar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457200" lvl="0" indent="-457200" algn="just">
              <a:spcBef>
                <a:spcPts val="0"/>
              </a:spcBef>
              <a:buFont typeface="Arial" panose="020B0604020202020204" pitchFamily="34" charset="0"/>
              <a:buChar char="•"/>
            </a:pPr>
            <a:r>
              <a:rPr lang="it-IT" sz="1700" dirty="0" err="1">
                <a:solidFill>
                  <a:schemeClr val="tx1"/>
                </a:solidFill>
                <a:latin typeface="Verdana" panose="020B0604030504040204" pitchFamily="34" charset="0"/>
                <a:ea typeface="Verdana" panose="020B0604030504040204" pitchFamily="34" charset="0"/>
                <a:cs typeface="Verdana" panose="020B0604030504040204" pitchFamily="34" charset="0"/>
              </a:rPr>
              <a:t>Pec</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corecomlazio.monitoraggio@cert.consreglazio.it</a:t>
            </a:r>
            <a:endPar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Telefono: 06/3215907- 06/3215995 (tasto 5)</a:t>
            </a:r>
          </a:p>
          <a:p>
            <a:pPr marL="457200" lvl="0" indent="-457200" algn="just">
              <a:spcBef>
                <a:spcPts val="0"/>
              </a:spcBef>
              <a:buFont typeface="Arial" panose="020B0604020202020204" pitchFamily="34" charset="0"/>
              <a:buChar char="•"/>
            </a:pPr>
            <a:endPar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endPar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r>
              <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hlinkClick r:id="rId3"/>
              </a:rPr>
              <a:t>www.corecomlazio.it</a:t>
            </a:r>
            <a:endPar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pic>
        <p:nvPicPr>
          <p:cNvPr id="4" name="Immagin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6"/>
          <a:srcRect/>
          <a:stretch>
            <a:fillRect/>
          </a:stretch>
        </p:blipFill>
        <p:spPr bwMode="auto">
          <a:xfrm>
            <a:off x="7380312" y="530008"/>
            <a:ext cx="1257300" cy="657225"/>
          </a:xfrm>
          <a:prstGeom prst="rect">
            <a:avLst/>
          </a:prstGeom>
          <a:noFill/>
          <a:ln w="9525">
            <a:noFill/>
            <a:miter lim="800000"/>
            <a:headEnd/>
            <a:tailEnd/>
          </a:ln>
        </p:spPr>
      </p:pic>
      <p:sp>
        <p:nvSpPr>
          <p:cNvPr id="7" name="Segnaposto testo 4"/>
          <p:cNvSpPr txBox="1">
            <a:spLocks/>
          </p:cNvSpPr>
          <p:nvPr/>
        </p:nvSpPr>
        <p:spPr>
          <a:xfrm>
            <a:off x="70829" y="2405171"/>
            <a:ext cx="2016224" cy="2428309"/>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sng"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testo 4"/>
          <p:cNvSpPr txBox="1">
            <a:spLocks/>
          </p:cNvSpPr>
          <p:nvPr/>
        </p:nvSpPr>
        <p:spPr>
          <a:xfrm>
            <a:off x="1624903" y="1348769"/>
            <a:ext cx="6408712"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4.2.2 Vigilanza sulle emittenti televisive locali</a:t>
            </a:r>
            <a:endPar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9" name="Titolo 3"/>
          <p:cNvSpPr txBox="1">
            <a:spLocks/>
          </p:cNvSpPr>
          <p:nvPr/>
        </p:nvSpPr>
        <p:spPr>
          <a:xfrm>
            <a:off x="2087053" y="485368"/>
            <a:ext cx="4254128" cy="1349942"/>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2" name="Segnaposto piè di pagina 1"/>
          <p:cNvSpPr>
            <a:spLocks noGrp="1"/>
          </p:cNvSpPr>
          <p:nvPr>
            <p:ph type="ftr" sz="quarter" idx="11"/>
          </p:nvPr>
        </p:nvSpPr>
        <p:spPr/>
        <p:txBody>
          <a:bodyPr/>
          <a:lstStyle/>
          <a:p>
            <a:endParaRPr kumimoji="0"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36</a:t>
            </a:fld>
            <a:endParaRPr kumimoji="0" lang="en-US" dirty="0"/>
          </a:p>
        </p:txBody>
      </p:sp>
    </p:spTree>
    <p:extLst>
      <p:ext uri="{BB962C8B-B14F-4D97-AF65-F5344CB8AC3E}">
        <p14:creationId xmlns:p14="http://schemas.microsoft.com/office/powerpoint/2010/main" val="2507168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1891122" y="2001662"/>
            <a:ext cx="6585892" cy="4663526"/>
          </a:xfrm>
        </p:spPr>
        <p:txBody>
          <a:bodyPr>
            <a:normAutofit fontScale="47500" lnSpcReduction="20000"/>
          </a:bodyPr>
          <a:lstStyle/>
          <a:p>
            <a:pPr marL="0" indent="0" algn="just">
              <a:buNone/>
            </a:pPr>
            <a:r>
              <a:rPr lang="it-IT" sz="3400" dirty="0">
                <a:latin typeface="Verdana" panose="020B0604030504040204" pitchFamily="34" charset="0"/>
                <a:ea typeface="Verdana" panose="020B0604030504040204" pitchFamily="34" charset="0"/>
                <a:cs typeface="Verdana" panose="020B0604030504040204" pitchFamily="34" charset="0"/>
              </a:rPr>
              <a:t>Il Co.re.com. ha il compito di garantire il rispetto del pluralismo e della correttezza dell’informazione da parte delle emittenti radiotelevisive locali e della testata giornalistica regionale della RAI.</a:t>
            </a:r>
          </a:p>
          <a:p>
            <a:pPr marL="0" indent="0" algn="just">
              <a:buNone/>
            </a:pPr>
            <a:r>
              <a:rPr lang="it-IT" sz="3400" dirty="0">
                <a:latin typeface="Verdana" panose="020B0604030504040204" pitchFamily="34" charset="0"/>
                <a:ea typeface="Verdana" panose="020B0604030504040204" pitchFamily="34" charset="0"/>
                <a:cs typeface="Verdana" panose="020B0604030504040204" pitchFamily="34" charset="0"/>
              </a:rPr>
              <a:t>Il Co.re.com. stabilisce la disciplina per i programmi di informazione e comunicazione politica, distinguendo fra due diversi periodi: quello non elettorale, e quello elettorale.</a:t>
            </a:r>
          </a:p>
          <a:p>
            <a:pPr marL="0" indent="0" algn="just">
              <a:buNone/>
            </a:pPr>
            <a:r>
              <a:rPr lang="it-IT" sz="3400" dirty="0">
                <a:latin typeface="Verdana" panose="020B0604030504040204" pitchFamily="34" charset="0"/>
                <a:ea typeface="Verdana" panose="020B0604030504040204" pitchFamily="34" charset="0"/>
                <a:cs typeface="Verdana" panose="020B0604030504040204" pitchFamily="34" charset="0"/>
              </a:rPr>
              <a:t>Nei periodi non </a:t>
            </a:r>
            <a:r>
              <a:rPr lang="it-IT" sz="3400" dirty="0" smtClean="0">
                <a:latin typeface="Verdana" panose="020B0604030504040204" pitchFamily="34" charset="0"/>
                <a:ea typeface="Verdana" panose="020B0604030504040204" pitchFamily="34" charset="0"/>
                <a:cs typeface="Verdana" panose="020B0604030504040204" pitchFamily="34" charset="0"/>
              </a:rPr>
              <a:t>elettorali </a:t>
            </a:r>
            <a:r>
              <a:rPr lang="it-IT" sz="3400" dirty="0">
                <a:latin typeface="Verdana" panose="020B0604030504040204" pitchFamily="34" charset="0"/>
                <a:ea typeface="Verdana" panose="020B0604030504040204" pitchFamily="34" charset="0"/>
                <a:cs typeface="Verdana" panose="020B0604030504040204" pitchFamily="34" charset="0"/>
              </a:rPr>
              <a:t>garantisce il rispetto delle norme sulla parità di accesso delle forze politiche ai mezzi di comunicazione.</a:t>
            </a:r>
          </a:p>
          <a:p>
            <a:pPr marL="0" indent="0" algn="just">
              <a:buNone/>
              <a:tabLst>
                <a:tab pos="0" algn="l"/>
                <a:tab pos="531813" algn="l"/>
              </a:tabLst>
            </a:pPr>
            <a:r>
              <a:rPr lang="it-IT" sz="3400" dirty="0">
                <a:latin typeface="Verdana" panose="020B0604030504040204" pitchFamily="34" charset="0"/>
                <a:ea typeface="Verdana" panose="020B0604030504040204" pitchFamily="34" charset="0"/>
                <a:cs typeface="Verdana" panose="020B0604030504040204" pitchFamily="34" charset="0"/>
              </a:rPr>
              <a:t>Durante ogni tornata </a:t>
            </a:r>
            <a:r>
              <a:rPr lang="it-IT" sz="3400" dirty="0" smtClean="0">
                <a:latin typeface="Verdana" panose="020B0604030504040204" pitchFamily="34" charset="0"/>
                <a:ea typeface="Verdana" panose="020B0604030504040204" pitchFamily="34" charset="0"/>
                <a:cs typeface="Verdana" panose="020B0604030504040204" pitchFamily="34" charset="0"/>
              </a:rPr>
              <a:t>elettorale, </a:t>
            </a:r>
            <a:r>
              <a:rPr lang="it-IT" sz="3400" dirty="0">
                <a:latin typeface="Verdana" panose="020B0604030504040204" pitchFamily="34" charset="0"/>
                <a:ea typeface="Verdana" panose="020B0604030504040204" pitchFamily="34" charset="0"/>
                <a:cs typeface="Verdana" panose="020B0604030504040204" pitchFamily="34" charset="0"/>
              </a:rPr>
              <a:t>o consultazione referendaria, il Co.re.com. garantisce il rispetto delle norme che regolano la comunicazione istituzionale delle </a:t>
            </a:r>
            <a:r>
              <a:rPr lang="it-IT" sz="3400" dirty="0" smtClean="0">
                <a:latin typeface="Verdana" panose="020B0604030504040204" pitchFamily="34" charset="0"/>
                <a:ea typeface="Verdana" panose="020B0604030504040204" pitchFamily="34" charset="0"/>
                <a:cs typeface="Verdana" panose="020B0604030504040204" pitchFamily="34" charset="0"/>
              </a:rPr>
              <a:t>Pubbliche </a:t>
            </a:r>
            <a:r>
              <a:rPr lang="it-IT" sz="3400" dirty="0">
                <a:latin typeface="Verdana" panose="020B0604030504040204" pitchFamily="34" charset="0"/>
                <a:ea typeface="Verdana" panose="020B0604030504040204" pitchFamily="34" charset="0"/>
                <a:cs typeface="Verdana" panose="020B0604030504040204" pitchFamily="34" charset="0"/>
              </a:rPr>
              <a:t>A</a:t>
            </a:r>
            <a:r>
              <a:rPr lang="it-IT" sz="3400" dirty="0" smtClean="0">
                <a:latin typeface="Verdana" panose="020B0604030504040204" pitchFamily="34" charset="0"/>
                <a:ea typeface="Verdana" panose="020B0604030504040204" pitchFamily="34" charset="0"/>
                <a:cs typeface="Verdana" panose="020B0604030504040204" pitchFamily="34" charset="0"/>
              </a:rPr>
              <a:t>mministrazioni</a:t>
            </a:r>
            <a:r>
              <a:rPr lang="it-IT" sz="3400" dirty="0">
                <a:latin typeface="Verdana" panose="020B0604030504040204" pitchFamily="34" charset="0"/>
                <a:ea typeface="Verdana" panose="020B0604030504040204" pitchFamily="34" charset="0"/>
                <a:cs typeface="Verdana" panose="020B0604030504040204" pitchFamily="34" charset="0"/>
              </a:rPr>
              <a:t>, garantendo la procedura per i </a:t>
            </a:r>
            <a:r>
              <a:rPr lang="it-IT" sz="3400" u="sng" dirty="0">
                <a:latin typeface="Verdana" panose="020B0604030504040204" pitchFamily="34" charset="0"/>
                <a:ea typeface="Verdana" panose="020B0604030504040204" pitchFamily="34" charset="0"/>
                <a:cs typeface="Verdana" panose="020B0604030504040204" pitchFamily="34" charset="0"/>
              </a:rPr>
              <a:t>Messaggi Autogestiti Gratuiti (MAG)</a:t>
            </a:r>
            <a:r>
              <a:rPr lang="it-IT" sz="3400" dirty="0">
                <a:latin typeface="Verdana" panose="020B0604030504040204" pitchFamily="34" charset="0"/>
                <a:ea typeface="Verdana" panose="020B0604030504040204" pitchFamily="34" charset="0"/>
                <a:cs typeface="Verdana" panose="020B0604030504040204" pitchFamily="34" charset="0"/>
              </a:rPr>
              <a:t> delle forze </a:t>
            </a:r>
            <a:r>
              <a:rPr lang="it-IT" sz="3400" dirty="0" smtClean="0">
                <a:latin typeface="Verdana" panose="020B0604030504040204" pitchFamily="34" charset="0"/>
                <a:ea typeface="Verdana" panose="020B0604030504040204" pitchFamily="34" charset="0"/>
                <a:cs typeface="Verdana" panose="020B0604030504040204" pitchFamily="34" charset="0"/>
              </a:rPr>
              <a:t>politiche, </a:t>
            </a:r>
            <a:r>
              <a:rPr lang="it-IT" sz="3400" dirty="0">
                <a:latin typeface="Verdana" panose="020B0604030504040204" pitchFamily="34" charset="0"/>
                <a:ea typeface="Verdana" panose="020B0604030504040204" pitchFamily="34" charset="0"/>
                <a:cs typeface="Verdana" panose="020B0604030504040204" pitchFamily="34" charset="0"/>
              </a:rPr>
              <a:t>da trasmettere sulle radio e tv locali. Chiamate ad applicare la normativa sono, per la RAI, la Commissione parlamentare di vigilanza e, per le televisioni e le radio private, l'Autorità per le garanzie nelle comunicazioni. </a:t>
            </a:r>
            <a:r>
              <a:rPr lang="it-IT" sz="4900" dirty="0">
                <a:latin typeface="Verdana" panose="020B0604030504040204" pitchFamily="34" charset="0"/>
                <a:ea typeface="Verdana" panose="020B0604030504040204" pitchFamily="34" charset="0"/>
                <a:cs typeface="Verdana" panose="020B0604030504040204" pitchFamily="34" charset="0"/>
              </a:rPr>
              <a:t/>
            </a:r>
            <a:br>
              <a:rPr lang="it-IT" sz="4900" dirty="0">
                <a:latin typeface="Verdana" panose="020B0604030504040204" pitchFamily="34" charset="0"/>
                <a:ea typeface="Verdana" panose="020B0604030504040204" pitchFamily="34" charset="0"/>
                <a:cs typeface="Verdana" panose="020B0604030504040204" pitchFamily="34" charset="0"/>
              </a:rPr>
            </a:br>
            <a:endParaRPr lang="it-IT" sz="37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lvl="0" indent="0" algn="just">
              <a:buNone/>
            </a:pPr>
            <a:r>
              <a:rPr lang="it-IT" sz="2500" dirty="0">
                <a:latin typeface="Verdana" panose="020B0604030504040204" pitchFamily="34" charset="0"/>
                <a:ea typeface="Verdana" panose="020B0604030504040204" pitchFamily="34" charset="0"/>
                <a:cs typeface="Verdana" panose="020B0604030504040204" pitchFamily="34" charset="0"/>
              </a:rPr>
              <a:t>Note: </a:t>
            </a:r>
            <a:r>
              <a:rPr lang="it-IT" sz="2500" dirty="0">
                <a:solidFill>
                  <a:prstClr val="black"/>
                </a:solidFill>
                <a:latin typeface="Verdana" panose="020B0604030504040204" pitchFamily="34" charset="0"/>
                <a:ea typeface="Verdana" panose="020B0604030504040204" pitchFamily="34" charset="0"/>
                <a:cs typeface="Verdana" panose="020B0604030504040204" pitchFamily="34" charset="0"/>
              </a:rPr>
              <a:t>delibera Agcom n. 200/00/CSP, integrata dalla delibera n. 22/06/CSP; legge 28/2000 modificata dalla legge 313/2003</a:t>
            </a:r>
          </a:p>
          <a:p>
            <a:pPr algn="just"/>
            <a:endParaRPr lang="it-IT" dirty="0"/>
          </a:p>
        </p:txBody>
      </p:sp>
      <p:sp>
        <p:nvSpPr>
          <p:cNvPr id="5" name="Segnaposto testo 4"/>
          <p:cNvSpPr>
            <a:spLocks noGrp="1"/>
          </p:cNvSpPr>
          <p:nvPr>
            <p:ph type="body" sz="half" idx="2"/>
          </p:nvPr>
        </p:nvSpPr>
        <p:spPr>
          <a:xfrm>
            <a:off x="179512" y="1606427"/>
            <a:ext cx="1907541" cy="3190725"/>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algn="ctr"/>
            <a:r>
              <a:rPr lang="it-IT" sz="1600" i="1" dirty="0">
                <a:latin typeface="Verdana" panose="020B0604030504040204" pitchFamily="34" charset="0"/>
                <a:ea typeface="Verdana" panose="020B0604030504040204" pitchFamily="34" charset="0"/>
                <a:cs typeface="Verdana" panose="020B0604030504040204" pitchFamily="34" charset="0"/>
              </a:rPr>
              <a:t>del </a:t>
            </a:r>
          </a:p>
          <a:p>
            <a:pPr algn="ctr"/>
            <a:r>
              <a:rPr lang="it-IT" sz="1600" i="1" dirty="0">
                <a:latin typeface="Verdana" panose="020B0604030504040204" pitchFamily="34" charset="0"/>
                <a:ea typeface="Verdana" panose="020B0604030504040204" pitchFamily="34" charset="0"/>
                <a:cs typeface="Verdana" panose="020B0604030504040204" pitchFamily="34" charset="0"/>
              </a:rPr>
              <a:t>Servizio,</a:t>
            </a:r>
          </a:p>
          <a:p>
            <a:pPr algn="ctr"/>
            <a:r>
              <a:rPr lang="it-IT" sz="1600" i="1" dirty="0">
                <a:latin typeface="Verdana" panose="020B0604030504040204" pitchFamily="34" charset="0"/>
                <a:ea typeface="Verdana" panose="020B0604030504040204" pitchFamily="34" charset="0"/>
                <a:cs typeface="Verdana" panose="020B0604030504040204" pitchFamily="34" charset="0"/>
              </a:rPr>
              <a:t> Tutela dei Cittadini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699792" y="775676"/>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376427" y="2005834"/>
            <a:ext cx="5723965" cy="43826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2" name="Titolo 3"/>
          <p:cNvSpPr txBox="1">
            <a:spLocks/>
          </p:cNvSpPr>
          <p:nvPr/>
        </p:nvSpPr>
        <p:spPr>
          <a:xfrm>
            <a:off x="2087053" y="497878"/>
            <a:ext cx="4254128" cy="10402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ct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13" name="Segnaposto testo 4"/>
          <p:cNvSpPr txBox="1">
            <a:spLocks/>
          </p:cNvSpPr>
          <p:nvPr/>
        </p:nvSpPr>
        <p:spPr>
          <a:xfrm>
            <a:off x="1475656" y="1406693"/>
            <a:ext cx="5904656"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4.2.3 Vigilanza par condicio</a:t>
            </a:r>
            <a:endPar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Segnaposto piè di pagina 3"/>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37</a:t>
            </a:fld>
            <a:endParaRPr kumimoji="0" lang="en-US"/>
          </a:p>
        </p:txBody>
      </p:sp>
    </p:spTree>
    <p:extLst>
      <p:ext uri="{BB962C8B-B14F-4D97-AF65-F5344CB8AC3E}">
        <p14:creationId xmlns:p14="http://schemas.microsoft.com/office/powerpoint/2010/main" val="32828074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31375" y="2262818"/>
            <a:ext cx="6385041" cy="4190518"/>
          </a:xfrm>
        </p:spPr>
        <p:txBody>
          <a:bodyPr>
            <a:normAutofit/>
          </a:bodyPr>
          <a:lstStyle/>
          <a:p>
            <a:pPr marL="457200" lvl="0" indent="-457200" algn="just">
              <a:spcBef>
                <a:spcPts val="0"/>
              </a:spcBef>
              <a:buFont typeface="Arial" panose="020B0604020202020204" pitchFamily="34" charset="0"/>
              <a:buChar char="•"/>
            </a:pP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La presa in carico avviene su segnalazione del soggetto politico interessato e/o d’ufficio in base all’attività di monitoraggio esperita dal Co.re.com. stesso. Il procedimento deve essere </a:t>
            </a:r>
            <a:r>
              <a:rPr lang="it-IT"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concluso </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nell’arco delle 48 h successive, assicurando alle parti interessate la necessaria possibilità di presentare memorie </a:t>
            </a:r>
            <a:r>
              <a:rPr lang="it-IT"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difensive.</a:t>
            </a: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Dirigente: Dott. Roberto Rizzi</a:t>
            </a:r>
          </a:p>
          <a:p>
            <a:pPr lvl="0" algn="just">
              <a:spcBef>
                <a:spcPts val="0"/>
              </a:spcBef>
            </a:pPr>
            <a:r>
              <a:rPr lang="it-IT"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600" b="0" i="0" u="none" strike="noStrike" kern="120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Dott. Roberto Rizzi</a:t>
            </a: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457200" lvl="0" indent="-457200" algn="just">
              <a:spcBef>
                <a:spcPts val="0"/>
              </a:spcBef>
              <a:buFont typeface="Arial" panose="020B0604020202020204" pitchFamily="34" charset="0"/>
              <a:buChar char="•"/>
            </a:pPr>
            <a:r>
              <a:rPr lang="it-IT" sz="1600" dirty="0" err="1">
                <a:solidFill>
                  <a:schemeClr val="tx1"/>
                </a:solidFill>
                <a:latin typeface="Verdana" panose="020B0604030504040204" pitchFamily="34" charset="0"/>
                <a:ea typeface="Verdana" panose="020B0604030504040204" pitchFamily="34" charset="0"/>
                <a:cs typeface="Verdana" panose="020B0604030504040204" pitchFamily="34" charset="0"/>
              </a:rPr>
              <a:t>Pec</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corecomlazio.tv@cert.consreglazio.it</a:t>
            </a: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Telefono: 06/3215907- 06/3215995 (tasto 5)</a:t>
            </a:r>
          </a:p>
          <a:p>
            <a:pPr marL="457200" lvl="0" indent="-457200" algn="just">
              <a:spcBef>
                <a:spcPts val="0"/>
              </a:spcBef>
              <a:buFont typeface="Arial" panose="020B0604020202020204" pitchFamily="34" charset="0"/>
              <a:buChar char="•"/>
            </a:pPr>
            <a:endParaRPr lang="it-IT" sz="2000" dirty="0">
              <a:solidFill>
                <a:schemeClr val="tx1"/>
              </a:solidFill>
            </a:endParaRPr>
          </a:p>
          <a:p>
            <a:pPr marL="457200" lvl="0" indent="-457200" algn="just">
              <a:spcBef>
                <a:spcPts val="0"/>
              </a:spcBef>
              <a:buFont typeface="Arial" panose="020B0604020202020204" pitchFamily="34" charset="0"/>
              <a:buChar char="•"/>
            </a:pPr>
            <a:endParaRPr lang="it-IT" sz="2000" dirty="0">
              <a:solidFill>
                <a:schemeClr val="tx1"/>
              </a:solidFill>
            </a:endParaRPr>
          </a:p>
          <a:p>
            <a:pPr marL="457200" lvl="0" indent="-457200" algn="just">
              <a:spcBef>
                <a:spcPts val="0"/>
              </a:spcBef>
              <a:buFont typeface="Arial" panose="020B0604020202020204" pitchFamily="34" charset="0"/>
              <a:buChar char="•"/>
            </a:pPr>
            <a:r>
              <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hlinkClick r:id="rId3"/>
              </a:rPr>
              <a:t>www.corecomlazio.it</a:t>
            </a:r>
            <a:endPar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pic>
        <p:nvPicPr>
          <p:cNvPr id="4" name="Immagin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6"/>
          <a:srcRect/>
          <a:stretch>
            <a:fillRect/>
          </a:stretch>
        </p:blipFill>
        <p:spPr bwMode="auto">
          <a:xfrm>
            <a:off x="7380312" y="530008"/>
            <a:ext cx="1257300" cy="657225"/>
          </a:xfrm>
          <a:prstGeom prst="rect">
            <a:avLst/>
          </a:prstGeom>
          <a:noFill/>
          <a:ln w="9525">
            <a:noFill/>
            <a:miter lim="800000"/>
            <a:headEnd/>
            <a:tailEnd/>
          </a:ln>
        </p:spPr>
      </p:pic>
      <p:sp>
        <p:nvSpPr>
          <p:cNvPr id="7" name="Segnaposto testo 4"/>
          <p:cNvSpPr txBox="1">
            <a:spLocks/>
          </p:cNvSpPr>
          <p:nvPr/>
        </p:nvSpPr>
        <p:spPr>
          <a:xfrm>
            <a:off x="70829" y="1862993"/>
            <a:ext cx="2016224" cy="3273227"/>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sng"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testo 4"/>
          <p:cNvSpPr txBox="1">
            <a:spLocks/>
          </p:cNvSpPr>
          <p:nvPr/>
        </p:nvSpPr>
        <p:spPr>
          <a:xfrm>
            <a:off x="1600250" y="1364903"/>
            <a:ext cx="5203998"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4.2.3 Vigilanza par condicio</a:t>
            </a:r>
            <a:endPar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itolo 3"/>
          <p:cNvSpPr txBox="1">
            <a:spLocks/>
          </p:cNvSpPr>
          <p:nvPr/>
        </p:nvSpPr>
        <p:spPr>
          <a:xfrm>
            <a:off x="2087053" y="497878"/>
            <a:ext cx="4254128" cy="10402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2" name="Segnaposto piè di pagina 1"/>
          <p:cNvSpPr>
            <a:spLocks noGrp="1"/>
          </p:cNvSpPr>
          <p:nvPr>
            <p:ph type="ftr" sz="quarter" idx="11"/>
          </p:nvPr>
        </p:nvSpPr>
        <p:spPr/>
        <p:txBody>
          <a:bodyPr/>
          <a:lstStyle/>
          <a:p>
            <a:endParaRPr kumimoji="0"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38</a:t>
            </a:fld>
            <a:endParaRPr kumimoji="0" lang="en-US" dirty="0"/>
          </a:p>
        </p:txBody>
      </p:sp>
    </p:spTree>
    <p:extLst>
      <p:ext uri="{BB962C8B-B14F-4D97-AF65-F5344CB8AC3E}">
        <p14:creationId xmlns:p14="http://schemas.microsoft.com/office/powerpoint/2010/main" val="23879121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600250" y="1937970"/>
            <a:ext cx="6860182" cy="4587373"/>
          </a:xfrm>
        </p:spPr>
        <p:txBody>
          <a:bodyPr>
            <a:normAutofit fontScale="25000" lnSpcReduction="20000"/>
          </a:bodyPr>
          <a:lstStyle/>
          <a:p>
            <a:pPr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Nell’ambito della vigilanza sul rispetto della parità di accesso ai mezzi di comunicazione locali, durante le campagne elettorali o referendarie (</a:t>
            </a:r>
            <a:r>
              <a:rPr lang="it-IT" sz="6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c.d</a:t>
            </a: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 par condicio), il Co.re.com. si occupa anche della gestione della procedura amministrativa relativa agli spazi che le emittenti radiotelevisive locali possono riservare ai soggetti politici per la messa in onda di messaggi autogestiti gratuiti (MAG).</a:t>
            </a:r>
          </a:p>
          <a:p>
            <a:pPr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I</a:t>
            </a:r>
            <a:r>
              <a:rPr lang="it-IT" sz="6400" b="1" dirty="0">
                <a:solidFill>
                  <a:schemeClr val="tx1"/>
                </a:solidFill>
                <a:latin typeface="Verdana" panose="020B0604030504040204" pitchFamily="34" charset="0"/>
                <a:ea typeface="Verdana" panose="020B0604030504040204" pitchFamily="34" charset="0"/>
                <a:cs typeface="Verdana" panose="020B0604030504040204" pitchFamily="34" charset="0"/>
              </a:rPr>
              <a:t> MAG </a:t>
            </a: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sono messaggi gratuiti a disposizione dei soggetti </a:t>
            </a:r>
            <a:r>
              <a:rPr lang="it-IT" sz="6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politici, </a:t>
            </a: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che vengono organizzati in modo autogestito e possono avere una durata compresa tra:</a:t>
            </a:r>
          </a:p>
          <a:p>
            <a:pPr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1 e 3 minuti per le emittenti televisive;</a:t>
            </a:r>
          </a:p>
          <a:p>
            <a:pPr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30 e 90 secondi per le emittenti radiofoniche.</a:t>
            </a:r>
          </a:p>
          <a:p>
            <a:pPr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Entro i limiti sopracitati la durata del messaggio resta a discrezione del soggetto politico richiedente.</a:t>
            </a:r>
            <a:b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
            </a:r>
            <a:b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I </a:t>
            </a:r>
            <a:r>
              <a:rPr lang="it-IT" sz="6400" b="1" dirty="0">
                <a:solidFill>
                  <a:schemeClr val="tx1"/>
                </a:solidFill>
                <a:latin typeface="Verdana" panose="020B0604030504040204" pitchFamily="34" charset="0"/>
                <a:ea typeface="Verdana" panose="020B0604030504040204" pitchFamily="34" charset="0"/>
                <a:cs typeface="Verdana" panose="020B0604030504040204" pitchFamily="34" charset="0"/>
              </a:rPr>
              <a:t>MAG</a:t>
            </a: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 devono rispondere ai seguenti requisiti:</a:t>
            </a:r>
          </a:p>
          <a:p>
            <a:pPr marL="857250" indent="-857250" algn="just">
              <a:buFont typeface="Arial" panose="020B0604020202020204" pitchFamily="34" charset="0"/>
              <a:buChar char="•"/>
            </a:pPr>
            <a:endPar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57250" indent="-857250" algn="just">
              <a:buFont typeface="Arial" panose="020B0604020202020204" pitchFamily="34" charset="0"/>
              <a:buChar char="•"/>
            </a:pP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devono recare per tutta la durata la dicitura "messaggio elettorale gratuito" e l'indicazione del soggetto politico committente;</a:t>
            </a:r>
          </a:p>
          <a:p>
            <a:pPr algn="just"/>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Segnaposto testo 4"/>
          <p:cNvSpPr txBox="1">
            <a:spLocks/>
          </p:cNvSpPr>
          <p:nvPr/>
        </p:nvSpPr>
        <p:spPr>
          <a:xfrm>
            <a:off x="1600250" y="1322444"/>
            <a:ext cx="5203998" cy="615527"/>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4.2.4 Messaggi Autogestiti Gratuiti (MAG)</a:t>
            </a:r>
          </a:p>
          <a:p>
            <a:pPr algn="ctr"/>
            <a:endParaRPr lang="it-IT" dirty="0"/>
          </a:p>
        </p:txBody>
      </p:sp>
      <p:sp>
        <p:nvSpPr>
          <p:cNvPr id="9" name="Titolo 3"/>
          <p:cNvSpPr txBox="1">
            <a:spLocks/>
          </p:cNvSpPr>
          <p:nvPr/>
        </p:nvSpPr>
        <p:spPr>
          <a:xfrm>
            <a:off x="2087053" y="471753"/>
            <a:ext cx="4254128" cy="10402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10" name="Segnaposto testo 4"/>
          <p:cNvSpPr txBox="1">
            <a:spLocks/>
          </p:cNvSpPr>
          <p:nvPr/>
        </p:nvSpPr>
        <p:spPr>
          <a:xfrm>
            <a:off x="36450" y="2025879"/>
            <a:ext cx="1907541" cy="3190725"/>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marL="0" indent="0" algn="ctr">
              <a:buNone/>
            </a:pPr>
            <a:r>
              <a:rPr lang="it-IT" sz="1600" i="1" dirty="0">
                <a:latin typeface="Verdana" panose="020B0604030504040204" pitchFamily="34" charset="0"/>
                <a:ea typeface="Verdana" panose="020B0604030504040204" pitchFamily="34" charset="0"/>
                <a:cs typeface="Verdana" panose="020B0604030504040204" pitchFamily="34" charset="0"/>
              </a:rPr>
              <a:t>del </a:t>
            </a:r>
          </a:p>
          <a:p>
            <a:pPr marL="0" indent="0" algn="ctr">
              <a:buNone/>
            </a:pPr>
            <a:r>
              <a:rPr lang="it-IT" sz="1600" i="1" dirty="0">
                <a:latin typeface="Verdana" panose="020B0604030504040204" pitchFamily="34" charset="0"/>
                <a:ea typeface="Verdana" panose="020B0604030504040204" pitchFamily="34" charset="0"/>
                <a:cs typeface="Verdana" panose="020B0604030504040204" pitchFamily="34" charset="0"/>
              </a:rPr>
              <a:t>Servizio,</a:t>
            </a:r>
          </a:p>
          <a:p>
            <a:pPr marL="0" indent="0" algn="ctr">
              <a:buNone/>
            </a:pPr>
            <a:r>
              <a:rPr lang="it-IT" sz="1600" i="1" dirty="0">
                <a:latin typeface="Verdana" panose="020B0604030504040204" pitchFamily="34" charset="0"/>
                <a:ea typeface="Verdana" panose="020B0604030504040204" pitchFamily="34" charset="0"/>
                <a:cs typeface="Verdana" panose="020B0604030504040204" pitchFamily="34" charset="0"/>
              </a:rPr>
              <a:t> Tutela dei Cittadini</a:t>
            </a:r>
          </a:p>
          <a:p>
            <a:pPr algn="ctr"/>
            <a:endParaRPr lang="it-IT" u="sng" dirty="0"/>
          </a:p>
          <a:p>
            <a:endParaRPr lang="it-IT" dirty="0"/>
          </a:p>
        </p:txBody>
      </p:sp>
      <p:sp>
        <p:nvSpPr>
          <p:cNvPr id="2" name="Segnaposto piè di pagina 1"/>
          <p:cNvSpPr>
            <a:spLocks noGrp="1"/>
          </p:cNvSpPr>
          <p:nvPr>
            <p:ph type="ftr" sz="quarter" idx="11"/>
          </p:nvPr>
        </p:nvSpPr>
        <p:spPr/>
        <p:txBody>
          <a:bodyPr/>
          <a:lstStyle/>
          <a:p>
            <a:endParaRPr kumimoji="0" lang="en-US" dirty="0"/>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39</a:t>
            </a:fld>
            <a:endParaRPr kumimoji="0" lang="en-US" dirty="0"/>
          </a:p>
        </p:txBody>
      </p:sp>
    </p:spTree>
    <p:extLst>
      <p:ext uri="{BB962C8B-B14F-4D97-AF65-F5344CB8AC3E}">
        <p14:creationId xmlns:p14="http://schemas.microsoft.com/office/powerpoint/2010/main" val="3560629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269020"/>
            <a:ext cx="8229600" cy="1143000"/>
          </a:xfrm>
        </p:spPr>
        <p:txBody>
          <a:bodyPr>
            <a:normAutofit/>
          </a:bodyPr>
          <a:lstStyle/>
          <a:p>
            <a:r>
              <a:rPr lang="it-IT" sz="2200" b="1" dirty="0">
                <a:latin typeface="Verdana" panose="020B0604030504040204" pitchFamily="34" charset="0"/>
                <a:ea typeface="Verdana" panose="020B0604030504040204" pitchFamily="34" charset="0"/>
                <a:cs typeface="Verdana" panose="020B0604030504040204" pitchFamily="34" charset="0"/>
              </a:rPr>
              <a:t>Il Co.re.com Lazio è…</a:t>
            </a:r>
          </a:p>
        </p:txBody>
      </p:sp>
      <p:sp>
        <p:nvSpPr>
          <p:cNvPr id="3" name="Segnaposto contenuto 2"/>
          <p:cNvSpPr>
            <a:spLocks noGrp="1"/>
          </p:cNvSpPr>
          <p:nvPr>
            <p:ph idx="1"/>
          </p:nvPr>
        </p:nvSpPr>
        <p:spPr>
          <a:xfrm>
            <a:off x="755576" y="2159350"/>
            <a:ext cx="7882036" cy="4077962"/>
          </a:xfrm>
        </p:spPr>
        <p:txBody>
          <a:bodyPr>
            <a:normAutofit/>
          </a:bodyPr>
          <a:lstStyle/>
          <a:p>
            <a:pPr marL="0" indent="0">
              <a:buNone/>
            </a:pPr>
            <a:endParaRPr lang="it-IT" sz="2000" dirty="0"/>
          </a:p>
          <a:p>
            <a:r>
              <a:rPr lang="it-IT" sz="1600" dirty="0">
                <a:latin typeface="Verdana" panose="020B0604030504040204" pitchFamily="34" charset="0"/>
                <a:ea typeface="Verdana" panose="020B0604030504040204" pitchFamily="34" charset="0"/>
                <a:cs typeface="Verdana" panose="020B0604030504040204" pitchFamily="34" charset="0"/>
              </a:rPr>
              <a:t>L’authority per le comunicazioni della Regione </a:t>
            </a:r>
            <a:r>
              <a:rPr lang="it-IT" sz="1600" dirty="0" smtClean="0">
                <a:latin typeface="Verdana" panose="020B0604030504040204" pitchFamily="34" charset="0"/>
                <a:ea typeface="Verdana" panose="020B0604030504040204" pitchFamily="34" charset="0"/>
                <a:cs typeface="Verdana" panose="020B0604030504040204" pitchFamily="34" charset="0"/>
              </a:rPr>
              <a:t>Lazio</a:t>
            </a:r>
            <a:endParaRPr lang="it-IT" sz="1600" dirty="0">
              <a:latin typeface="Verdana" panose="020B0604030504040204" pitchFamily="34" charset="0"/>
              <a:ea typeface="Verdana" panose="020B0604030504040204" pitchFamily="34" charset="0"/>
              <a:cs typeface="Verdana" panose="020B0604030504040204" pitchFamily="34" charset="0"/>
            </a:endParaRPr>
          </a:p>
          <a:p>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U</a:t>
            </a:r>
            <a:r>
              <a:rPr lang="it-IT" sz="1600" dirty="0" smtClean="0">
                <a:latin typeface="Verdana" panose="020B0604030504040204" pitchFamily="34" charset="0"/>
                <a:ea typeface="Verdana" panose="020B0604030504040204" pitchFamily="34" charset="0"/>
                <a:cs typeface="Verdana" panose="020B0604030504040204" pitchFamily="34" charset="0"/>
              </a:rPr>
              <a:t>n </a:t>
            </a:r>
            <a:r>
              <a:rPr lang="it-IT" sz="1600" dirty="0">
                <a:latin typeface="Verdana" panose="020B0604030504040204" pitchFamily="34" charset="0"/>
                <a:ea typeface="Verdana" panose="020B0604030504040204" pitchFamily="34" charset="0"/>
                <a:cs typeface="Verdana" panose="020B0604030504040204" pitchFamily="34" charset="0"/>
              </a:rPr>
              <a:t>organo con funzioni di governo, di garanzia, di controllo, nonché di consulenza in materia di comunicazione in ambito </a:t>
            </a:r>
            <a:r>
              <a:rPr lang="it-IT" sz="1600" dirty="0" smtClean="0">
                <a:latin typeface="Verdana" panose="020B0604030504040204" pitchFamily="34" charset="0"/>
                <a:ea typeface="Verdana" panose="020B0604030504040204" pitchFamily="34" charset="0"/>
                <a:cs typeface="Verdana" panose="020B0604030504040204" pitchFamily="34" charset="0"/>
              </a:rPr>
              <a:t>regionale</a:t>
            </a: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È altresì organo funzionale </a:t>
            </a:r>
            <a:r>
              <a:rPr lang="it-IT" sz="1600" dirty="0" smtClean="0">
                <a:latin typeface="Verdana" panose="020B0604030504040204" pitchFamily="34" charset="0"/>
                <a:ea typeface="Verdana" panose="020B0604030504040204" pitchFamily="34" charset="0"/>
                <a:cs typeface="Verdana" panose="020B0604030504040204" pitchFamily="34" charset="0"/>
              </a:rPr>
              <a:t>dell’Autorità per le Garanzie nelle comunicazioni, </a:t>
            </a:r>
            <a:r>
              <a:rPr lang="it-IT" sz="1600" dirty="0">
                <a:latin typeface="Verdana" panose="020B0604030504040204" pitchFamily="34" charset="0"/>
                <a:ea typeface="Verdana" panose="020B0604030504040204" pitchFamily="34" charset="0"/>
                <a:cs typeface="Verdana" panose="020B0604030504040204" pitchFamily="34" charset="0"/>
              </a:rPr>
              <a:t>per la quale svolge numerose attività delegate. Prima fra tutte, l’attività di conciliazione fra consumatori e operatori del settore delle telecomunicazioni (telefonia e </a:t>
            </a:r>
            <a:r>
              <a:rPr lang="it-IT" sz="1600" dirty="0" err="1">
                <a:latin typeface="Verdana" panose="020B0604030504040204" pitchFamily="34" charset="0"/>
                <a:ea typeface="Verdana" panose="020B0604030504040204" pitchFamily="34" charset="0"/>
                <a:cs typeface="Verdana" panose="020B0604030504040204" pitchFamily="34" charset="0"/>
              </a:rPr>
              <a:t>pay</a:t>
            </a:r>
            <a:r>
              <a:rPr lang="it-IT" sz="1600" dirty="0">
                <a:latin typeface="Verdana" panose="020B0604030504040204" pitchFamily="34" charset="0"/>
                <a:ea typeface="Verdana" panose="020B0604030504040204" pitchFamily="34" charset="0"/>
                <a:cs typeface="Verdana" panose="020B0604030504040204" pitchFamily="34" charset="0"/>
              </a:rPr>
              <a:t> TV</a:t>
            </a:r>
            <a:r>
              <a:rPr lang="it-IT" sz="1600" dirty="0" smtClean="0">
                <a:latin typeface="Verdana" panose="020B0604030504040204" pitchFamily="34" charset="0"/>
                <a:ea typeface="Verdana" panose="020B0604030504040204" pitchFamily="34" charset="0"/>
                <a:cs typeface="Verdana" panose="020B0604030504040204" pitchFamily="34" charset="0"/>
              </a:rPr>
              <a:t>)</a:t>
            </a:r>
            <a:endParaRPr lang="it-IT" sz="1600" dirty="0">
              <a:latin typeface="Verdana" panose="020B0604030504040204" pitchFamily="34" charset="0"/>
              <a:ea typeface="Verdana" panose="020B0604030504040204" pitchFamily="34" charset="0"/>
              <a:cs typeface="Verdana" panose="020B0604030504040204" pitchFamily="34" charset="0"/>
            </a:endParaRPr>
          </a:p>
          <a:p>
            <a:endParaRPr lang="it-IT" sz="2200" dirty="0"/>
          </a:p>
          <a:p>
            <a:endParaRPr lang="it-IT" sz="2000" dirty="0"/>
          </a:p>
          <a:p>
            <a:endParaRPr lang="it-IT" sz="2000" dirty="0"/>
          </a:p>
          <a:p>
            <a:endParaRPr lang="it-IT" sz="2000" dirty="0"/>
          </a:p>
          <a:p>
            <a:endParaRPr lang="it-IT" sz="2000" dirty="0"/>
          </a:p>
          <a:p>
            <a:endParaRPr lang="it-IT" sz="2000" dirty="0"/>
          </a:p>
          <a:p>
            <a:endParaRPr lang="it-IT" sz="2000" dirty="0"/>
          </a:p>
          <a:p>
            <a:endParaRPr lang="it-IT" sz="2000" dirty="0"/>
          </a:p>
          <a:p>
            <a:endParaRPr lang="it-IT" sz="2000" dirty="0"/>
          </a:p>
        </p:txBody>
      </p:sp>
      <p:pic>
        <p:nvPicPr>
          <p:cNvPr id="6" name="Immagine 5" descr="logo_agcom"/>
          <p:cNvPicPr/>
          <p:nvPr/>
        </p:nvPicPr>
        <p:blipFill>
          <a:blip r:embed="rId2"/>
          <a:srcRect/>
          <a:stretch>
            <a:fillRect/>
          </a:stretch>
        </p:blipFill>
        <p:spPr bwMode="auto">
          <a:xfrm>
            <a:off x="7380312" y="530008"/>
            <a:ext cx="1257300" cy="657225"/>
          </a:xfrm>
          <a:prstGeom prst="rect">
            <a:avLst/>
          </a:prstGeom>
          <a:noFill/>
          <a:ln w="9525">
            <a:noFill/>
            <a:miter lim="800000"/>
            <a:headEnd/>
            <a:tailEnd/>
          </a:ln>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EA7C8D44-3667-46F6-9772-CC52308E2A7F}" type="slidenum">
              <a:rPr kumimoji="0" lang="en-US" smtClean="0"/>
              <a:pPr/>
              <a:t>4</a:t>
            </a:fld>
            <a:endParaRPr kumimoji="0" lang="en-US" dirty="0"/>
          </a:p>
        </p:txBody>
      </p:sp>
    </p:spTree>
    <p:extLst>
      <p:ext uri="{BB962C8B-B14F-4D97-AF65-F5344CB8AC3E}">
        <p14:creationId xmlns:p14="http://schemas.microsoft.com/office/powerpoint/2010/main" val="1407434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58784" y="1234535"/>
            <a:ext cx="4822981" cy="700999"/>
          </a:xfrm>
        </p:spPr>
        <p:txBody>
          <a:bodyPr>
            <a:normAutofit fontScale="90000"/>
          </a:bodyPr>
          <a:lstStyle/>
          <a:p>
            <a:pPr>
              <a:lnSpc>
                <a:spcPct val="110000"/>
              </a:lnSpc>
              <a:spcBef>
                <a:spcPts val="0"/>
              </a:spcBef>
            </a:pPr>
            <a: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br>
            <a:endParaRPr lang="it-IT" dirty="0"/>
          </a:p>
        </p:txBody>
      </p:sp>
      <p:sp>
        <p:nvSpPr>
          <p:cNvPr id="3" name="Segnaposto contenuto 2"/>
          <p:cNvSpPr>
            <a:spLocks noGrp="1"/>
          </p:cNvSpPr>
          <p:nvPr>
            <p:ph idx="1"/>
          </p:nvPr>
        </p:nvSpPr>
        <p:spPr>
          <a:xfrm>
            <a:off x="1907963" y="1930508"/>
            <a:ext cx="6434249" cy="4065694"/>
          </a:xfrm>
        </p:spPr>
        <p:txBody>
          <a:bodyPr>
            <a:normAutofit fontScale="92500" lnSpcReduction="20000"/>
          </a:bodyPr>
          <a:lstStyle/>
          <a:p>
            <a:pPr marL="531813" lvl="0" indent="-531813" algn="just"/>
            <a:r>
              <a:rPr lang="it-IT" sz="1700" dirty="0">
                <a:latin typeface="Verdana" panose="020B0604030504040204" pitchFamily="34" charset="0"/>
                <a:ea typeface="Verdana" panose="020B0604030504040204" pitchFamily="34" charset="0"/>
                <a:cs typeface="Verdana" panose="020B0604030504040204" pitchFamily="34" charset="0"/>
              </a:rPr>
              <a:t>non possono interrompere altri </a:t>
            </a:r>
            <a:r>
              <a:rPr lang="it-IT" sz="1700" dirty="0" smtClean="0">
                <a:latin typeface="Verdana" panose="020B0604030504040204" pitchFamily="34" charset="0"/>
                <a:ea typeface="Verdana" panose="020B0604030504040204" pitchFamily="34" charset="0"/>
                <a:cs typeface="Verdana" panose="020B0604030504040204" pitchFamily="34" charset="0"/>
              </a:rPr>
              <a:t>programmi, </a:t>
            </a:r>
            <a:r>
              <a:rPr lang="it-IT" sz="1700" dirty="0">
                <a:latin typeface="Verdana" panose="020B0604030504040204" pitchFamily="34" charset="0"/>
                <a:ea typeface="Verdana" panose="020B0604030504040204" pitchFamily="34" charset="0"/>
                <a:cs typeface="Verdana" panose="020B0604030504040204" pitchFamily="34" charset="0"/>
              </a:rPr>
              <a:t>né essere interrotti;</a:t>
            </a:r>
          </a:p>
          <a:p>
            <a:pPr marL="531813" lvl="0" indent="-531813" algn="just"/>
            <a:r>
              <a:rPr lang="it-IT" sz="1700" dirty="0">
                <a:latin typeface="Verdana" panose="020B0604030504040204" pitchFamily="34" charset="0"/>
                <a:ea typeface="Verdana" panose="020B0604030504040204" pitchFamily="34" charset="0"/>
                <a:cs typeface="Verdana" panose="020B0604030504040204" pitchFamily="34" charset="0"/>
              </a:rPr>
              <a:t>devono essere collocati in appositi contenitori e trasmessi in fasce orarie prestabilite;</a:t>
            </a:r>
          </a:p>
          <a:p>
            <a:pPr marL="531813" lvl="0" indent="-531813" algn="just"/>
            <a:r>
              <a:rPr lang="it-IT" sz="1700" dirty="0">
                <a:latin typeface="Verdana" panose="020B0604030504040204" pitchFamily="34" charset="0"/>
                <a:ea typeface="Verdana" panose="020B0604030504040204" pitchFamily="34" charset="0"/>
                <a:cs typeface="Verdana" panose="020B0604030504040204" pitchFamily="34" charset="0"/>
              </a:rPr>
              <a:t>non possono essere trasmessi più di 2 messaggi per soggetto politico, in ciascuna giornata di programmazione, sulla stessa emittente.</a:t>
            </a:r>
          </a:p>
          <a:p>
            <a:pPr marL="0" lvl="0" indent="0" algn="ctr">
              <a:buNone/>
            </a:pPr>
            <a:endParaRPr lang="it-IT" sz="800" dirty="0">
              <a:solidFill>
                <a:prstClr val="black">
                  <a:tint val="75000"/>
                </a:prstClr>
              </a:solidFill>
            </a:endParaRPr>
          </a:p>
          <a:p>
            <a:pPr marL="0" indent="0">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300" dirty="0">
                <a:latin typeface="Verdana" panose="020B0604030504040204" pitchFamily="34" charset="0"/>
                <a:ea typeface="Verdana" panose="020B0604030504040204" pitchFamily="34" charset="0"/>
                <a:cs typeface="Verdana" panose="020B0604030504040204" pitchFamily="34" charset="0"/>
              </a:rPr>
              <a:t>Note: </a:t>
            </a:r>
            <a:r>
              <a:rPr lang="it-IT" sz="1300" dirty="0">
                <a:solidFill>
                  <a:srgbClr val="333333"/>
                </a:solidFill>
                <a:latin typeface="Verdana" panose="020B0604030504040204" pitchFamily="34" charset="0"/>
                <a:ea typeface="Verdana" panose="020B0604030504040204" pitchFamily="34" charset="0"/>
                <a:cs typeface="Verdana" panose="020B0604030504040204" pitchFamily="34" charset="0"/>
              </a:rPr>
              <a:t>La disciplina dei messaggi  è contenuta nella </a:t>
            </a:r>
            <a:r>
              <a:rPr lang="it-IT" sz="1300" dirty="0">
                <a:solidFill>
                  <a:srgbClr val="008D4E"/>
                </a:solidFill>
                <a:latin typeface="Verdana" panose="020B0604030504040204" pitchFamily="34" charset="0"/>
                <a:ea typeface="Verdana" panose="020B0604030504040204" pitchFamily="34" charset="0"/>
                <a:cs typeface="Verdana" panose="020B0604030504040204" pitchFamily="34" charset="0"/>
                <a:hlinkClick r:id="rId2"/>
              </a:rPr>
              <a:t>legge 22.2.2000, n. 28</a:t>
            </a:r>
            <a:r>
              <a:rPr lang="it-IT" sz="1300" dirty="0">
                <a:solidFill>
                  <a:srgbClr val="333333"/>
                </a:solidFill>
                <a:latin typeface="Verdana" panose="020B0604030504040204" pitchFamily="34" charset="0"/>
                <a:ea typeface="Verdana" panose="020B0604030504040204" pitchFamily="34" charset="0"/>
                <a:cs typeface="Verdana" panose="020B0604030504040204" pitchFamily="34" charset="0"/>
              </a:rPr>
              <a:t> e nel D.M. Comunicazioni 8.4.2004 “Codice di autoregolamentazione in materia di attuazione del principio del pluralismo, sottoscritto dalle organizzazioni rappresentative delle emittenti radiofoniche e televisive locali, ai sensi dell'art. 11-quater, comma 2, della </a:t>
            </a:r>
            <a:r>
              <a:rPr lang="it-IT" sz="1300" dirty="0">
                <a:solidFill>
                  <a:srgbClr val="008D4E"/>
                </a:solidFill>
                <a:latin typeface="Verdana" panose="020B0604030504040204" pitchFamily="34" charset="0"/>
                <a:ea typeface="Verdana" panose="020B0604030504040204" pitchFamily="34" charset="0"/>
                <a:cs typeface="Verdana" panose="020B0604030504040204" pitchFamily="34" charset="0"/>
                <a:hlinkClick r:id="rId3"/>
              </a:rPr>
              <a:t>legge 22 febbraio 2000, n. 28</a:t>
            </a:r>
            <a:r>
              <a:rPr lang="it-IT" sz="1300" dirty="0">
                <a:solidFill>
                  <a:srgbClr val="333333"/>
                </a:solidFill>
                <a:latin typeface="Verdana" panose="020B0604030504040204" pitchFamily="34" charset="0"/>
                <a:ea typeface="Verdana" panose="020B0604030504040204" pitchFamily="34" charset="0"/>
                <a:cs typeface="Verdana" panose="020B0604030504040204" pitchFamily="34" charset="0"/>
              </a:rPr>
              <a:t>, come introdotto dalla legge 6 novembre 2003, n. 313”. In particolare, l’art. 4 della legge 28/2000 prevede che lo Stato eroghi un rimborso alle emittenti radiofoniche e televisive locali che si siano rese disponibili a trasmettere MAG durante le campagne elettorali o referendarie. La procedura in capo al Co.re.com. si conclude con l’approvazione di una delibera recante la proposta di ripartizione dei rimborsi dei messaggi trasmessi, rendicontati dalle società esercenti le emittenti che si sono rese disponibili ad ospitare i MAG. </a:t>
            </a:r>
          </a:p>
          <a:p>
            <a:pPr marL="0" indent="0">
              <a:buNone/>
            </a:pPr>
            <a:endParaRPr lang="it-IT" sz="1200" dirty="0">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64371" y="404130"/>
            <a:ext cx="1044000" cy="1044000"/>
          </a:xfrm>
          <a:prstGeom prst="rect">
            <a:avLst/>
          </a:prstGeom>
        </p:spPr>
      </p:pic>
      <p:pic>
        <p:nvPicPr>
          <p:cNvPr id="6" name="Immagine 5" descr="logo_agcom"/>
          <p:cNvPicPr/>
          <p:nvPr/>
        </p:nvPicPr>
        <p:blipFill>
          <a:blip r:embed="rId6"/>
          <a:srcRect/>
          <a:stretch>
            <a:fillRect/>
          </a:stretch>
        </p:blipFill>
        <p:spPr bwMode="auto">
          <a:xfrm>
            <a:off x="7380312" y="530008"/>
            <a:ext cx="1257300" cy="657225"/>
          </a:xfrm>
          <a:prstGeom prst="rect">
            <a:avLst/>
          </a:prstGeom>
          <a:noFill/>
          <a:ln w="9525">
            <a:noFill/>
            <a:miter lim="800000"/>
            <a:headEnd/>
            <a:tailEnd/>
          </a:ln>
        </p:spPr>
      </p:pic>
      <p:sp>
        <p:nvSpPr>
          <p:cNvPr id="7" name="Rettangolo 6"/>
          <p:cNvSpPr/>
          <p:nvPr/>
        </p:nvSpPr>
        <p:spPr>
          <a:xfrm>
            <a:off x="2134325" y="557439"/>
            <a:ext cx="4015447" cy="368691"/>
          </a:xfrm>
          <a:prstGeom prst="rect">
            <a:avLst/>
          </a:prstGeom>
        </p:spPr>
        <p:txBody>
          <a:bodyPr wrap="square">
            <a:spAutoFit/>
          </a:bodyPr>
          <a:lstStyle/>
          <a:p>
            <a:pPr lvl="0" algn="ctr">
              <a:lnSpc>
                <a:spcPct val="110000"/>
              </a:lnSpc>
            </a:pPr>
            <a:r>
              <a:rPr lang="it-IT" b="1" dirty="0">
                <a:solidFill>
                  <a:prstClr val="black"/>
                </a:solidFill>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8" name="Rettangolo 7"/>
          <p:cNvSpPr/>
          <p:nvPr/>
        </p:nvSpPr>
        <p:spPr>
          <a:xfrm>
            <a:off x="290632" y="1903594"/>
            <a:ext cx="1368152" cy="1569660"/>
          </a:xfrm>
          <a:prstGeom prst="rect">
            <a:avLst/>
          </a:prstGeom>
        </p:spPr>
        <p:txBody>
          <a:bodyPr wrap="square">
            <a:spAutoFit/>
          </a:bodyPr>
          <a:lstStyle/>
          <a:p>
            <a:pPr lvl="0" algn="ct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a:t>
            </a:r>
          </a:p>
          <a:p>
            <a:pPr lvl="0" algn="ct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del </a:t>
            </a:r>
          </a:p>
          <a:p>
            <a:pPr lvl="0" algn="ct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Servizio,</a:t>
            </a:r>
          </a:p>
          <a:p>
            <a:pPr lvl="0" algn="ct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 Tutela dei Cittadini</a:t>
            </a:r>
          </a:p>
        </p:txBody>
      </p:sp>
      <p:sp>
        <p:nvSpPr>
          <p:cNvPr id="9" name="Rettangolo 8"/>
          <p:cNvSpPr/>
          <p:nvPr/>
        </p:nvSpPr>
        <p:spPr>
          <a:xfrm>
            <a:off x="1576178" y="1187233"/>
            <a:ext cx="5876142" cy="646331"/>
          </a:xfrm>
          <a:prstGeom prst="rect">
            <a:avLst/>
          </a:prstGeom>
        </p:spPr>
        <p:txBody>
          <a:bodyPr wrap="square">
            <a:spAutoFit/>
          </a:bodyPr>
          <a:lstStyle/>
          <a:p>
            <a:pPr algn="ctr"/>
            <a:r>
              <a:rPr lang="it-IT" b="1" dirty="0">
                <a:latin typeface="Verdana" panose="020B0604030504040204" pitchFamily="34" charset="0"/>
                <a:ea typeface="Verdana" panose="020B0604030504040204" pitchFamily="34" charset="0"/>
                <a:cs typeface="Verdana" panose="020B0604030504040204" pitchFamily="34" charset="0"/>
              </a:rPr>
              <a:t>4.2.4 Messaggi Autogestiti Gratuiti</a:t>
            </a:r>
          </a:p>
          <a:p>
            <a:pPr algn="ctr"/>
            <a:r>
              <a:rPr lang="it-IT" b="1" dirty="0">
                <a:latin typeface="Verdana" panose="020B0604030504040204" pitchFamily="34" charset="0"/>
                <a:ea typeface="Verdana" panose="020B0604030504040204" pitchFamily="34" charset="0"/>
                <a:cs typeface="Verdana" panose="020B0604030504040204" pitchFamily="34" charset="0"/>
              </a:rPr>
              <a:t> (MAG)</a:t>
            </a:r>
          </a:p>
        </p:txBody>
      </p:sp>
      <p:sp>
        <p:nvSpPr>
          <p:cNvPr id="10" name="Segnaposto piè di pagina 9"/>
          <p:cNvSpPr>
            <a:spLocks noGrp="1"/>
          </p:cNvSpPr>
          <p:nvPr>
            <p:ph type="ftr" sz="quarter" idx="11"/>
          </p:nvPr>
        </p:nvSpPr>
        <p:spPr/>
        <p:txBody>
          <a:bodyPr/>
          <a:lstStyle/>
          <a:p>
            <a:endParaRPr lang="en-US" dirty="0"/>
          </a:p>
        </p:txBody>
      </p:sp>
      <p:sp>
        <p:nvSpPr>
          <p:cNvPr id="11" name="Segnaposto numero diapositiva 10"/>
          <p:cNvSpPr>
            <a:spLocks noGrp="1"/>
          </p:cNvSpPr>
          <p:nvPr>
            <p:ph type="sldNum" sz="quarter" idx="12"/>
          </p:nvPr>
        </p:nvSpPr>
        <p:spPr/>
        <p:txBody>
          <a:bodyPr/>
          <a:lstStyle/>
          <a:p>
            <a:fld id="{EA7C8D44-3667-46F6-9772-CC52308E2A7F}" type="slidenum">
              <a:rPr kumimoji="0" lang="en-US" smtClean="0"/>
              <a:pPr/>
              <a:t>40</a:t>
            </a:fld>
            <a:endParaRPr kumimoji="0" lang="en-US" dirty="0"/>
          </a:p>
        </p:txBody>
      </p:sp>
    </p:spTree>
    <p:extLst>
      <p:ext uri="{BB962C8B-B14F-4D97-AF65-F5344CB8AC3E}">
        <p14:creationId xmlns:p14="http://schemas.microsoft.com/office/powerpoint/2010/main" val="15333312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79712" y="908720"/>
            <a:ext cx="4968552" cy="413783"/>
          </a:xfrm>
        </p:spPr>
        <p:txBody>
          <a:bodyPr>
            <a:normAutofit fontScale="90000"/>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 Sistema Radio Televisivo</a:t>
            </a:r>
            <a:b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b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4.2.4 Messaggi Autogestiti Gratuiti </a:t>
            </a: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(MAG)</a:t>
            </a:r>
            <a:endParaRPr lang="it-IT" sz="1800" dirty="0"/>
          </a:p>
        </p:txBody>
      </p:sp>
      <p:sp>
        <p:nvSpPr>
          <p:cNvPr id="3" name="Segnaposto contenuto 2"/>
          <p:cNvSpPr>
            <a:spLocks noGrp="1"/>
          </p:cNvSpPr>
          <p:nvPr>
            <p:ph idx="1"/>
          </p:nvPr>
        </p:nvSpPr>
        <p:spPr>
          <a:xfrm>
            <a:off x="1979712" y="2062917"/>
            <a:ext cx="6264696" cy="4063246"/>
          </a:xfrm>
        </p:spPr>
        <p:txBody>
          <a:bodyPr/>
          <a:lstStyle/>
          <a:p>
            <a:pPr marL="0" lvl="0" indent="0" algn="just">
              <a:spcBef>
                <a:spcPts val="0"/>
              </a:spcBef>
              <a:buNone/>
            </a:pPr>
            <a:r>
              <a:rPr lang="it-IT" sz="1600" dirty="0">
                <a:latin typeface="Verdana" panose="020B0604030504040204" pitchFamily="34" charset="0"/>
                <a:ea typeface="Verdana" panose="020B0604030504040204" pitchFamily="34" charset="0"/>
                <a:cs typeface="Verdana" panose="020B0604030504040204" pitchFamily="34" charset="0"/>
              </a:rPr>
              <a:t>I soggetti politici interessati a usufruire dei messaggi autogestiti gratuiti hanno tempo fino al giorno di presentazione delle </a:t>
            </a:r>
            <a:r>
              <a:rPr lang="it-IT" sz="1600" dirty="0" smtClean="0">
                <a:latin typeface="Verdana" panose="020B0604030504040204" pitchFamily="34" charset="0"/>
                <a:ea typeface="Verdana" panose="020B0604030504040204" pitchFamily="34" charset="0"/>
                <a:cs typeface="Verdana" panose="020B0604030504040204" pitchFamily="34" charset="0"/>
              </a:rPr>
              <a:t>candidature </a:t>
            </a:r>
            <a:r>
              <a:rPr lang="it-IT" sz="1600" dirty="0">
                <a:latin typeface="Verdana" panose="020B0604030504040204" pitchFamily="34" charset="0"/>
                <a:ea typeface="Verdana" panose="020B0604030504040204" pitchFamily="34" charset="0"/>
                <a:cs typeface="Verdana" panose="020B0604030504040204" pitchFamily="34" charset="0"/>
              </a:rPr>
              <a:t>per comunicare la propria richiesta al Co.re.com. </a:t>
            </a:r>
          </a:p>
          <a:p>
            <a:pPr marL="0" lvl="0" indent="0" algn="just">
              <a:spcBef>
                <a:spcPts val="0"/>
              </a:spcBef>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it-IT" sz="1600" dirty="0">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endParaRPr lang="it-IT" sz="1600" dirty="0">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defRPr/>
            </a:pP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Dott. Roberto Rizzi</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lvl="0" indent="0" algn="just">
              <a:spcBef>
                <a:spcPts val="0"/>
              </a:spcBef>
              <a:buNone/>
            </a:pPr>
            <a:r>
              <a:rPr lang="it-IT" sz="1600" dirty="0">
                <a:latin typeface="Verdana" panose="020B0604030504040204" pitchFamily="34" charset="0"/>
                <a:ea typeface="Verdana" panose="020B0604030504040204" pitchFamily="34" charset="0"/>
                <a:cs typeface="Verdana" panose="020B0604030504040204" pitchFamily="34" charset="0"/>
              </a:rPr>
              <a:t>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457200" lvl="0" indent="-457200" algn="just">
              <a:spcBef>
                <a:spcPts val="0"/>
              </a:spcBef>
            </a:pPr>
            <a:r>
              <a:rPr lang="it-IT"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Pec</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2"/>
              </a:rPr>
              <a:t>corecomlazio.tv@cert.consreglazio.it</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Telefono: 06/3215907- 06/3215995 (tasto 5)</a:t>
            </a:r>
          </a:p>
          <a:p>
            <a:pPr marL="0" indent="0" algn="just">
              <a:spcBef>
                <a:spcPts val="0"/>
              </a:spcBef>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lvl="0" indent="0" algn="just">
              <a:spcBef>
                <a:spcPts val="0"/>
              </a:spcBef>
              <a:buNone/>
            </a:pPr>
            <a:endParaRPr lang="it-IT"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pP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3"/>
              </a:rPr>
              <a:t>www.corecomlazio.it</a:t>
            </a: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pP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pP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pP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
        <p:nvSpPr>
          <p:cNvPr id="4" name="Rettangolo 3"/>
          <p:cNvSpPr/>
          <p:nvPr/>
        </p:nvSpPr>
        <p:spPr>
          <a:xfrm>
            <a:off x="-180528" y="2219927"/>
            <a:ext cx="2160240" cy="107721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 Modulistica e Contatti</a:t>
            </a:r>
          </a:p>
        </p:txBody>
      </p:sp>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6" name="Immagin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6"/>
          <a:srcRect/>
          <a:stretch>
            <a:fillRect/>
          </a:stretch>
        </p:blipFill>
        <p:spPr bwMode="auto">
          <a:xfrm>
            <a:off x="7380312" y="530008"/>
            <a:ext cx="1257300" cy="657225"/>
          </a:xfrm>
          <a:prstGeom prst="rect">
            <a:avLst/>
          </a:prstGeom>
          <a:noFill/>
          <a:ln w="9525">
            <a:noFill/>
            <a:miter lim="800000"/>
            <a:headEnd/>
            <a:tailEnd/>
          </a:ln>
        </p:spPr>
      </p:pic>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41</a:t>
            </a:fld>
            <a:endParaRPr kumimoji="0" lang="en-US" dirty="0"/>
          </a:p>
        </p:txBody>
      </p:sp>
    </p:spTree>
    <p:extLst>
      <p:ext uri="{BB962C8B-B14F-4D97-AF65-F5344CB8AC3E}">
        <p14:creationId xmlns:p14="http://schemas.microsoft.com/office/powerpoint/2010/main" val="17012996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1006366"/>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4.2.5 Tutela dei Minori</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92" y="1823349"/>
            <a:ext cx="2016224" cy="3197040"/>
          </a:xfrm>
        </p:spPr>
        <p:txBody>
          <a:bodyPr anchor="ctr">
            <a:normAutofit/>
          </a:bodyPr>
          <a:lstStyle/>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del </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Servizio, </a:t>
            </a:r>
          </a:p>
          <a:p>
            <a:pPr algn="ct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376427" y="719264"/>
            <a:ext cx="4968552" cy="584775"/>
          </a:xfrm>
          <a:prstGeom prst="rect">
            <a:avLst/>
          </a:prstGeom>
        </p:spPr>
        <p:txBody>
          <a:bodyPr wrap="square">
            <a:spAutoFit/>
          </a:bodyPr>
          <a:lstStyle/>
          <a:p>
            <a:pPr algn="ctr"/>
            <a:r>
              <a:rPr lang="it-IT" sz="1600" b="1" dirty="0"/>
              <a:t/>
            </a:r>
            <a:br>
              <a:rPr lang="it-IT" sz="1600" b="1" dirty="0"/>
            </a:br>
            <a:endParaRPr lang="it-IT" sz="1600" dirty="0"/>
          </a:p>
        </p:txBody>
      </p:sp>
      <p:sp>
        <p:nvSpPr>
          <p:cNvPr id="11" name="Segnaposto contenuto 2"/>
          <p:cNvSpPr txBox="1">
            <a:spLocks/>
          </p:cNvSpPr>
          <p:nvPr/>
        </p:nvSpPr>
        <p:spPr>
          <a:xfrm>
            <a:off x="2376427" y="1592734"/>
            <a:ext cx="6261185" cy="50046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it-IT" sz="2000" dirty="0"/>
          </a:p>
        </p:txBody>
      </p:sp>
      <p:sp>
        <p:nvSpPr>
          <p:cNvPr id="9" name="Rettangolo 8"/>
          <p:cNvSpPr/>
          <p:nvPr/>
        </p:nvSpPr>
        <p:spPr>
          <a:xfrm>
            <a:off x="2087053" y="1728763"/>
            <a:ext cx="6445387" cy="5170646"/>
          </a:xfrm>
          <a:prstGeom prst="rect">
            <a:avLst/>
          </a:prstGeom>
        </p:spPr>
        <p:txBody>
          <a:bodyPr wrap="square">
            <a:spAutoFit/>
          </a:bodyPr>
          <a:lstStyle/>
          <a:p>
            <a:pPr algn="just"/>
            <a:r>
              <a:rPr lang="it-IT" sz="1600" dirty="0">
                <a:latin typeface="Verdana" panose="020B0604030504040204" pitchFamily="34" charset="0"/>
                <a:ea typeface="Verdana" panose="020B0604030504040204" pitchFamily="34" charset="0"/>
                <a:cs typeface="Verdana" panose="020B0604030504040204" pitchFamily="34" charset="0"/>
              </a:rPr>
              <a:t>La delega sulla vigilanza in materia di tutela dei minori coinvolge il Co.re.com. nella fase di raccolta delle denunce di utenti, associazioni o organizzazioni che intendano segnalare presunte violazioni alla normativa che regola il rapporto tra i minori e la programmazione radiotelevisiva locale. Le emittenti sono tenute ad astenersi dal diffondere trasmissioni che gravino allo sviluppo fisico, psichico e morale dei minori, e ad evitare la diffusione di programmi lesivi della dignità personale.</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Il Co.re.com. ha il compito di ricevere la segnalazione, verificare la fondatezza dei fatti contestati e </a:t>
            </a:r>
            <a:r>
              <a:rPr lang="it-IT" sz="1600" dirty="0" smtClean="0">
                <a:latin typeface="Verdana" panose="020B0604030504040204" pitchFamily="34" charset="0"/>
                <a:ea typeface="Verdana" panose="020B0604030504040204" pitchFamily="34" charset="0"/>
                <a:cs typeface="Verdana" panose="020B0604030504040204" pitchFamily="34" charset="0"/>
              </a:rPr>
              <a:t>predisporre </a:t>
            </a:r>
            <a:r>
              <a:rPr lang="it-IT" sz="1600" dirty="0">
                <a:latin typeface="Verdana" panose="020B0604030504040204" pitchFamily="34" charset="0"/>
                <a:ea typeface="Verdana" panose="020B0604030504040204" pitchFamily="34" charset="0"/>
                <a:cs typeface="Verdana" panose="020B0604030504040204" pitchFamily="34" charset="0"/>
              </a:rPr>
              <a:t>una relazione articolata da trasmettere, in caso di violazione, al Dipartimento garanzie e contenzioso dell'Autorità per le Garanzie nelle Comunicazioni.</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Nel caso in cui le verifiche si concludano con l'infondatezza dei fatti segnalati, il Co.re.com. archivia la denuncia.</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Nel caso di denunce generiche o manifestamente infondate, il Co.re.com. ne dispone l'archiviazione.</a:t>
            </a:r>
          </a:p>
          <a:p>
            <a:pPr algn="just"/>
            <a:endParaRPr lang="it-IT" dirty="0"/>
          </a:p>
          <a:p>
            <a:pPr algn="just"/>
            <a:r>
              <a:rPr lang="it-IT" sz="1200" dirty="0">
                <a:latin typeface="Verdana" panose="020B0604030504040204" pitchFamily="34" charset="0"/>
                <a:ea typeface="Verdana" panose="020B0604030504040204" pitchFamily="34" charset="0"/>
                <a:cs typeface="Verdana" panose="020B0604030504040204" pitchFamily="34" charset="0"/>
              </a:rPr>
              <a:t>Note: </a:t>
            </a:r>
            <a:r>
              <a:rPr lang="it-IT" sz="1200" dirty="0" err="1">
                <a:latin typeface="Verdana" panose="020B0604030504040204" pitchFamily="34" charset="0"/>
                <a:ea typeface="Verdana" panose="020B0604030504040204" pitchFamily="34" charset="0"/>
                <a:cs typeface="Verdana" panose="020B0604030504040204" pitchFamily="34" charset="0"/>
              </a:rPr>
              <a:t>d.l.</a:t>
            </a:r>
            <a:r>
              <a:rPr lang="it-IT" sz="1200" dirty="0">
                <a:latin typeface="Verdana" panose="020B0604030504040204" pitchFamily="34" charset="0"/>
                <a:ea typeface="Verdana" panose="020B0604030504040204" pitchFamily="34" charset="0"/>
                <a:cs typeface="Verdana" panose="020B0604030504040204" pitchFamily="34" charset="0"/>
              </a:rPr>
              <a:t>  31 luglio 2005 n. 177; decreto del 27 aprile 2006, n. 218; delibere 538/01/CSP.</a:t>
            </a:r>
          </a:p>
        </p:txBody>
      </p:sp>
      <p:sp>
        <p:nvSpPr>
          <p:cNvPr id="12" name="Titolo 3"/>
          <p:cNvSpPr txBox="1">
            <a:spLocks/>
          </p:cNvSpPr>
          <p:nvPr/>
        </p:nvSpPr>
        <p:spPr>
          <a:xfrm>
            <a:off x="2189569" y="152333"/>
            <a:ext cx="4254128" cy="10402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10" name="Segnaposto piè di pagina 9"/>
          <p:cNvSpPr>
            <a:spLocks noGrp="1"/>
          </p:cNvSpPr>
          <p:nvPr>
            <p:ph type="ftr" sz="quarter" idx="11"/>
          </p:nvPr>
        </p:nvSpPr>
        <p:spPr/>
        <p:txBody>
          <a:bodyPr/>
          <a:lstStyle/>
          <a:p>
            <a:endParaRPr kumimoji="0" lang="en-US"/>
          </a:p>
        </p:txBody>
      </p:sp>
      <p:sp>
        <p:nvSpPr>
          <p:cNvPr id="13" name="Segnaposto numero diapositiva 12"/>
          <p:cNvSpPr>
            <a:spLocks noGrp="1"/>
          </p:cNvSpPr>
          <p:nvPr>
            <p:ph type="sldNum" sz="quarter" idx="12"/>
          </p:nvPr>
        </p:nvSpPr>
        <p:spPr/>
        <p:txBody>
          <a:bodyPr/>
          <a:lstStyle/>
          <a:p>
            <a:fld id="{EA7C8D44-3667-46F6-9772-CC52308E2A7F}" type="slidenum">
              <a:rPr kumimoji="0" lang="en-US" smtClean="0"/>
              <a:pPr/>
              <a:t>42</a:t>
            </a:fld>
            <a:endParaRPr kumimoji="0" lang="en-US"/>
          </a:p>
        </p:txBody>
      </p:sp>
    </p:spTree>
    <p:extLst>
      <p:ext uri="{BB962C8B-B14F-4D97-AF65-F5344CB8AC3E}">
        <p14:creationId xmlns:p14="http://schemas.microsoft.com/office/powerpoint/2010/main" val="37641315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3345" y="1916832"/>
            <a:ext cx="2016224" cy="3273227"/>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11" name="Segnaposto contenuto 2"/>
          <p:cNvSpPr txBox="1">
            <a:spLocks/>
          </p:cNvSpPr>
          <p:nvPr/>
        </p:nvSpPr>
        <p:spPr>
          <a:xfrm>
            <a:off x="2376427" y="2357570"/>
            <a:ext cx="6261185"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9" name="Rettangolo 8"/>
          <p:cNvSpPr/>
          <p:nvPr/>
        </p:nvSpPr>
        <p:spPr>
          <a:xfrm>
            <a:off x="2195736" y="2605437"/>
            <a:ext cx="6174432" cy="3958007"/>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La presa in carico avviene su segnalazione del soggetto interessato e/o d’ufficio in base all’attività di monitoraggio esperita dal Co.re.com. stesso.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a:t>
            </a:r>
            <a:r>
              <a:rPr kumimoji="0" lang="it-IT" sz="1600" b="0" i="0" u="none" strike="noStrike" kern="120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Dott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Roberto Rizzi</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buFont typeface="Arial" panose="020B0604020202020204" pitchFamily="34" charset="0"/>
              <a:buChar char="•"/>
              <a:defRPr/>
            </a:pP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 </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Dott</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Roberto Rizzi</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R="0" lvl="0" algn="just" defTabSz="914400" rtl="0" eaLnBrk="1" fontAlgn="auto" latinLnBrk="0" hangingPunct="1">
              <a:lnSpc>
                <a:spcPct val="100000"/>
              </a:lnSpc>
              <a:spcBef>
                <a:spcPts val="0"/>
              </a:spcBef>
              <a:spcAft>
                <a:spcPts val="0"/>
              </a:spcAft>
              <a:buClrTx/>
              <a:buSzTx/>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Front office: Via Lucrezio Caro, 67 – Roma</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 (tasto 5)</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6"/>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2" name="Titolo 3"/>
          <p:cNvSpPr>
            <a:spLocks noGrp="1"/>
          </p:cNvSpPr>
          <p:nvPr>
            <p:ph type="title"/>
          </p:nvPr>
        </p:nvSpPr>
        <p:spPr>
          <a:xfrm>
            <a:off x="2046851" y="1006366"/>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4.2.5 Tutela dei Minori</a:t>
            </a:r>
          </a:p>
        </p:txBody>
      </p:sp>
      <p:sp>
        <p:nvSpPr>
          <p:cNvPr id="13" name="Titolo 3"/>
          <p:cNvSpPr txBox="1">
            <a:spLocks/>
          </p:cNvSpPr>
          <p:nvPr/>
        </p:nvSpPr>
        <p:spPr>
          <a:xfrm>
            <a:off x="2189569" y="152333"/>
            <a:ext cx="4254128" cy="10402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 Sistema Radio Televisivo</a:t>
            </a:r>
          </a:p>
        </p:txBody>
      </p:sp>
      <p:sp>
        <p:nvSpPr>
          <p:cNvPr id="2" name="Segnaposto piè di pagina 1"/>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EA7C8D44-3667-46F6-9772-CC52308E2A7F}" type="slidenum">
              <a:rPr kumimoji="0" lang="en-US" smtClean="0"/>
              <a:pPr/>
              <a:t>43</a:t>
            </a:fld>
            <a:endParaRPr kumimoji="0" lang="en-US"/>
          </a:p>
        </p:txBody>
      </p:sp>
    </p:spTree>
    <p:extLst>
      <p:ext uri="{BB962C8B-B14F-4D97-AF65-F5344CB8AC3E}">
        <p14:creationId xmlns:p14="http://schemas.microsoft.com/office/powerpoint/2010/main" val="17232681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859216" cy="1210146"/>
          </a:xfrm>
        </p:spPr>
        <p:txBody>
          <a:bodyPr>
            <a:normAutofit fontScale="90000"/>
          </a:bodyPr>
          <a:lstStyle/>
          <a:p>
            <a:pPr lvl="0">
              <a:lnSpc>
                <a:spcPct val="110000"/>
              </a:lnSpc>
              <a:spcBef>
                <a:spcPts val="0"/>
              </a:spcBef>
            </a:pPr>
            <a:r>
              <a:rPr lang="it-IT" sz="2000" b="1" dirty="0">
                <a:solidFill>
                  <a:prstClr val="black"/>
                </a:solidFill>
                <a:latin typeface="Verdana" panose="020B0604030504040204" pitchFamily="34" charset="0"/>
                <a:ea typeface="Verdana" panose="020B0604030504040204" pitchFamily="34" charset="0"/>
                <a:cs typeface="Verdana" panose="020B0604030504040204" pitchFamily="34" charset="0"/>
              </a:rPr>
              <a:t>4.2 Sistema Radio Televisivo</a:t>
            </a:r>
            <a: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2000"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it-IT" sz="2000"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2000" b="1" dirty="0">
                <a:solidFill>
                  <a:prstClr val="black"/>
                </a:solidFill>
                <a:latin typeface="Verdana" panose="020B0604030504040204" pitchFamily="34" charset="0"/>
                <a:ea typeface="Verdana" panose="020B0604030504040204" pitchFamily="34" charset="0"/>
                <a:cs typeface="Verdana" panose="020B0604030504040204" pitchFamily="34" charset="0"/>
              </a:rPr>
              <a:t>4.2.6 Programmi dell’Accesso</a:t>
            </a:r>
            <a:endParaRPr lang="it-IT" sz="2000" dirty="0"/>
          </a:p>
        </p:txBody>
      </p:sp>
      <p:sp>
        <p:nvSpPr>
          <p:cNvPr id="3" name="Segnaposto contenuto 2"/>
          <p:cNvSpPr>
            <a:spLocks noGrp="1"/>
          </p:cNvSpPr>
          <p:nvPr>
            <p:ph idx="1"/>
          </p:nvPr>
        </p:nvSpPr>
        <p:spPr>
          <a:xfrm>
            <a:off x="2195736" y="1740154"/>
            <a:ext cx="6441876" cy="4925144"/>
          </a:xfrm>
        </p:spPr>
        <p:txBody>
          <a:bodyPr>
            <a:normAutofit lnSpcReduction="10000"/>
          </a:bodyPr>
          <a:lstStyle/>
          <a:p>
            <a:pPr marL="0" indent="0" algn="just">
              <a:buNone/>
            </a:pPr>
            <a:r>
              <a:rPr lang="it-IT" sz="1600" dirty="0">
                <a:latin typeface="Verdana" panose="020B0604030504040204" pitchFamily="34" charset="0"/>
                <a:ea typeface="Verdana" panose="020B0604030504040204" pitchFamily="34" charset="0"/>
                <a:cs typeface="Verdana" panose="020B0604030504040204" pitchFamily="34" charset="0"/>
              </a:rPr>
              <a:t>Il Co.re.com. è competente in materia di "diffusione radiofonica e televisiva", uno spazio a disposizione di soggetti collettivi (partiti e gruppi rappresentati in Parlamento e in assemblee elettive locali, movimenti politici, organizzazioni associative delle autonomie locali, organizzazioni sindacali, confessioni religiose, enti ed associazioni politiche e culturali, associazioni nazionali del movimento cooperativo giuridicamente riconosciute, gruppi etnici e linguistici ed altri gruppi di rilevante interesse sociale che ne facciano richiesta) per attività di comunicazione. </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smtClean="0">
                <a:latin typeface="Verdana" panose="020B0604030504040204" pitchFamily="34" charset="0"/>
                <a:ea typeface="Verdana" panose="020B0604030504040204" pitchFamily="34" charset="0"/>
                <a:cs typeface="Verdana" panose="020B0604030504040204" pitchFamily="34" charset="0"/>
              </a:rPr>
              <a:t>Il Regolamento </a:t>
            </a:r>
            <a:r>
              <a:rPr lang="it-IT" sz="1600" dirty="0">
                <a:latin typeface="Verdana" panose="020B0604030504040204" pitchFamily="34" charset="0"/>
                <a:ea typeface="Verdana" panose="020B0604030504040204" pitchFamily="34" charset="0"/>
                <a:cs typeface="Verdana" panose="020B0604030504040204" pitchFamily="34" charset="0"/>
              </a:rPr>
              <a:t>disciplina l'accesso alle trasmissioni radiotelevisive regionali della concessionaria del servizio pubblico radiotelevisivo (RAI). </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Al Co.re.com. competono l'istruttoria e l'esame delle richieste provenienti dai soggetti sopra indicati, nonché le deliberazioni di ammissione o esclusione dai programmi dell'accesso.  </a:t>
            </a:r>
          </a:p>
          <a:p>
            <a:pPr marL="0" indent="0" algn="just">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200" dirty="0">
                <a:latin typeface="Verdana" panose="020B0604030504040204" pitchFamily="34" charset="0"/>
                <a:ea typeface="Verdana" panose="020B0604030504040204" pitchFamily="34" charset="0"/>
                <a:cs typeface="Verdana" panose="020B0604030504040204" pitchFamily="34" charset="0"/>
              </a:rPr>
              <a:t>Note:</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 legge 14 aprile 1975, n. 103</a:t>
            </a:r>
            <a:r>
              <a:rPr lang="it-IT"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recante</a:t>
            </a:r>
            <a:r>
              <a:rPr lang="it-IT" sz="1200" dirty="0" smtClean="0">
                <a:latin typeface="Verdana" panose="020B0604030504040204" pitchFamily="34" charset="0"/>
                <a:ea typeface="Verdana" panose="020B0604030504040204" pitchFamily="34" charset="0"/>
                <a:cs typeface="Verdana" panose="020B0604030504040204" pitchFamily="34" charset="0"/>
              </a:rPr>
              <a:t> </a:t>
            </a:r>
            <a:r>
              <a:rPr lang="it-IT" sz="1200" dirty="0">
                <a:latin typeface="Verdana" panose="020B0604030504040204" pitchFamily="34" charset="0"/>
                <a:ea typeface="Verdana" panose="020B0604030504040204" pitchFamily="34" charset="0"/>
                <a:cs typeface="Verdana" panose="020B0604030504040204" pitchFamily="34" charset="0"/>
              </a:rPr>
              <a:t>nuovo </a:t>
            </a:r>
            <a:r>
              <a:rPr lang="it-IT" sz="1200" dirty="0" smtClean="0">
                <a:latin typeface="Verdana" panose="020B0604030504040204" pitchFamily="34" charset="0"/>
                <a:ea typeface="Verdana" panose="020B0604030504040204" pitchFamily="34" charset="0"/>
                <a:cs typeface="Verdana" panose="020B0604030504040204" pitchFamily="34" charset="0"/>
              </a:rPr>
              <a:t>Regolamento </a:t>
            </a:r>
            <a:r>
              <a:rPr lang="it-IT" sz="1200" dirty="0">
                <a:latin typeface="Verdana" panose="020B0604030504040204" pitchFamily="34" charset="0"/>
                <a:ea typeface="Verdana" panose="020B0604030504040204" pitchFamily="34" charset="0"/>
                <a:cs typeface="Verdana" panose="020B0604030504040204" pitchFamily="34" charset="0"/>
              </a:rPr>
              <a:t>per l'accesso radiotelevisivo approvato l’8 giugno 2015</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Segnaposto testo 4"/>
          <p:cNvSpPr txBox="1">
            <a:spLocks/>
          </p:cNvSpPr>
          <p:nvPr/>
        </p:nvSpPr>
        <p:spPr>
          <a:xfrm>
            <a:off x="144179" y="2204864"/>
            <a:ext cx="1907541" cy="3190725"/>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marL="0" indent="0" algn="ctr">
              <a:buNone/>
            </a:pPr>
            <a:r>
              <a:rPr lang="it-IT" sz="1600" i="1" dirty="0">
                <a:latin typeface="Verdana" panose="020B0604030504040204" pitchFamily="34" charset="0"/>
                <a:ea typeface="Verdana" panose="020B0604030504040204" pitchFamily="34" charset="0"/>
                <a:cs typeface="Verdana" panose="020B0604030504040204" pitchFamily="34" charset="0"/>
              </a:rPr>
              <a:t>del </a:t>
            </a:r>
          </a:p>
          <a:p>
            <a:pPr marL="0" indent="0" algn="ctr">
              <a:buNone/>
            </a:pPr>
            <a:r>
              <a:rPr lang="it-IT" sz="1600" i="1" dirty="0">
                <a:latin typeface="Verdana" panose="020B0604030504040204" pitchFamily="34" charset="0"/>
                <a:ea typeface="Verdana" panose="020B0604030504040204" pitchFamily="34" charset="0"/>
                <a:cs typeface="Verdana" panose="020B0604030504040204" pitchFamily="34" charset="0"/>
              </a:rPr>
              <a:t>Servizio,</a:t>
            </a:r>
          </a:p>
          <a:p>
            <a:pPr marL="0" indent="0" algn="ctr">
              <a:buNone/>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44</a:t>
            </a:fld>
            <a:endParaRPr kumimoji="0" lang="en-US" dirty="0"/>
          </a:p>
        </p:txBody>
      </p:sp>
    </p:spTree>
    <p:extLst>
      <p:ext uri="{BB962C8B-B14F-4D97-AF65-F5344CB8AC3E}">
        <p14:creationId xmlns:p14="http://schemas.microsoft.com/office/powerpoint/2010/main" val="4992674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2568" y="2204864"/>
            <a:ext cx="2016224" cy="2553147"/>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971600" y="598222"/>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1966280" y="2888146"/>
            <a:ext cx="6261185"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9" name="Rettangolo 8"/>
          <p:cNvSpPr/>
          <p:nvPr/>
        </p:nvSpPr>
        <p:spPr>
          <a:xfrm>
            <a:off x="2195736" y="2605437"/>
            <a:ext cx="6174432" cy="3268587"/>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La presa in carico avviene su presentazione di domanda, nei termini stabiliti dal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Co.re.com.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stesso. </a:t>
            </a:r>
          </a:p>
          <a:p>
            <a:pPr marR="0" lvl="0" algn="just" defTabSz="914400" rtl="0" eaLnBrk="1" fontAlgn="auto" latinLnBrk="0" hangingPunct="1">
              <a:lnSpc>
                <a:spcPct val="100000"/>
              </a:lnSpc>
              <a:spcBef>
                <a:spcPct val="20000"/>
              </a:spcBef>
              <a:spcAft>
                <a:spcPts val="0"/>
              </a:spcAft>
              <a:buClrTx/>
              <a:buSzTx/>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Dirigente: Dott. Roberto Rizzi</a:t>
            </a:r>
          </a:p>
          <a:p>
            <a:pPr lvl="0" algn="just">
              <a:defRPr/>
            </a:pPr>
            <a:r>
              <a:rPr lang="it-IT" sz="1600" noProof="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Dott. Roberto Rizzi</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 (tasto 5)</a:t>
            </a:r>
          </a:p>
          <a:p>
            <a:pPr marR="0" lvl="0" algn="just" defTabSz="914400" rtl="0" eaLnBrk="1" fontAlgn="auto" latinLnBrk="0" hangingPunct="1">
              <a:lnSpc>
                <a:spcPct val="100000"/>
              </a:lnSpc>
              <a:spcBef>
                <a:spcPts val="0"/>
              </a:spcBef>
              <a:spcAft>
                <a:spcPts val="0"/>
              </a:spcAft>
              <a:buClrTx/>
              <a:buSzTx/>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6"/>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2" name="Titolo 3"/>
          <p:cNvSpPr>
            <a:spLocks noGrp="1"/>
          </p:cNvSpPr>
          <p:nvPr>
            <p:ph type="title"/>
          </p:nvPr>
        </p:nvSpPr>
        <p:spPr>
          <a:xfrm>
            <a:off x="2176304" y="99960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 </a:t>
            </a:r>
          </a:p>
        </p:txBody>
      </p:sp>
      <p:sp>
        <p:nvSpPr>
          <p:cNvPr id="13" name="Titolo 3"/>
          <p:cNvSpPr txBox="1">
            <a:spLocks/>
          </p:cNvSpPr>
          <p:nvPr/>
        </p:nvSpPr>
        <p:spPr>
          <a:xfrm>
            <a:off x="2189569" y="598221"/>
            <a:ext cx="4254128" cy="594379"/>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ct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 Sistema Radio Televisivo</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r>
            <a:b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r>
            <a:b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r>
            <a:b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4.2.6 Programmi dell’Accesso</a:t>
            </a:r>
            <a:endPar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endParaRPr>
          </a:p>
        </p:txBody>
      </p:sp>
      <p:sp>
        <p:nvSpPr>
          <p:cNvPr id="4" name="Segnaposto piè di pagina 3"/>
          <p:cNvSpPr>
            <a:spLocks noGrp="1"/>
          </p:cNvSpPr>
          <p:nvPr>
            <p:ph type="ftr" sz="quarter" idx="11"/>
          </p:nvPr>
        </p:nvSpPr>
        <p:spPr/>
        <p:txBody>
          <a:bodyPr/>
          <a:lstStyle/>
          <a:p>
            <a:endParaRPr kumimoji="0" lang="en-US"/>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45</a:t>
            </a:fld>
            <a:endParaRPr kumimoji="0" lang="en-US"/>
          </a:p>
        </p:txBody>
      </p:sp>
    </p:spTree>
    <p:extLst>
      <p:ext uri="{BB962C8B-B14F-4D97-AF65-F5344CB8AC3E}">
        <p14:creationId xmlns:p14="http://schemas.microsoft.com/office/powerpoint/2010/main" val="801433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827584" y="449553"/>
            <a:ext cx="1298561" cy="73768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Rettangolo 7"/>
          <p:cNvSpPr/>
          <p:nvPr/>
        </p:nvSpPr>
        <p:spPr>
          <a:xfrm>
            <a:off x="2178749" y="609321"/>
            <a:ext cx="3872535" cy="478272"/>
          </a:xfrm>
          <a:prstGeom prst="rect">
            <a:avLst/>
          </a:prstGeom>
        </p:spPr>
        <p:txBody>
          <a:bodyPr wrap="none">
            <a:spAutoFit/>
          </a:bodyPr>
          <a:lstStyle/>
          <a:p>
            <a:pPr lvl="0" algn="ctr">
              <a:lnSpc>
                <a:spcPct val="110000"/>
              </a:lnSpc>
            </a:pPr>
            <a:r>
              <a:rPr lang="it-IT" sz="2400" b="1" dirty="0">
                <a:solidFill>
                  <a:prstClr val="black"/>
                </a:solidFill>
              </a:rPr>
              <a:t>4.2.7 Diffusione dei sondaggi</a:t>
            </a:r>
          </a:p>
        </p:txBody>
      </p:sp>
      <p:sp>
        <p:nvSpPr>
          <p:cNvPr id="9" name="Rettangolo 8"/>
          <p:cNvSpPr/>
          <p:nvPr/>
        </p:nvSpPr>
        <p:spPr>
          <a:xfrm>
            <a:off x="1835696" y="1380620"/>
            <a:ext cx="6801916" cy="4524315"/>
          </a:xfrm>
          <a:prstGeom prst="rect">
            <a:avLst/>
          </a:prstGeom>
        </p:spPr>
        <p:txBody>
          <a:bodyPr wrap="square">
            <a:spAutoFit/>
          </a:bodyPr>
          <a:lstStyle/>
          <a:p>
            <a:pPr algn="just"/>
            <a:r>
              <a:rPr lang="it-IT" sz="1600" dirty="0">
                <a:latin typeface="Verdana" panose="020B0604030504040204" pitchFamily="34" charset="0"/>
                <a:ea typeface="Verdana" panose="020B0604030504040204" pitchFamily="34" charset="0"/>
                <a:cs typeface="Verdana" panose="020B0604030504040204" pitchFamily="34" charset="0"/>
              </a:rPr>
              <a:t>Il </a:t>
            </a:r>
            <a:r>
              <a:rPr lang="it-IT" sz="1600" dirty="0" smtClean="0">
                <a:latin typeface="Verdana" panose="020B0604030504040204" pitchFamily="34" charset="0"/>
                <a:ea typeface="Verdana" panose="020B0604030504040204" pitchFamily="34" charset="0"/>
                <a:cs typeface="Verdana" panose="020B0604030504040204" pitchFamily="34" charset="0"/>
              </a:rPr>
              <a:t>Co.re.com. </a:t>
            </a:r>
            <a:r>
              <a:rPr lang="it-IT" sz="1600" dirty="0">
                <a:latin typeface="Verdana" panose="020B0604030504040204" pitchFamily="34" charset="0"/>
                <a:ea typeface="Verdana" panose="020B0604030504040204" pitchFamily="34" charset="0"/>
                <a:cs typeface="Verdana" panose="020B0604030504040204" pitchFamily="34" charset="0"/>
              </a:rPr>
              <a:t>ha il compito di vigilare sul rispetto della normativa che riguarda la pubblicazione e la diffusione dei sondaggi sui mezzi di comunicazione di massa in ambito locale.</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L'attività di vigilanza del </a:t>
            </a:r>
            <a:r>
              <a:rPr lang="it-IT" sz="1600" dirty="0" smtClean="0">
                <a:latin typeface="Verdana" panose="020B0604030504040204" pitchFamily="34" charset="0"/>
                <a:ea typeface="Verdana" panose="020B0604030504040204" pitchFamily="34" charset="0"/>
                <a:cs typeface="Verdana" panose="020B0604030504040204" pitchFamily="34" charset="0"/>
              </a:rPr>
              <a:t>Co.re.com. </a:t>
            </a:r>
            <a:r>
              <a:rPr lang="it-IT" sz="1600" dirty="0">
                <a:latin typeface="Verdana" panose="020B0604030504040204" pitchFamily="34" charset="0"/>
                <a:ea typeface="Verdana" panose="020B0604030504040204" pitchFamily="34" charset="0"/>
                <a:cs typeface="Verdana" panose="020B0604030504040204" pitchFamily="34" charset="0"/>
              </a:rPr>
              <a:t>sui sondaggi si esplica nell'esercizio sia di un monitoraggio autonomo, sia su segnalazioni provenienti da utenti, associazioni e organizzazioni che abbiano ravvisato una violazione della normativa.</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Il </a:t>
            </a:r>
            <a:r>
              <a:rPr lang="it-IT" sz="1600" dirty="0" smtClean="0">
                <a:latin typeface="Verdana" panose="020B0604030504040204" pitchFamily="34" charset="0"/>
                <a:ea typeface="Verdana" panose="020B0604030504040204" pitchFamily="34" charset="0"/>
                <a:cs typeface="Verdana" panose="020B0604030504040204" pitchFamily="34" charset="0"/>
              </a:rPr>
              <a:t>Co.re.com. </a:t>
            </a:r>
            <a:r>
              <a:rPr lang="it-IT" sz="1600" dirty="0">
                <a:latin typeface="Verdana" panose="020B0604030504040204" pitchFamily="34" charset="0"/>
                <a:ea typeface="Verdana" panose="020B0604030504040204" pitchFamily="34" charset="0"/>
                <a:cs typeface="Verdana" panose="020B0604030504040204" pitchFamily="34" charset="0"/>
              </a:rPr>
              <a:t>esercita la sua competenza su tutte le emittenti radiotelevisive del Lazio e, per quanto riguarda i quotidiani e i periodici, su quelli che rispondono ai criteri individuati dall'Autorità. Relativamente alla vigilanza sui sondaggi diffusi su Internet, questi rimangono di competenza esclusiva </a:t>
            </a:r>
            <a:r>
              <a:rPr lang="it-IT" sz="1600" dirty="0" err="1">
                <a:latin typeface="Verdana" panose="020B0604030504040204" pitchFamily="34" charset="0"/>
                <a:ea typeface="Verdana" panose="020B0604030504040204" pitchFamily="34" charset="0"/>
                <a:cs typeface="Verdana" panose="020B0604030504040204" pitchFamily="34" charset="0"/>
              </a:rPr>
              <a:t>dell'AgCom</a:t>
            </a:r>
            <a:r>
              <a:rPr lang="it-IT" sz="1600" dirty="0">
                <a:latin typeface="Verdana" panose="020B0604030504040204" pitchFamily="34" charset="0"/>
                <a:ea typeface="Verdana" panose="020B0604030504040204" pitchFamily="34" charset="0"/>
                <a:cs typeface="Verdana" panose="020B0604030504040204" pitchFamily="34" charset="0"/>
              </a:rPr>
              <a:t>.</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L'attività di vigilanza del </a:t>
            </a:r>
            <a:r>
              <a:rPr lang="it-IT" sz="1600" dirty="0" smtClean="0">
                <a:latin typeface="Verdana" panose="020B0604030504040204" pitchFamily="34" charset="0"/>
                <a:ea typeface="Verdana" panose="020B0604030504040204" pitchFamily="34" charset="0"/>
                <a:cs typeface="Verdana" panose="020B0604030504040204" pitchFamily="34" charset="0"/>
              </a:rPr>
              <a:t>Co.re.com. </a:t>
            </a:r>
            <a:r>
              <a:rPr lang="it-IT" sz="1600" dirty="0">
                <a:latin typeface="Verdana" panose="020B0604030504040204" pitchFamily="34" charset="0"/>
                <a:ea typeface="Verdana" panose="020B0604030504040204" pitchFamily="34" charset="0"/>
                <a:cs typeface="Verdana" panose="020B0604030504040204" pitchFamily="34" charset="0"/>
              </a:rPr>
              <a:t>si concretizza, qualora sia stata segnalata una violazione, nell'avvio di un procedimento, di cui si dà comunicazione al soggetto che ha pubblicato il sondaggio e che può prevedere l'emissione di un ordine di pubblicazione, integrazione o rettifica dei dati riportati nel sondaggio stesso.</a:t>
            </a:r>
          </a:p>
        </p:txBody>
      </p:sp>
      <p:sp>
        <p:nvSpPr>
          <p:cNvPr id="10" name="Rettangolo 9"/>
          <p:cNvSpPr/>
          <p:nvPr/>
        </p:nvSpPr>
        <p:spPr>
          <a:xfrm rot="10800000" flipV="1">
            <a:off x="-72516" y="2608166"/>
            <a:ext cx="1908212" cy="1569660"/>
          </a:xfrm>
          <a:prstGeom prst="rect">
            <a:avLst/>
          </a:prstGeom>
        </p:spPr>
        <p:txBody>
          <a:bodyPr wrap="square">
            <a:spAutoFit/>
          </a:bodyPr>
          <a:lstStyle/>
          <a:p>
            <a:pPr lvl="0" algn="ct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a:t>
            </a:r>
          </a:p>
          <a:p>
            <a:pPr lvl="0" algn="ct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del </a:t>
            </a:r>
          </a:p>
          <a:p>
            <a:pPr lvl="0" algn="ct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Servizio,</a:t>
            </a:r>
          </a:p>
          <a:p>
            <a:pPr lvl="0" algn="ct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Tutela dei Cittadini</a:t>
            </a:r>
          </a:p>
        </p:txBody>
      </p:sp>
      <p:sp>
        <p:nvSpPr>
          <p:cNvPr id="11" name="Rettangolo 10"/>
          <p:cNvSpPr/>
          <p:nvPr/>
        </p:nvSpPr>
        <p:spPr>
          <a:xfrm>
            <a:off x="1836213" y="5904935"/>
            <a:ext cx="7303602" cy="246221"/>
          </a:xfrm>
          <a:prstGeom prst="rect">
            <a:avLst/>
          </a:prstGeom>
        </p:spPr>
        <p:txBody>
          <a:bodyPr wrap="none">
            <a:spAutoFit/>
          </a:bodyPr>
          <a:lstStyle/>
          <a:p>
            <a:r>
              <a:rPr lang="it-IT" sz="1000" dirty="0">
                <a:latin typeface="Verdana" panose="020B0604030504040204" pitchFamily="34" charset="0"/>
                <a:ea typeface="Verdana" panose="020B0604030504040204" pitchFamily="34" charset="0"/>
                <a:cs typeface="Verdana" panose="020B0604030504040204" pitchFamily="34" charset="0"/>
              </a:rPr>
              <a:t>Note: Legge 22 febbraio 2000, n.28; Delibere </a:t>
            </a:r>
            <a:r>
              <a:rPr lang="it-IT" sz="1000" dirty="0" err="1">
                <a:latin typeface="Verdana" panose="020B0604030504040204" pitchFamily="34" charset="0"/>
                <a:ea typeface="Verdana" panose="020B0604030504040204" pitchFamily="34" charset="0"/>
                <a:cs typeface="Verdana" panose="020B0604030504040204" pitchFamily="34" charset="0"/>
              </a:rPr>
              <a:t>AgCom</a:t>
            </a:r>
            <a:r>
              <a:rPr lang="it-IT" sz="1000" dirty="0">
                <a:latin typeface="Verdana" panose="020B0604030504040204" pitchFamily="34" charset="0"/>
                <a:ea typeface="Verdana" panose="020B0604030504040204" pitchFamily="34" charset="0"/>
                <a:cs typeface="Verdana" panose="020B0604030504040204" pitchFamily="34" charset="0"/>
              </a:rPr>
              <a:t>: 200/00/CSP; 153/02/CSP; 237/03/CSP; 256/10/CONS.</a:t>
            </a:r>
          </a:p>
        </p:txBody>
      </p:sp>
      <p:sp>
        <p:nvSpPr>
          <p:cNvPr id="2" name="Segnaposto piè di pagina 1"/>
          <p:cNvSpPr>
            <a:spLocks noGrp="1"/>
          </p:cNvSpPr>
          <p:nvPr>
            <p:ph type="ftr" sz="quarter" idx="11"/>
          </p:nvPr>
        </p:nvSpPr>
        <p:spPr/>
        <p:txBody>
          <a:bodyPr/>
          <a:lstStyle/>
          <a:p>
            <a:endParaRPr kumimoji="0" lang="en-US"/>
          </a:p>
        </p:txBody>
      </p:sp>
      <p:sp>
        <p:nvSpPr>
          <p:cNvPr id="3" name="Segnaposto numero diapositiva 2"/>
          <p:cNvSpPr>
            <a:spLocks noGrp="1"/>
          </p:cNvSpPr>
          <p:nvPr>
            <p:ph type="sldNum" sz="quarter" idx="12"/>
          </p:nvPr>
        </p:nvSpPr>
        <p:spPr/>
        <p:txBody>
          <a:bodyPr/>
          <a:lstStyle/>
          <a:p>
            <a:fld id="{EA7C8D44-3667-46F6-9772-CC52308E2A7F}" type="slidenum">
              <a:rPr kumimoji="0" lang="en-US" smtClean="0"/>
              <a:pPr/>
              <a:t>46</a:t>
            </a:fld>
            <a:endParaRPr kumimoji="0" lang="en-US"/>
          </a:p>
        </p:txBody>
      </p:sp>
    </p:spTree>
    <p:extLst>
      <p:ext uri="{BB962C8B-B14F-4D97-AF65-F5344CB8AC3E}">
        <p14:creationId xmlns:p14="http://schemas.microsoft.com/office/powerpoint/2010/main" val="36091218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755576" y="489780"/>
            <a:ext cx="1298561" cy="73768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Rettangolo 7"/>
          <p:cNvSpPr/>
          <p:nvPr/>
        </p:nvSpPr>
        <p:spPr>
          <a:xfrm>
            <a:off x="2054137" y="1916832"/>
            <a:ext cx="6910351" cy="475822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Le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segnalazioni, di eventuali </a:t>
            </a:r>
            <a:r>
              <a:rPr lang="it-IT" sz="1600" dirty="0" err="1" smtClean="0">
                <a:solidFill>
                  <a:prstClr val="black"/>
                </a:solidFill>
                <a:latin typeface="Verdana" panose="020B0604030504040204" pitchFamily="34" charset="0"/>
                <a:ea typeface="Verdana" panose="020B0604030504040204" pitchFamily="34" charset="0"/>
                <a:cs typeface="Verdana" panose="020B0604030504040204" pitchFamily="34" charset="0"/>
              </a:rPr>
              <a:t>vio</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lazioni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possono essere inoltrate al Co.re.com. Lazio con le seguenti modalità:</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invio a mezzo raccomandata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A/R;</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invio a mezzo posta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certificata</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Consegna a mano nei giorni:</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il martedì e il giovedì dalle ore 9:30 alle ore 12:30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e dalle ore 14,30 alle ore 15,30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p>
          <a:p>
            <a:pPr lvl="0" algn="just">
              <a:defRPr/>
            </a:pPr>
            <a:r>
              <a:rPr lang="it-IT" sz="1600"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600" b="0" i="0" u="none" strike="noStrike" kern="1200" cap="none" spc="0" normalizeH="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Dott. Roberto Rizzi</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R="0" lvl="0" algn="just" defTabSz="914400" rtl="0" eaLnBrk="1" fontAlgn="auto" latinLnBrk="0" hangingPunct="1">
              <a:lnSpc>
                <a:spcPct val="100000"/>
              </a:lnSpc>
              <a:spcBef>
                <a:spcPts val="0"/>
              </a:spcBef>
              <a:spcAft>
                <a:spcPts val="0"/>
              </a:spcAft>
              <a:buClrTx/>
              <a:buSzTx/>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Front office: Via Lucrezio Caro, 67 - Roma</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Telefono: 06/3215907- 06/3215995 (tasto 5)</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6"/>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9" name="Rettangolo 8"/>
          <p:cNvSpPr/>
          <p:nvPr/>
        </p:nvSpPr>
        <p:spPr>
          <a:xfrm>
            <a:off x="323528" y="2348880"/>
            <a:ext cx="1565920" cy="107721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Modulistica e Contatti</a:t>
            </a:r>
          </a:p>
        </p:txBody>
      </p:sp>
      <p:sp>
        <p:nvSpPr>
          <p:cNvPr id="10" name="Rettangolo 9"/>
          <p:cNvSpPr/>
          <p:nvPr/>
        </p:nvSpPr>
        <p:spPr>
          <a:xfrm>
            <a:off x="2255070" y="690493"/>
            <a:ext cx="3872534" cy="478272"/>
          </a:xfrm>
          <a:prstGeom prst="rect">
            <a:avLst/>
          </a:prstGeom>
        </p:spPr>
        <p:txBody>
          <a:bodyPr wrap="non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Calibri"/>
                <a:ea typeface="+mn-ea"/>
                <a:cs typeface="+mn-cs"/>
              </a:rPr>
              <a:t>4.2.7 Diffusione dei sondaggi</a:t>
            </a:r>
          </a:p>
        </p:txBody>
      </p:sp>
      <p:sp>
        <p:nvSpPr>
          <p:cNvPr id="2" name="Segnaposto piè di pagina 1"/>
          <p:cNvSpPr>
            <a:spLocks noGrp="1"/>
          </p:cNvSpPr>
          <p:nvPr>
            <p:ph type="ftr" sz="quarter" idx="11"/>
          </p:nvPr>
        </p:nvSpPr>
        <p:spPr/>
        <p:txBody>
          <a:bodyPr/>
          <a:lstStyle/>
          <a:p>
            <a:endParaRPr kumimoji="0" lang="en-US"/>
          </a:p>
        </p:txBody>
      </p:sp>
      <p:sp>
        <p:nvSpPr>
          <p:cNvPr id="3" name="Segnaposto numero diapositiva 2"/>
          <p:cNvSpPr>
            <a:spLocks noGrp="1"/>
          </p:cNvSpPr>
          <p:nvPr>
            <p:ph type="sldNum" sz="quarter" idx="12"/>
          </p:nvPr>
        </p:nvSpPr>
        <p:spPr/>
        <p:txBody>
          <a:bodyPr/>
          <a:lstStyle/>
          <a:p>
            <a:fld id="{EA7C8D44-3667-46F6-9772-CC52308E2A7F}" type="slidenum">
              <a:rPr kumimoji="0" lang="en-US" smtClean="0"/>
              <a:pPr/>
              <a:t>47</a:t>
            </a:fld>
            <a:endParaRPr kumimoji="0" lang="en-US"/>
          </a:p>
        </p:txBody>
      </p:sp>
    </p:spTree>
    <p:extLst>
      <p:ext uri="{BB962C8B-B14F-4D97-AF65-F5344CB8AC3E}">
        <p14:creationId xmlns:p14="http://schemas.microsoft.com/office/powerpoint/2010/main" val="30025342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755576" y="489780"/>
            <a:ext cx="1298561" cy="73768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Rettangolo 7"/>
          <p:cNvSpPr/>
          <p:nvPr/>
        </p:nvSpPr>
        <p:spPr>
          <a:xfrm>
            <a:off x="2054137" y="1916832"/>
            <a:ext cx="6910351" cy="526297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600" noProof="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Chiunque si ritenga leso nei suoi interessi morali o materiali da trasmissioni contrarie a verità ha diritto di chiedere al fornitore dei servizi di media audiovisivi lineari, all’emittente radiofonica, ovvero alle persone da loro delegate al controllo della trasmissione, che sia trasmessa apposita rettifica, </a:t>
            </a:r>
            <a:r>
              <a:rPr lang="it-IT" sz="1600" noProof="0" dirty="0" err="1" smtClean="0">
                <a:solidFill>
                  <a:prstClr val="black"/>
                </a:solidFill>
                <a:latin typeface="Verdana" panose="020B0604030504040204" pitchFamily="34" charset="0"/>
                <a:ea typeface="Verdana" panose="020B0604030504040204" pitchFamily="34" charset="0"/>
                <a:cs typeface="Verdana" panose="020B0604030504040204" pitchFamily="34" charset="0"/>
              </a:rPr>
              <a:t>purchè</a:t>
            </a:r>
            <a:r>
              <a:rPr lang="it-IT" sz="1600" noProof="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questa ultima non abbia contenuto che possa dar luogo a responsabilità penali. Il Co.re.com. è chiamato a </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pronunciarsi, su richiesta dell’interessato, se la rettifica non viene effettuata entro 48 ore dalla data di ricezione della medesima richiesta, in fascia oraria e con il rilievo corrispondenti a quelli della trasmissione che ha dato origine alla lesione. Nel caso in cui ritiene fondata la richiesta di rettifica, il Co.re.com. invia la pronuncia all’emittente, che deve trasmettere la stessa rettifica entro le 24 ore successive. L’emittente, invece, può rivolgersi al Co.re.com. se ritiene che non ricorrano le condizioni per la trasmissione della rettifica.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ttangolo 8"/>
          <p:cNvSpPr/>
          <p:nvPr/>
        </p:nvSpPr>
        <p:spPr>
          <a:xfrm>
            <a:off x="323528" y="2348880"/>
            <a:ext cx="1565920" cy="107721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Modulistica e Contatti</a:t>
            </a:r>
          </a:p>
        </p:txBody>
      </p:sp>
      <p:sp>
        <p:nvSpPr>
          <p:cNvPr id="10" name="Rettangolo 9"/>
          <p:cNvSpPr/>
          <p:nvPr/>
        </p:nvSpPr>
        <p:spPr>
          <a:xfrm>
            <a:off x="2627785" y="690493"/>
            <a:ext cx="3708528" cy="1311128"/>
          </a:xfrm>
          <a:prstGeom prst="rect">
            <a:avLst/>
          </a:prstGeom>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it-IT" sz="2400" b="1" i="0" u="none" strike="noStrike" kern="1200" cap="none" spc="0" normalizeH="0" baseline="0" noProof="0" dirty="0" smtClean="0">
                <a:ln>
                  <a:noFill/>
                </a:ln>
                <a:solidFill>
                  <a:prstClr val="black"/>
                </a:solidFill>
                <a:effectLst/>
                <a:uLnTx/>
                <a:uFillTx/>
                <a:latin typeface="Calibri"/>
                <a:ea typeface="+mn-ea"/>
                <a:cs typeface="+mn-cs"/>
              </a:rPr>
              <a:t>4.2.7</a:t>
            </a:r>
            <a:r>
              <a:rPr kumimoji="0" lang="it-IT" sz="2400" b="1" i="0" u="none" strike="noStrike" kern="1200" cap="none" spc="0" normalizeH="0" noProof="0" dirty="0" smtClean="0">
                <a:ln>
                  <a:noFill/>
                </a:ln>
                <a:solidFill>
                  <a:prstClr val="black"/>
                </a:solidFill>
                <a:effectLst/>
                <a:uLnTx/>
                <a:uFillTx/>
                <a:latin typeface="Calibri"/>
                <a:ea typeface="+mn-ea"/>
                <a:cs typeface="+mn-cs"/>
              </a:rPr>
              <a:t> </a:t>
            </a:r>
            <a:r>
              <a:rPr kumimoji="0" lang="it-IT" sz="2400" b="1" i="0" u="none" strike="noStrike" kern="1200" cap="none" spc="0" normalizeH="0" baseline="0" noProof="0" dirty="0" smtClean="0">
                <a:ln>
                  <a:noFill/>
                </a:ln>
                <a:solidFill>
                  <a:prstClr val="black"/>
                </a:solidFill>
                <a:effectLst/>
                <a:uLnTx/>
                <a:uFillTx/>
                <a:latin typeface="Calibri"/>
                <a:ea typeface="+mn-ea"/>
                <a:cs typeface="+mn-cs"/>
              </a:rPr>
              <a:t>Diritto</a:t>
            </a:r>
            <a:r>
              <a:rPr kumimoji="0" lang="it-IT" sz="2400" b="1" i="0" u="none" strike="noStrike" kern="1200" cap="none" spc="0" normalizeH="0" noProof="0" dirty="0" smtClean="0">
                <a:ln>
                  <a:noFill/>
                </a:ln>
                <a:solidFill>
                  <a:prstClr val="black"/>
                </a:solidFill>
                <a:effectLst/>
                <a:uLnTx/>
                <a:uFillTx/>
                <a:latin typeface="Calibri"/>
                <a:ea typeface="+mn-ea"/>
                <a:cs typeface="+mn-cs"/>
              </a:rPr>
              <a:t> di rettifica con riferimento al settore radiotelevisivo locale</a:t>
            </a:r>
          </a:p>
        </p:txBody>
      </p:sp>
      <p:sp>
        <p:nvSpPr>
          <p:cNvPr id="2" name="Segnaposto piè di pagina 1"/>
          <p:cNvSpPr>
            <a:spLocks noGrp="1"/>
          </p:cNvSpPr>
          <p:nvPr>
            <p:ph type="ftr" sz="quarter" idx="11"/>
          </p:nvPr>
        </p:nvSpPr>
        <p:spPr/>
        <p:txBody>
          <a:bodyPr/>
          <a:lstStyle/>
          <a:p>
            <a:endParaRPr kumimoji="0" lang="en-US"/>
          </a:p>
        </p:txBody>
      </p:sp>
      <p:sp>
        <p:nvSpPr>
          <p:cNvPr id="3" name="Segnaposto numero diapositiva 2"/>
          <p:cNvSpPr>
            <a:spLocks noGrp="1"/>
          </p:cNvSpPr>
          <p:nvPr>
            <p:ph type="sldNum" sz="quarter" idx="12"/>
          </p:nvPr>
        </p:nvSpPr>
        <p:spPr/>
        <p:txBody>
          <a:bodyPr/>
          <a:lstStyle/>
          <a:p>
            <a:fld id="{EA7C8D44-3667-46F6-9772-CC52308E2A7F}" type="slidenum">
              <a:rPr kumimoji="0" lang="en-US" smtClean="0"/>
              <a:pPr/>
              <a:t>48</a:t>
            </a:fld>
            <a:endParaRPr kumimoji="0" lang="en-US"/>
          </a:p>
        </p:txBody>
      </p:sp>
    </p:spTree>
    <p:extLst>
      <p:ext uri="{BB962C8B-B14F-4D97-AF65-F5344CB8AC3E}">
        <p14:creationId xmlns:p14="http://schemas.microsoft.com/office/powerpoint/2010/main" val="9049565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755576" y="489780"/>
            <a:ext cx="1298561" cy="73768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Rettangolo 7"/>
          <p:cNvSpPr/>
          <p:nvPr/>
        </p:nvSpPr>
        <p:spPr>
          <a:xfrm>
            <a:off x="2054137" y="1916832"/>
            <a:ext cx="6910351" cy="5989332"/>
          </a:xfrm>
          <a:prstGeom prst="rect">
            <a:avLst/>
          </a:prstGeom>
        </p:spPr>
        <p:txBody>
          <a:bodyPr wrap="square">
            <a:spAutoFit/>
          </a:bodyPr>
          <a:lstStyle/>
          <a:p>
            <a:pPr lvl="0" algn="ju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segnalazioni, </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di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eventuali </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violazioni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possono essere inoltrate al Co.re.com. Lazio con le seguenti modalità:</a:t>
            </a:r>
          </a:p>
          <a:p>
            <a:pPr lvl="0">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invio a mezzo raccomandata A/R;</a:t>
            </a:r>
          </a:p>
          <a:p>
            <a:pPr lvl="0">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invio a mezzo posta certificata: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Consegna a mano nei giorni:</a:t>
            </a:r>
          </a:p>
          <a:p>
            <a:pPr lvl="0">
              <a:buFont typeface="Arial" panose="020B0604020202020204" pitchFamily="34" charset="0"/>
              <a:buChar char="•"/>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lgn="ctr">
              <a:defRPr/>
            </a:pPr>
            <a:r>
              <a:rPr lang="it-IT" sz="1600" b="1" dirty="0">
                <a:solidFill>
                  <a:srgbClr val="FF0000"/>
                </a:solidFill>
                <a:latin typeface="Verdana" panose="020B0604030504040204" pitchFamily="34" charset="0"/>
                <a:ea typeface="Verdana" panose="020B0604030504040204" pitchFamily="34" charset="0"/>
                <a:cs typeface="Verdana" panose="020B0604030504040204" pitchFamily="34" charset="0"/>
              </a:rPr>
              <a:t>il martedì e il giovedì dalle ore 9:30 alle ore 12:30</a:t>
            </a:r>
          </a:p>
          <a:p>
            <a:pPr lvl="0" algn="ctr">
              <a:defRPr/>
            </a:pPr>
            <a:r>
              <a:rPr lang="it-IT" sz="1600" b="1" dirty="0">
                <a:solidFill>
                  <a:srgbClr val="FF0000"/>
                </a:solidFill>
                <a:latin typeface="Verdana" panose="020B0604030504040204" pitchFamily="34" charset="0"/>
                <a:ea typeface="Verdana" panose="020B0604030504040204" pitchFamily="34" charset="0"/>
                <a:cs typeface="Verdana" panose="020B0604030504040204" pitchFamily="34" charset="0"/>
              </a:rPr>
              <a:t>e dalle ore 14,30 alle ore 15,30</a:t>
            </a:r>
          </a:p>
          <a:p>
            <a:pPr lvl="0" algn="ctr">
              <a:defRPr/>
            </a:pPr>
            <a:endParaRPr lang="it-IT"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342900" lvl="0" indent="-342900" algn="just">
              <a:spcBef>
                <a:spcPct val="20000"/>
              </a:spcBef>
              <a:buFont typeface="Arial" pitchFamily="34" charset="0"/>
              <a:buChar char="•"/>
              <a:defRPr/>
            </a:pPr>
            <a:r>
              <a:rPr lang="it-IT" sz="1600"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Dirigente: Dott. Roberto Rizzi</a:t>
            </a:r>
          </a:p>
          <a:p>
            <a:pPr algn="just">
              <a:defRPr/>
            </a:pPr>
            <a:r>
              <a:rPr lang="it-IT" sz="1600"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Responsabile: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Dott. Roberto </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Rizzi</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lgn="ju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Front office: Via Lucrezio Caro, 67 - Roma</a:t>
            </a:r>
          </a:p>
          <a:p>
            <a:pPr marL="342900" lvl="0" indent="-342900" algn="just">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Pec</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lvl="0" indent="-342900" algn="just">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Telefono: 06/3215907- 06/3215995 (tasto 5)</a:t>
            </a:r>
          </a:p>
          <a:p>
            <a:pPr lvl="0" algn="ju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lgn="ju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lvl="0" indent="-342900" algn="just">
              <a:buFont typeface="Arial" panose="020B0604020202020204" pitchFamily="34" charset="0"/>
              <a:buChar char="•"/>
              <a:defRPr/>
            </a:pP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6"/>
              </a:rPr>
              <a:t>www.corecomlazio.it</a:t>
            </a: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ttangolo 8"/>
          <p:cNvSpPr/>
          <p:nvPr/>
        </p:nvSpPr>
        <p:spPr>
          <a:xfrm>
            <a:off x="323528" y="2348880"/>
            <a:ext cx="1565920" cy="107721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Modulistica e Contatti</a:t>
            </a:r>
          </a:p>
        </p:txBody>
      </p:sp>
      <p:sp>
        <p:nvSpPr>
          <p:cNvPr id="10" name="Rettangolo 9"/>
          <p:cNvSpPr/>
          <p:nvPr/>
        </p:nvSpPr>
        <p:spPr>
          <a:xfrm>
            <a:off x="2627785" y="690493"/>
            <a:ext cx="3708528" cy="1311128"/>
          </a:xfrm>
          <a:prstGeom prst="rect">
            <a:avLst/>
          </a:prstGeom>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it-IT" sz="2400" b="1" i="0" u="none" strike="noStrike" kern="1200" cap="none" spc="0" normalizeH="0" baseline="0" noProof="0" dirty="0" smtClean="0">
                <a:ln>
                  <a:noFill/>
                </a:ln>
                <a:solidFill>
                  <a:prstClr val="black"/>
                </a:solidFill>
                <a:effectLst/>
                <a:uLnTx/>
                <a:uFillTx/>
                <a:latin typeface="Calibri"/>
                <a:ea typeface="+mn-ea"/>
                <a:cs typeface="+mn-cs"/>
              </a:rPr>
              <a:t>4.2.7 Diritto</a:t>
            </a:r>
            <a:r>
              <a:rPr kumimoji="0" lang="it-IT" sz="2400" b="1" i="0" u="none" strike="noStrike" kern="1200" cap="none" spc="0" normalizeH="0" noProof="0" dirty="0" smtClean="0">
                <a:ln>
                  <a:noFill/>
                </a:ln>
                <a:solidFill>
                  <a:prstClr val="black"/>
                </a:solidFill>
                <a:effectLst/>
                <a:uLnTx/>
                <a:uFillTx/>
                <a:latin typeface="Calibri"/>
                <a:ea typeface="+mn-ea"/>
                <a:cs typeface="+mn-cs"/>
              </a:rPr>
              <a:t> di rettifica con riferimento al settore radiotelevisivo locale</a:t>
            </a:r>
          </a:p>
        </p:txBody>
      </p:sp>
      <p:sp>
        <p:nvSpPr>
          <p:cNvPr id="2" name="Segnaposto piè di pagina 1"/>
          <p:cNvSpPr>
            <a:spLocks noGrp="1"/>
          </p:cNvSpPr>
          <p:nvPr>
            <p:ph type="ftr" sz="quarter" idx="11"/>
          </p:nvPr>
        </p:nvSpPr>
        <p:spPr/>
        <p:txBody>
          <a:bodyPr/>
          <a:lstStyle/>
          <a:p>
            <a:endParaRPr kumimoji="0" lang="en-US"/>
          </a:p>
        </p:txBody>
      </p:sp>
      <p:sp>
        <p:nvSpPr>
          <p:cNvPr id="3" name="Segnaposto numero diapositiva 2"/>
          <p:cNvSpPr>
            <a:spLocks noGrp="1"/>
          </p:cNvSpPr>
          <p:nvPr>
            <p:ph type="sldNum" sz="quarter" idx="12"/>
          </p:nvPr>
        </p:nvSpPr>
        <p:spPr/>
        <p:txBody>
          <a:bodyPr/>
          <a:lstStyle/>
          <a:p>
            <a:fld id="{EA7C8D44-3667-46F6-9772-CC52308E2A7F}" type="slidenum">
              <a:rPr kumimoji="0" lang="en-US" smtClean="0"/>
              <a:pPr/>
              <a:t>49</a:t>
            </a:fld>
            <a:endParaRPr kumimoji="0" lang="en-US"/>
          </a:p>
        </p:txBody>
      </p:sp>
    </p:spTree>
    <p:extLst>
      <p:ext uri="{BB962C8B-B14F-4D97-AF65-F5344CB8AC3E}">
        <p14:creationId xmlns:p14="http://schemas.microsoft.com/office/powerpoint/2010/main" val="3887095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380620"/>
            <a:ext cx="8229600" cy="1143000"/>
          </a:xfrm>
        </p:spPr>
        <p:txBody>
          <a:bodyPr>
            <a:normAutofit/>
          </a:bodyPr>
          <a:lstStyle/>
          <a:p>
            <a:r>
              <a:rPr lang="it-IT" sz="2200" b="1" dirty="0">
                <a:latin typeface="Verdana" panose="020B0604030504040204" pitchFamily="34" charset="0"/>
                <a:ea typeface="Verdana" panose="020B0604030504040204" pitchFamily="34" charset="0"/>
                <a:cs typeface="Verdana" panose="020B0604030504040204" pitchFamily="34" charset="0"/>
              </a:rPr>
              <a:t>La </a:t>
            </a:r>
            <a:r>
              <a:rPr lang="it-IT" sz="2200" b="1" dirty="0" smtClean="0">
                <a:latin typeface="Verdana" panose="020B0604030504040204" pitchFamily="34" charset="0"/>
                <a:ea typeface="Verdana" panose="020B0604030504040204" pitchFamily="34" charset="0"/>
                <a:cs typeface="Verdana" panose="020B0604030504040204" pitchFamily="34" charset="0"/>
              </a:rPr>
              <a:t>Carta </a:t>
            </a:r>
            <a:r>
              <a:rPr lang="it-IT" sz="2200" b="1" dirty="0">
                <a:latin typeface="Verdana" panose="020B0604030504040204" pitchFamily="34" charset="0"/>
                <a:ea typeface="Verdana" panose="020B0604030504040204" pitchFamily="34" charset="0"/>
                <a:cs typeface="Verdana" panose="020B0604030504040204" pitchFamily="34" charset="0"/>
              </a:rPr>
              <a:t>dei servizi</a:t>
            </a:r>
          </a:p>
        </p:txBody>
      </p:sp>
      <p:sp>
        <p:nvSpPr>
          <p:cNvPr id="3" name="Segnaposto contenuto 2"/>
          <p:cNvSpPr>
            <a:spLocks noGrp="1"/>
          </p:cNvSpPr>
          <p:nvPr>
            <p:ph idx="1"/>
          </p:nvPr>
        </p:nvSpPr>
        <p:spPr>
          <a:xfrm>
            <a:off x="755576" y="2523620"/>
            <a:ext cx="7704856" cy="3353651"/>
          </a:xfrm>
        </p:spPr>
        <p:txBody>
          <a:bodyPr>
            <a:normAutofit/>
          </a:bodyPr>
          <a:lstStyle/>
          <a:p>
            <a:pPr algn="just"/>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La presente </a:t>
            </a:r>
            <a:r>
              <a:rPr lang="it-IT" sz="1600" dirty="0" smtClean="0">
                <a:latin typeface="Verdana" panose="020B0604030504040204" pitchFamily="34" charset="0"/>
                <a:ea typeface="Verdana" panose="020B0604030504040204" pitchFamily="34" charset="0"/>
                <a:cs typeface="Verdana" panose="020B0604030504040204" pitchFamily="34" charset="0"/>
              </a:rPr>
              <a:t>Carta </a:t>
            </a:r>
            <a:r>
              <a:rPr lang="it-IT" sz="1600" dirty="0">
                <a:latin typeface="Verdana" panose="020B0604030504040204" pitchFamily="34" charset="0"/>
                <a:ea typeface="Verdana" panose="020B0604030504040204" pitchFamily="34" charset="0"/>
                <a:cs typeface="Verdana" panose="020B0604030504040204" pitchFamily="34" charset="0"/>
              </a:rPr>
              <a:t>dei servizi intende fornire agli utenti un quadro dei servizi esterni offerti, gli orari di apertura, le regole di utilizzo, le principali informazioni sull’accesso.</a:t>
            </a:r>
          </a:p>
          <a:p>
            <a:pPr marL="0" indent="0" algn="just">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La finalità è di rendere chiaro e trasparente agli utenti le attività e </a:t>
            </a:r>
            <a:r>
              <a:rPr lang="it-IT" sz="1600" dirty="0" smtClean="0">
                <a:latin typeface="Verdana" panose="020B0604030504040204" pitchFamily="34" charset="0"/>
                <a:ea typeface="Verdana" panose="020B0604030504040204" pitchFamily="34" charset="0"/>
                <a:cs typeface="Verdana" panose="020B0604030504040204" pitchFamily="34" charset="0"/>
              </a:rPr>
              <a:t>i servizi </a:t>
            </a:r>
            <a:r>
              <a:rPr lang="it-IT" sz="1600" dirty="0">
                <a:latin typeface="Verdana" panose="020B0604030504040204" pitchFamily="34" charset="0"/>
                <a:ea typeface="Verdana" panose="020B0604030504040204" pitchFamily="34" charset="0"/>
                <a:cs typeface="Verdana" panose="020B0604030504040204" pitchFamily="34" charset="0"/>
              </a:rPr>
              <a:t>messi a disposizione  e le modalità di tutela dei propri diritti per creare una maggiore vicinanza e fiducia nell’Istituzione.             </a:t>
            </a:r>
          </a:p>
          <a:p>
            <a:pPr marL="0" indent="0" algn="just">
              <a:buNone/>
            </a:pPr>
            <a:r>
              <a:rPr lang="it-IT" sz="2200" dirty="0"/>
              <a:t/>
            </a:r>
            <a:br>
              <a:rPr lang="it-IT" sz="2200" dirty="0"/>
            </a:br>
            <a:endParaRPr lang="it-IT" sz="2200" dirty="0"/>
          </a:p>
          <a:p>
            <a:pPr marL="0" indent="0" algn="just">
              <a:buNone/>
            </a:pPr>
            <a:endParaRPr lang="it-IT" dirty="0"/>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9" name="Immagine 8"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EA7C8D44-3667-46F6-9772-CC52308E2A7F}" type="slidenum">
              <a:rPr kumimoji="0" lang="en-US" smtClean="0"/>
              <a:pPr/>
              <a:t>5</a:t>
            </a:fld>
            <a:endParaRPr kumimoji="0" lang="en-US" dirty="0"/>
          </a:p>
        </p:txBody>
      </p:sp>
    </p:spTree>
    <p:extLst>
      <p:ext uri="{BB962C8B-B14F-4D97-AF65-F5344CB8AC3E}">
        <p14:creationId xmlns:p14="http://schemas.microsoft.com/office/powerpoint/2010/main" val="37009408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4.2.8   Ufficio Relazioni con il Pubblico</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291362" y="1011651"/>
            <a:ext cx="2016224" cy="3273227"/>
          </a:xfrm>
        </p:spPr>
        <p:txBody>
          <a:bodyPr anchor="ctr">
            <a:norm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a:t>
            </a:r>
          </a:p>
          <a:p>
            <a:pPr algn="ctr"/>
            <a:r>
              <a:rPr lang="it-IT" sz="1600" i="1" dirty="0">
                <a:latin typeface="Verdana" panose="020B0604030504040204" pitchFamily="34" charset="0"/>
                <a:ea typeface="Verdana" panose="020B0604030504040204" pitchFamily="34" charset="0"/>
                <a:cs typeface="Verdana" panose="020B0604030504040204" pitchFamily="34" charset="0"/>
              </a:rPr>
              <a:t>Modulistica e Contatti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41743"/>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280485"/>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
            </a: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376427" y="2357570"/>
            <a:ext cx="6261185"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9" name="Rettangolo 8"/>
          <p:cNvSpPr/>
          <p:nvPr/>
        </p:nvSpPr>
        <p:spPr>
          <a:xfrm>
            <a:off x="2158740" y="1792154"/>
            <a:ext cx="6589723" cy="4542782"/>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L’U.R.P. è dedicato alle relazioni con il pubblico e alla risoluzione delle problematiche afferenti a utenti esterni, associazioni di consumatori e gestori telefonici.</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Gli</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orari di apertura al Pubblico sono:</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il martedì e il giovedì dalle ore 9:30 alle ore 12:30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e dalle ore 14,30 alle ore 15,30</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it-IT" sz="1600" b="1"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endParaRPr kumimoji="0" lang="it-IT" sz="1600" b="1"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 P.O.: dott.ssa Franca Cardinali (ad interim)</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E-mail: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5"/>
              </a:rPr>
              <a:t>urpcorecomlazio@regione.lazio.it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6"/>
              </a:rPr>
              <a:t>corecomlazio.urp@cert.consreglazio.it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 (tasto 6-7)</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7"/>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Segnaposto piè di pagina 9"/>
          <p:cNvSpPr>
            <a:spLocks noGrp="1"/>
          </p:cNvSpPr>
          <p:nvPr>
            <p:ph type="ftr" sz="quarter" idx="11"/>
          </p:nvPr>
        </p:nvSpPr>
        <p:spPr/>
        <p:txBody>
          <a:bodyPr/>
          <a:lstStyle/>
          <a:p>
            <a:endParaRPr kumimoji="0" lang="en-US"/>
          </a:p>
        </p:txBody>
      </p:sp>
      <p:sp>
        <p:nvSpPr>
          <p:cNvPr id="12" name="Segnaposto numero diapositiva 11"/>
          <p:cNvSpPr>
            <a:spLocks noGrp="1"/>
          </p:cNvSpPr>
          <p:nvPr>
            <p:ph type="sldNum" sz="quarter" idx="12"/>
          </p:nvPr>
        </p:nvSpPr>
        <p:spPr/>
        <p:txBody>
          <a:bodyPr/>
          <a:lstStyle/>
          <a:p>
            <a:fld id="{EA7C8D44-3667-46F6-9772-CC52308E2A7F}" type="slidenum">
              <a:rPr kumimoji="0" lang="en-US" smtClean="0"/>
              <a:pPr/>
              <a:t>50</a:t>
            </a:fld>
            <a:endParaRPr kumimoji="0" lang="en-US"/>
          </a:p>
        </p:txBody>
      </p:sp>
    </p:spTree>
    <p:extLst>
      <p:ext uri="{BB962C8B-B14F-4D97-AF65-F5344CB8AC3E}">
        <p14:creationId xmlns:p14="http://schemas.microsoft.com/office/powerpoint/2010/main" val="3891438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78574"/>
            <a:ext cx="6048672" cy="1143000"/>
          </a:xfrm>
        </p:spPr>
        <p:txBody>
          <a:bodyPr>
            <a:normAutofit/>
          </a:bodyPr>
          <a:lstStyle/>
          <a:p>
            <a:r>
              <a:rPr lang="it-IT" sz="2200" b="1" dirty="0">
                <a:latin typeface="Verdana" panose="020B0604030504040204" pitchFamily="34" charset="0"/>
                <a:ea typeface="Verdana" panose="020B0604030504040204" pitchFamily="34" charset="0"/>
                <a:cs typeface="Verdana" panose="020B0604030504040204" pitchFamily="34" charset="0"/>
              </a:rPr>
              <a:t>5. Privacy e </a:t>
            </a:r>
            <a:br>
              <a:rPr lang="it-IT" sz="2200" b="1" dirty="0">
                <a:latin typeface="Verdana" panose="020B0604030504040204" pitchFamily="34" charset="0"/>
                <a:ea typeface="Verdana" panose="020B0604030504040204" pitchFamily="34" charset="0"/>
                <a:cs typeface="Verdana" panose="020B0604030504040204" pitchFamily="34" charset="0"/>
              </a:rPr>
            </a:br>
            <a:r>
              <a:rPr lang="it-IT" sz="2200" b="1" dirty="0">
                <a:latin typeface="Verdana" panose="020B0604030504040204" pitchFamily="34" charset="0"/>
                <a:ea typeface="Verdana" panose="020B0604030504040204" pitchFamily="34" charset="0"/>
                <a:cs typeface="Verdana" panose="020B0604030504040204" pitchFamily="34" charset="0"/>
              </a:rPr>
              <a:t>trattamento dati</a:t>
            </a:r>
          </a:p>
        </p:txBody>
      </p:sp>
      <p:sp>
        <p:nvSpPr>
          <p:cNvPr id="3" name="Segnaposto contenuto 2"/>
          <p:cNvSpPr>
            <a:spLocks noGrp="1"/>
          </p:cNvSpPr>
          <p:nvPr>
            <p:ph idx="1"/>
          </p:nvPr>
        </p:nvSpPr>
        <p:spPr>
          <a:xfrm>
            <a:off x="1389358" y="893401"/>
            <a:ext cx="7071074" cy="5044669"/>
          </a:xfrm>
        </p:spPr>
        <p:txBody>
          <a:bodyPr>
            <a:noAutofit/>
          </a:bodyPr>
          <a:lstStyle/>
          <a:p>
            <a:endParaRPr lang="it-IT" sz="1600" b="1"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400050" lvl="1" indent="0" algn="just">
              <a:buNone/>
            </a:pPr>
            <a:r>
              <a:rPr lang="it-IT" sz="1600" dirty="0">
                <a:latin typeface="Verdana" panose="020B0604030504040204" pitchFamily="34" charset="0"/>
                <a:ea typeface="Verdana" panose="020B0604030504040204" pitchFamily="34" charset="0"/>
                <a:cs typeface="Verdana" panose="020B0604030504040204" pitchFamily="34" charset="0"/>
              </a:rPr>
              <a:t>Il trattamento dei dati personali effettuati dal Co.re.com. è finalizzato all’erogazione dei servizi istituzionali volti a soddisfare le domande e le esigenze degli utenti nell’ambito delle attività svolte dallo stesso Co.re.com</a:t>
            </a:r>
            <a:r>
              <a:rPr lang="it-IT" sz="1600" dirty="0" smtClean="0">
                <a:latin typeface="Verdana" panose="020B0604030504040204" pitchFamily="34" charset="0"/>
                <a:ea typeface="Verdana" panose="020B0604030504040204" pitchFamily="34" charset="0"/>
                <a:cs typeface="Verdana" panose="020B0604030504040204" pitchFamily="34" charset="0"/>
              </a:rPr>
              <a:t>.</a:t>
            </a:r>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latin typeface="Verdana" panose="020B0604030504040204" pitchFamily="34" charset="0"/>
                <a:ea typeface="Verdana" panose="020B0604030504040204" pitchFamily="34" charset="0"/>
                <a:cs typeface="Verdana" panose="020B0604030504040204" pitchFamily="34" charset="0"/>
              </a:rPr>
              <a:t>Tipologia dei dati trattati.</a:t>
            </a:r>
            <a:r>
              <a:rPr lang="it-IT" sz="1600" dirty="0">
                <a:latin typeface="Verdana" panose="020B0604030504040204" pitchFamily="34" charset="0"/>
                <a:ea typeface="Verdana" panose="020B0604030504040204" pitchFamily="34" charset="0"/>
                <a:cs typeface="Verdana" panose="020B0604030504040204" pitchFamily="34" charset="0"/>
              </a:rPr>
              <a:t> Dati sensibili e/o giudiziari degli utenti che si avvalgono dei servizi del </a:t>
            </a:r>
            <a:r>
              <a:rPr lang="it-IT" sz="1600" dirty="0" smtClean="0">
                <a:latin typeface="Verdana" panose="020B0604030504040204" pitchFamily="34" charset="0"/>
                <a:ea typeface="Verdana" panose="020B0604030504040204" pitchFamily="34" charset="0"/>
                <a:cs typeface="Verdana" panose="020B0604030504040204" pitchFamily="34" charset="0"/>
              </a:rPr>
              <a:t>Co.re.com. </a:t>
            </a:r>
            <a:r>
              <a:rPr lang="it-IT" sz="1600" dirty="0">
                <a:latin typeface="Verdana" panose="020B0604030504040204" pitchFamily="34" charset="0"/>
                <a:ea typeface="Verdana" panose="020B0604030504040204" pitchFamily="34" charset="0"/>
                <a:cs typeface="Verdana" panose="020B0604030504040204" pitchFamily="34" charset="0"/>
              </a:rPr>
              <a:t>Lazio.</a:t>
            </a:r>
          </a:p>
          <a:p>
            <a:pPr algn="just"/>
            <a:r>
              <a:rPr lang="it-IT" sz="1600" b="1" dirty="0">
                <a:latin typeface="Verdana" panose="020B0604030504040204" pitchFamily="34" charset="0"/>
                <a:ea typeface="Verdana" panose="020B0604030504040204" pitchFamily="34" charset="0"/>
                <a:cs typeface="Verdana" panose="020B0604030504040204" pitchFamily="34" charset="0"/>
              </a:rPr>
              <a:t>Finalità del trattamento.</a:t>
            </a:r>
            <a:r>
              <a:rPr lang="it-IT" sz="1600" dirty="0">
                <a:latin typeface="Verdana" panose="020B0604030504040204" pitchFamily="34" charset="0"/>
                <a:ea typeface="Verdana" panose="020B0604030504040204" pitchFamily="34" charset="0"/>
                <a:cs typeface="Verdana" panose="020B0604030504040204" pitchFamily="34" charset="0"/>
              </a:rPr>
              <a:t> Il trattamento dei dati personali è finalizzato alla puntuale erogazione dei servizi istituzionali volti a soddisfare le domande e le esigenze degli utenti nell’ambito delle attività svolte dal Co.re.com</a:t>
            </a:r>
            <a:r>
              <a:rPr lang="it-IT" sz="1600" dirty="0" smtClean="0">
                <a:latin typeface="Verdana" panose="020B0604030504040204" pitchFamily="34" charset="0"/>
                <a:ea typeface="Verdana" panose="020B0604030504040204" pitchFamily="34" charset="0"/>
                <a:cs typeface="Verdana" panose="020B0604030504040204" pitchFamily="34" charset="0"/>
              </a:rPr>
              <a:t>.</a:t>
            </a:r>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latin typeface="Verdana" panose="020B0604030504040204" pitchFamily="34" charset="0"/>
                <a:ea typeface="Verdana" panose="020B0604030504040204" pitchFamily="34" charset="0"/>
                <a:cs typeface="Verdana" panose="020B0604030504040204" pitchFamily="34" charset="0"/>
              </a:rPr>
              <a:t>Modalità del trattamento dei dati.</a:t>
            </a:r>
            <a:r>
              <a:rPr lang="it-IT" sz="1600" dirty="0">
                <a:latin typeface="Verdana" panose="020B0604030504040204" pitchFamily="34" charset="0"/>
                <a:ea typeface="Verdana" panose="020B0604030504040204" pitchFamily="34" charset="0"/>
                <a:cs typeface="Verdana" panose="020B0604030504040204" pitchFamily="34" charset="0"/>
              </a:rPr>
              <a:t> Gli uffici del </a:t>
            </a:r>
            <a:r>
              <a:rPr lang="it-IT" sz="1600" dirty="0" smtClean="0">
                <a:latin typeface="Verdana" panose="020B0604030504040204" pitchFamily="34" charset="0"/>
                <a:ea typeface="Verdana" panose="020B0604030504040204" pitchFamily="34" charset="0"/>
                <a:cs typeface="Verdana" panose="020B0604030504040204" pitchFamily="34" charset="0"/>
              </a:rPr>
              <a:t>Co.re.com., </a:t>
            </a:r>
            <a:r>
              <a:rPr lang="it-IT" sz="1600" dirty="0">
                <a:latin typeface="Verdana" panose="020B0604030504040204" pitchFamily="34" charset="0"/>
                <a:ea typeface="Verdana" panose="020B0604030504040204" pitchFamily="34" charset="0"/>
                <a:cs typeface="Verdana" panose="020B0604030504040204" pitchFamily="34" charset="0"/>
              </a:rPr>
              <a:t>ai </a:t>
            </a:r>
            <a:r>
              <a:rPr lang="it-IT" sz="1600" dirty="0" smtClean="0">
                <a:latin typeface="Verdana" panose="020B0604030504040204" pitchFamily="34" charset="0"/>
                <a:ea typeface="Verdana" panose="020B0604030504040204" pitchFamily="34" charset="0"/>
                <a:cs typeface="Verdana" panose="020B0604030504040204" pitchFamily="34" charset="0"/>
              </a:rPr>
              <a:t>fini </a:t>
            </a:r>
            <a:r>
              <a:rPr lang="it-IT" sz="1600" dirty="0">
                <a:latin typeface="Verdana" panose="020B0604030504040204" pitchFamily="34" charset="0"/>
                <a:ea typeface="Verdana" panose="020B0604030504040204" pitchFamily="34" charset="0"/>
                <a:cs typeface="Verdana" panose="020B0604030504040204" pitchFamily="34" charset="0"/>
              </a:rPr>
              <a:t>dello svolgimento delle attività di propria competenza, acquisiscono diversi dati </a:t>
            </a:r>
            <a:r>
              <a:rPr lang="it-IT" sz="1600" dirty="0" smtClean="0">
                <a:latin typeface="Verdana" panose="020B0604030504040204" pitchFamily="34" charset="0"/>
                <a:ea typeface="Verdana" panose="020B0604030504040204" pitchFamily="34" charset="0"/>
                <a:cs typeface="Verdana" panose="020B0604030504040204" pitchFamily="34" charset="0"/>
              </a:rPr>
              <a:t>personali, rispettandone </a:t>
            </a:r>
            <a:r>
              <a:rPr lang="it-IT" sz="1600" dirty="0">
                <a:latin typeface="Verdana" panose="020B0604030504040204" pitchFamily="34" charset="0"/>
                <a:ea typeface="Verdana" panose="020B0604030504040204" pitchFamily="34" charset="0"/>
                <a:cs typeface="Verdana" panose="020B0604030504040204" pitchFamily="34" charset="0"/>
              </a:rPr>
              <a:t>i modi, i limiti e i termini della normativa vigente di riferimento in maniera di trattamento e </a:t>
            </a:r>
            <a:r>
              <a:rPr lang="it-IT" sz="1600" dirty="0" smtClean="0">
                <a:latin typeface="Verdana" panose="020B0604030504040204" pitchFamily="34" charset="0"/>
                <a:ea typeface="Verdana" panose="020B0604030504040204" pitchFamily="34" charset="0"/>
                <a:cs typeface="Verdana" panose="020B0604030504040204" pitchFamily="34" charset="0"/>
              </a:rPr>
              <a:t>protezione</a:t>
            </a:r>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endParaRPr lang="it-IT" sz="1600" dirty="0">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41743"/>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280485"/>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Rettangolo 6"/>
          <p:cNvSpPr/>
          <p:nvPr/>
        </p:nvSpPr>
        <p:spPr>
          <a:xfrm>
            <a:off x="80628" y="1550610"/>
            <a:ext cx="1349896" cy="1865126"/>
          </a:xfrm>
          <a:prstGeom prst="rect">
            <a:avLst/>
          </a:prstGeom>
        </p:spPr>
        <p:txBody>
          <a:bodyPr wrap="square">
            <a:spAutoFit/>
          </a:bodyPr>
          <a:lstStyle/>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del </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Servizio, </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Tutela dei Cittadini</a:t>
            </a:r>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51</a:t>
            </a:fld>
            <a:endParaRPr kumimoji="0" lang="en-US" dirty="0"/>
          </a:p>
        </p:txBody>
      </p:sp>
    </p:spTree>
    <p:extLst>
      <p:ext uri="{BB962C8B-B14F-4D97-AF65-F5344CB8AC3E}">
        <p14:creationId xmlns:p14="http://schemas.microsoft.com/office/powerpoint/2010/main" val="3005365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5. Privacy e </a:t>
            </a:r>
            <a:b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trattamento dati</a:t>
            </a:r>
            <a:endParaRPr lang="it-IT" dirty="0"/>
          </a:p>
        </p:txBody>
      </p:sp>
      <p:sp>
        <p:nvSpPr>
          <p:cNvPr id="3" name="Segnaposto contenuto 2"/>
          <p:cNvSpPr>
            <a:spLocks noGrp="1"/>
          </p:cNvSpPr>
          <p:nvPr>
            <p:ph idx="1"/>
          </p:nvPr>
        </p:nvSpPr>
        <p:spPr>
          <a:xfrm>
            <a:off x="1567493" y="1491590"/>
            <a:ext cx="6820931" cy="5012609"/>
          </a:xfrm>
        </p:spPr>
        <p:txBody>
          <a:bodyPr>
            <a:normAutofit fontScale="25000" lnSpcReduction="20000"/>
          </a:bodyPr>
          <a:lstStyle/>
          <a:p>
            <a:pPr lvl="0" algn="just">
              <a:lnSpc>
                <a:spcPct val="120000"/>
              </a:lnSpc>
            </a:pPr>
            <a:r>
              <a:rPr lang="it-IT" sz="6400" b="1" dirty="0">
                <a:latin typeface="Verdana" panose="020B0604030504040204" pitchFamily="34" charset="0"/>
                <a:ea typeface="Verdana" panose="020B0604030504040204" pitchFamily="34" charset="0"/>
                <a:cs typeface="Verdana" panose="020B0604030504040204" pitchFamily="34" charset="0"/>
              </a:rPr>
              <a:t>Persone autorizzate al trattamento dei dati:</a:t>
            </a:r>
            <a:r>
              <a:rPr lang="it-IT" sz="6400" dirty="0">
                <a:latin typeface="Verdana" panose="020B0604030504040204" pitchFamily="34" charset="0"/>
                <a:ea typeface="Verdana" panose="020B0604030504040204" pitchFamily="34" charset="0"/>
                <a:cs typeface="Verdana" panose="020B0604030504040204" pitchFamily="34" charset="0"/>
              </a:rPr>
              <a:t> vengono a conoscenza di determinati dati tutti i dipendenti del </a:t>
            </a:r>
            <a:r>
              <a:rPr lang="it-IT" sz="6400" dirty="0" smtClean="0">
                <a:latin typeface="Verdana" panose="020B0604030504040204" pitchFamily="34" charset="0"/>
                <a:ea typeface="Verdana" panose="020B0604030504040204" pitchFamily="34" charset="0"/>
                <a:cs typeface="Verdana" panose="020B0604030504040204" pitchFamily="34" charset="0"/>
              </a:rPr>
              <a:t>Co.re.com. </a:t>
            </a:r>
            <a:r>
              <a:rPr lang="it-IT" sz="6400" dirty="0">
                <a:latin typeface="Verdana" panose="020B0604030504040204" pitchFamily="34" charset="0"/>
                <a:ea typeface="Verdana" panose="020B0604030504040204" pitchFamily="34" charset="0"/>
                <a:cs typeface="Verdana" panose="020B0604030504040204" pitchFamily="34" charset="0"/>
              </a:rPr>
              <a:t>Lazio autorizzati a trattare gli stessi per svolgere le proprie funzioni. I dati possono essere comunicati, inoltre, a collaboratori, soggetti operanti nel settore giudiziario, controparti e, in genere, a tutti quei soggetti rispetto ai quali la comunicazione degli stessi risulta necessaria ad un corretto svolgimento delle funzioni del </a:t>
            </a:r>
            <a:r>
              <a:rPr lang="it-IT" sz="6400" dirty="0" smtClean="0">
                <a:latin typeface="Verdana" panose="020B0604030504040204" pitchFamily="34" charset="0"/>
                <a:ea typeface="Verdana" panose="020B0604030504040204" pitchFamily="34" charset="0"/>
                <a:cs typeface="Verdana" panose="020B0604030504040204" pitchFamily="34" charset="0"/>
              </a:rPr>
              <a:t>Co.re.com. </a:t>
            </a:r>
            <a:r>
              <a:rPr lang="it-IT" sz="6400" dirty="0">
                <a:latin typeface="Verdana" panose="020B0604030504040204" pitchFamily="34" charset="0"/>
                <a:ea typeface="Verdana" panose="020B0604030504040204" pitchFamily="34" charset="0"/>
                <a:cs typeface="Verdana" panose="020B0604030504040204" pitchFamily="34" charset="0"/>
              </a:rPr>
              <a:t>stesso.</a:t>
            </a:r>
            <a:endParaRPr lang="it-IT" sz="64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lgn="just">
              <a:lnSpc>
                <a:spcPct val="120000"/>
              </a:lnSpc>
            </a:pPr>
            <a:r>
              <a:rPr lang="it-IT" sz="6400" b="1" dirty="0">
                <a:solidFill>
                  <a:prstClr val="black"/>
                </a:solidFill>
                <a:latin typeface="Verdana" panose="020B0604030504040204" pitchFamily="34" charset="0"/>
                <a:ea typeface="Verdana" panose="020B0604030504040204" pitchFamily="34" charset="0"/>
                <a:cs typeface="Verdana" panose="020B0604030504040204" pitchFamily="34" charset="0"/>
              </a:rPr>
              <a:t>Diritti dell’interessato: </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s</a:t>
            </a:r>
            <a:r>
              <a:rPr lang="it-IT" sz="6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ono </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riconosciuti, in capo alla persona fisica cui fanno riferimento i dati in possesso del Co.re.com., una serie di diritti tra i quali: i diritti di accesso, di rettifica, di cancellazione o “diritto all’oblio”, di limitazione di trattamento, alla portabilità dei dati e di opposizione.</a:t>
            </a:r>
          </a:p>
          <a:p>
            <a:pPr lvl="0" algn="just">
              <a:lnSpc>
                <a:spcPct val="120000"/>
              </a:lnSpc>
            </a:pPr>
            <a:r>
              <a:rPr lang="it-IT" sz="6400" b="1" dirty="0">
                <a:solidFill>
                  <a:prstClr val="black"/>
                </a:solidFill>
                <a:latin typeface="Verdana" panose="020B0604030504040204" pitchFamily="34" charset="0"/>
                <a:ea typeface="Verdana" panose="020B0604030504040204" pitchFamily="34" charset="0"/>
                <a:cs typeface="Verdana" panose="020B0604030504040204" pitchFamily="34" charset="0"/>
              </a:rPr>
              <a:t>Informativa</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 La persona fisica, cui i dati</a:t>
            </a:r>
            <a:r>
              <a:rPr lang="it-IT" sz="64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fanno riferimento,</a:t>
            </a:r>
            <a:r>
              <a:rPr lang="it-IT" sz="64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ha diritto di ricevere le informazioni relative al trattamento in forma concisa, trasparente, intellegibile e facilmente accessibile, con un linguaggio semplice e chiaro.</a:t>
            </a:r>
          </a:p>
          <a:p>
            <a:pPr marL="0" lvl="0" indent="0">
              <a:lnSpc>
                <a:spcPct val="120000"/>
              </a:lnSpc>
              <a:buNone/>
            </a:pPr>
            <a:endPar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41743"/>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280485"/>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Rettangolo 6"/>
          <p:cNvSpPr/>
          <p:nvPr/>
        </p:nvSpPr>
        <p:spPr>
          <a:xfrm>
            <a:off x="29510" y="1619613"/>
            <a:ext cx="1565920" cy="1839991"/>
          </a:xfrm>
          <a:prstGeom prst="rect">
            <a:avLst/>
          </a:prstGeom>
        </p:spPr>
        <p:txBody>
          <a:bodyPr wrap="square">
            <a:spAutoFit/>
          </a:bodyPr>
          <a:lstStyle/>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del </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Servizio, </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Tutela dei Cittadini</a:t>
            </a:r>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52</a:t>
            </a:fld>
            <a:endParaRPr kumimoji="0" lang="en-US" dirty="0"/>
          </a:p>
        </p:txBody>
      </p:sp>
    </p:spTree>
    <p:extLst>
      <p:ext uri="{BB962C8B-B14F-4D97-AF65-F5344CB8AC3E}">
        <p14:creationId xmlns:p14="http://schemas.microsoft.com/office/powerpoint/2010/main" val="21133945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5. Privacy e </a:t>
            </a:r>
            <a:b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trattamento dati</a:t>
            </a:r>
            <a:endParaRPr lang="it-IT" dirty="0"/>
          </a:p>
        </p:txBody>
      </p:sp>
      <p:sp>
        <p:nvSpPr>
          <p:cNvPr id="3" name="Segnaposto contenuto 2"/>
          <p:cNvSpPr>
            <a:spLocks noGrp="1"/>
          </p:cNvSpPr>
          <p:nvPr>
            <p:ph idx="1"/>
          </p:nvPr>
        </p:nvSpPr>
        <p:spPr>
          <a:xfrm>
            <a:off x="1581783" y="1417638"/>
            <a:ext cx="6878649" cy="4951336"/>
          </a:xfrm>
        </p:spPr>
        <p:txBody>
          <a:bodyPr>
            <a:normAutofit/>
          </a:bodyPr>
          <a:lstStyle/>
          <a:p>
            <a:pPr lvl="0"/>
            <a:endParaRPr lang="it-IT" sz="10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indent="0" algn="just">
              <a:buNone/>
            </a:pPr>
            <a:r>
              <a:rPr lang="it-IT" sz="1600" b="1" i="1" dirty="0">
                <a:solidFill>
                  <a:prstClr val="black"/>
                </a:solidFill>
                <a:latin typeface="Verdana" panose="020B0604030504040204" pitchFamily="34" charset="0"/>
                <a:ea typeface="Verdana" panose="020B0604030504040204" pitchFamily="34" charset="0"/>
                <a:cs typeface="Verdana" panose="020B0604030504040204" pitchFamily="34" charset="0"/>
              </a:rPr>
              <a:t>Titolare</a:t>
            </a:r>
            <a:r>
              <a:rPr lang="it-IT" sz="1600" b="1" dirty="0">
                <a:solidFill>
                  <a:prstClr val="black"/>
                </a:solidFill>
                <a:latin typeface="Verdana" panose="020B0604030504040204" pitchFamily="34" charset="0"/>
                <a:ea typeface="Verdana" panose="020B0604030504040204" pitchFamily="34" charset="0"/>
                <a:cs typeface="Verdana" panose="020B0604030504040204" pitchFamily="34" charset="0"/>
              </a:rPr>
              <a:t> del trattamento </a:t>
            </a:r>
            <a:r>
              <a:rPr lang="it-IT" sz="1600" dirty="0">
                <a:latin typeface="Verdana" panose="020B0604030504040204" pitchFamily="34" charset="0"/>
                <a:ea typeface="Verdana" panose="020B0604030504040204" pitchFamily="34" charset="0"/>
                <a:cs typeface="Verdana" panose="020B0604030504040204" pitchFamily="34" charset="0"/>
              </a:rPr>
              <a:t>dei dati è il Consiglio Regionale con sede in via della Pisana, 131, 00163 Roma.</a:t>
            </a:r>
          </a:p>
          <a:p>
            <a:pPr marL="0" lvl="0" indent="0" algn="just">
              <a:buNone/>
            </a:pPr>
            <a:r>
              <a:rPr lang="it-IT" sz="1600" dirty="0">
                <a:solidFill>
                  <a:srgbClr val="FF0000"/>
                </a:solidFill>
                <a:latin typeface="Verdana" panose="020B0604030504040204" pitchFamily="34" charset="0"/>
                <a:ea typeface="Verdana" panose="020B0604030504040204" pitchFamily="34" charset="0"/>
                <a:cs typeface="Verdana" panose="020B0604030504040204" pitchFamily="34" charset="0"/>
              </a:rPr>
              <a:t> </a:t>
            </a:r>
          </a:p>
          <a:p>
            <a:pPr marL="0" lvl="0" indent="0" algn="just">
              <a:buNone/>
            </a:pPr>
            <a:r>
              <a:rPr lang="it-IT" sz="1600" b="1" i="1" dirty="0">
                <a:solidFill>
                  <a:prstClr val="black"/>
                </a:solidFill>
                <a:latin typeface="Verdana" panose="020B0604030504040204" pitchFamily="34" charset="0"/>
                <a:ea typeface="Verdana" panose="020B0604030504040204" pitchFamily="34" charset="0"/>
                <a:cs typeface="Verdana" panose="020B0604030504040204" pitchFamily="34" charset="0"/>
              </a:rPr>
              <a:t>Delegati</a:t>
            </a:r>
            <a:r>
              <a:rPr lang="it-IT" sz="1600" b="1" dirty="0">
                <a:solidFill>
                  <a:prstClr val="black"/>
                </a:solidFill>
                <a:latin typeface="Verdana" panose="020B0604030504040204" pitchFamily="34" charset="0"/>
                <a:ea typeface="Verdana" panose="020B0604030504040204" pitchFamily="34" charset="0"/>
                <a:cs typeface="Verdana" panose="020B0604030504040204" pitchFamily="34" charset="0"/>
              </a:rPr>
              <a:t> al trattamento</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dei dati sono: il</a:t>
            </a:r>
            <a:r>
              <a:rPr lang="it-IT" sz="16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Dirigente dell’Ufficio, per il </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Co.re.com.;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i </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Dirigenti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delle unità organizzative. Tutti i diritti dell’interessato sono disposti nella sezione 3 del </a:t>
            </a:r>
            <a:r>
              <a:rPr lang="it-IT" sz="1600" dirty="0" smtClean="0">
                <a:latin typeface="Verdana" panose="020B0604030504040204" pitchFamily="34" charset="0"/>
                <a:ea typeface="Verdana" panose="020B0604030504040204" pitchFamily="34" charset="0"/>
                <a:cs typeface="Verdana" panose="020B0604030504040204" pitchFamily="34" charset="0"/>
              </a:rPr>
              <a:t>Regolamento Generale sulla Protezione dei dati personali.</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endParaRPr lang="it-IT" sz="1200" dirty="0">
              <a:latin typeface="Verdana" panose="020B0604030504040204" pitchFamily="34" charset="0"/>
              <a:ea typeface="Verdana" panose="020B0604030504040204" pitchFamily="34" charset="0"/>
              <a:cs typeface="Verdana" panose="020B0604030504040204" pitchFamily="34" charset="0"/>
            </a:endParaRPr>
          </a:p>
          <a:p>
            <a:endParaRPr lang="it-IT" sz="1200" dirty="0">
              <a:latin typeface="Verdana" panose="020B0604030504040204" pitchFamily="34" charset="0"/>
              <a:ea typeface="Verdana" panose="020B0604030504040204" pitchFamily="34" charset="0"/>
              <a:cs typeface="Verdana" panose="020B0604030504040204" pitchFamily="34" charset="0"/>
            </a:endParaRPr>
          </a:p>
          <a:p>
            <a:endParaRPr lang="it-IT" sz="1200" dirty="0">
              <a:latin typeface="Verdana" panose="020B0604030504040204" pitchFamily="34" charset="0"/>
              <a:ea typeface="Verdana" panose="020B0604030504040204" pitchFamily="34" charset="0"/>
              <a:cs typeface="Verdana" panose="020B0604030504040204" pitchFamily="34" charset="0"/>
            </a:endParaRPr>
          </a:p>
          <a:p>
            <a:endParaRPr lang="it-IT" sz="1200" dirty="0">
              <a:latin typeface="Verdana" panose="020B0604030504040204" pitchFamily="34" charset="0"/>
              <a:ea typeface="Verdana" panose="020B0604030504040204" pitchFamily="34" charset="0"/>
              <a:cs typeface="Verdana" panose="020B0604030504040204" pitchFamily="34" charset="0"/>
            </a:endParaRPr>
          </a:p>
          <a:p>
            <a:pPr marL="0" lvl="0" indent="0" algn="just" fontAlgn="base">
              <a:buNone/>
            </a:pPr>
            <a:r>
              <a:rPr lang="it-IT" sz="1200" dirty="0">
                <a:latin typeface="Verdana" panose="020B0604030504040204" pitchFamily="34" charset="0"/>
                <a:ea typeface="Verdana" panose="020B0604030504040204" pitchFamily="34" charset="0"/>
                <a:cs typeface="Verdana" panose="020B0604030504040204" pitchFamily="34" charset="0"/>
              </a:rPr>
              <a:t>Note:</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  Determinazione dirigenziale n.344 del 21/05/2018 del Consiglio Regionale; Determinazione dirigenziale n.349 del 24/05/2018 del Consiglio Regionale. </a:t>
            </a:r>
          </a:p>
          <a:p>
            <a:pPr marL="0" indent="-127000" algn="just" fontAlgn="base">
              <a:buNone/>
            </a:pP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Tutti i dati e le informazioni di cui viene in possesso il </a:t>
            </a:r>
            <a:r>
              <a:rPr lang="it-IT"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Co.re.com. </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Lazio nello svolgimento delle proprie attività sono trattati nel rispetto del </a:t>
            </a:r>
            <a:r>
              <a:rPr lang="it-IT" sz="1200" dirty="0" err="1">
                <a:solidFill>
                  <a:prstClr val="black"/>
                </a:solidFill>
                <a:latin typeface="Verdana" panose="020B0604030504040204" pitchFamily="34" charset="0"/>
                <a:ea typeface="Verdana" panose="020B0604030504040204" pitchFamily="34" charset="0"/>
                <a:cs typeface="Verdana" panose="020B0604030504040204" pitchFamily="34" charset="0"/>
              </a:rPr>
              <a:t>D.lgs</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 196/2003 e successive modifiche, in ottemperanza al Regolamento europeo 2016/679, noto come </a:t>
            </a:r>
            <a:r>
              <a:rPr lang="it-IT" sz="1200" dirty="0" err="1">
                <a:solidFill>
                  <a:prstClr val="black"/>
                </a:solidFill>
                <a:latin typeface="Verdana" panose="020B0604030504040204" pitchFamily="34" charset="0"/>
                <a:ea typeface="Verdana" panose="020B0604030504040204" pitchFamily="34" charset="0"/>
                <a:cs typeface="Verdana" panose="020B0604030504040204" pitchFamily="34" charset="0"/>
              </a:rPr>
              <a:t>Gdpr</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 o </a:t>
            </a:r>
            <a:r>
              <a:rPr lang="it-IT" sz="1200" dirty="0" err="1">
                <a:solidFill>
                  <a:prstClr val="black"/>
                </a:solidFill>
                <a:latin typeface="Verdana" panose="020B0604030504040204" pitchFamily="34" charset="0"/>
                <a:ea typeface="Verdana" panose="020B0604030504040204" pitchFamily="34" charset="0"/>
                <a:cs typeface="Verdana" panose="020B0604030504040204" pitchFamily="34" charset="0"/>
              </a:rPr>
              <a:t>Rgdp</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a:t>
            </a:r>
            <a:endParaRPr lang="it-IT" sz="12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41743"/>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280485"/>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Rettangolo 6"/>
          <p:cNvSpPr/>
          <p:nvPr/>
        </p:nvSpPr>
        <p:spPr>
          <a:xfrm>
            <a:off x="15863" y="1574008"/>
            <a:ext cx="1565920" cy="1839991"/>
          </a:xfrm>
          <a:prstGeom prst="rect">
            <a:avLst/>
          </a:prstGeom>
        </p:spPr>
        <p:txBody>
          <a:bodyPr wrap="square">
            <a:spAutoFit/>
          </a:bodyPr>
          <a:lstStyle/>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del </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Servizio, </a:t>
            </a:r>
          </a:p>
          <a:p>
            <a:pPr lvl="0" algn="ctr">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Tutela dei Cittadini</a:t>
            </a:r>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53</a:t>
            </a:fld>
            <a:endParaRPr kumimoji="0" lang="en-US" dirty="0"/>
          </a:p>
        </p:txBody>
      </p:sp>
    </p:spTree>
    <p:extLst>
      <p:ext uri="{BB962C8B-B14F-4D97-AF65-F5344CB8AC3E}">
        <p14:creationId xmlns:p14="http://schemas.microsoft.com/office/powerpoint/2010/main" val="21251357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0" y="294847"/>
            <a:ext cx="1298561" cy="737680"/>
          </a:xfrm>
          <a:prstGeom prst="rect">
            <a:avLst/>
          </a:prstGeom>
        </p:spPr>
      </p:pic>
      <p:sp>
        <p:nvSpPr>
          <p:cNvPr id="2" name="Titolo 1"/>
          <p:cNvSpPr>
            <a:spLocks noGrp="1"/>
          </p:cNvSpPr>
          <p:nvPr>
            <p:ph type="title"/>
          </p:nvPr>
        </p:nvSpPr>
        <p:spPr>
          <a:xfrm>
            <a:off x="912068" y="295032"/>
            <a:ext cx="6419056" cy="1122791"/>
          </a:xfrm>
        </p:spPr>
        <p:txBody>
          <a:bodyPr/>
          <a:lstStyle/>
          <a:p>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5. Privacy e </a:t>
            </a:r>
            <a:b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trattamento dati</a:t>
            </a:r>
            <a:endParaRPr lang="it-IT" b="1" dirty="0"/>
          </a:p>
        </p:txBody>
      </p:sp>
      <p:sp>
        <p:nvSpPr>
          <p:cNvPr id="3" name="Segnaposto contenuto 2"/>
          <p:cNvSpPr>
            <a:spLocks noGrp="1"/>
          </p:cNvSpPr>
          <p:nvPr>
            <p:ph idx="1"/>
          </p:nvPr>
        </p:nvSpPr>
        <p:spPr>
          <a:xfrm>
            <a:off x="457200" y="1052736"/>
            <a:ext cx="8229600" cy="4890865"/>
          </a:xfrm>
        </p:spPr>
        <p:txBody>
          <a:bodyPr>
            <a:normAutofit/>
          </a:bodyPr>
          <a:lstStyle/>
          <a:p>
            <a:pPr marL="0" indent="0" algn="just">
              <a:buNone/>
            </a:pPr>
            <a:endParaRPr lang="it-IT" dirty="0"/>
          </a:p>
          <a:p>
            <a:pPr algn="just"/>
            <a:endParaRPr lang="it-IT" sz="5600" dirty="0"/>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280485"/>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Rettangolo 6"/>
          <p:cNvSpPr/>
          <p:nvPr/>
        </p:nvSpPr>
        <p:spPr>
          <a:xfrm>
            <a:off x="251520" y="1940365"/>
            <a:ext cx="1565920" cy="1077218"/>
          </a:xfrm>
          <a:prstGeom prst="rect">
            <a:avLst/>
          </a:prstGeom>
        </p:spPr>
        <p:txBody>
          <a:bodyPr wrap="square">
            <a:spAutoFit/>
          </a:bodyPr>
          <a:lstStyle/>
          <a:p>
            <a:pPr algn="ctr"/>
            <a:r>
              <a:rPr lang="it-IT" sz="1600" i="1" dirty="0">
                <a:latin typeface="Verdana" panose="020B0604030504040204" pitchFamily="34" charset="0"/>
                <a:ea typeface="Verdana" panose="020B0604030504040204" pitchFamily="34" charset="0"/>
                <a:cs typeface="Verdana" panose="020B0604030504040204" pitchFamily="34" charset="0"/>
              </a:rPr>
              <a:t>Modalità di Fruizione,</a:t>
            </a:r>
          </a:p>
          <a:p>
            <a:pPr algn="ctr"/>
            <a:r>
              <a:rPr lang="it-IT" sz="1600" i="1" dirty="0">
                <a:latin typeface="Verdana" panose="020B0604030504040204" pitchFamily="34" charset="0"/>
                <a:ea typeface="Verdana" panose="020B0604030504040204" pitchFamily="34" charset="0"/>
                <a:cs typeface="Verdana" panose="020B0604030504040204" pitchFamily="34" charset="0"/>
              </a:rPr>
              <a:t>Modulistica e Contatti</a:t>
            </a:r>
          </a:p>
        </p:txBody>
      </p:sp>
      <p:sp>
        <p:nvSpPr>
          <p:cNvPr id="8" name="Rettangolo 7"/>
          <p:cNvSpPr/>
          <p:nvPr/>
        </p:nvSpPr>
        <p:spPr>
          <a:xfrm>
            <a:off x="2137586" y="1511162"/>
            <a:ext cx="5904656" cy="4955203"/>
          </a:xfrm>
          <a:prstGeom prst="rect">
            <a:avLst/>
          </a:prstGeom>
        </p:spPr>
        <p:txBody>
          <a:bodyPr wrap="square">
            <a:spAutoFit/>
          </a:bodyPr>
          <a:lstStyle/>
          <a:p>
            <a:pPr lvl="0" algn="just"/>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I </a:t>
            </a:r>
            <a:r>
              <a:rPr lang="it-IT" sz="1600" dirty="0" smtClean="0">
                <a:latin typeface="Verdana" panose="020B0604030504040204" pitchFamily="34" charset="0"/>
                <a:ea typeface="Verdana" panose="020B0604030504040204" pitchFamily="34" charset="0"/>
                <a:cs typeface="Verdana" panose="020B0604030504040204" pitchFamily="34" charset="0"/>
              </a:rPr>
              <a:t>soggetti </a:t>
            </a:r>
            <a:r>
              <a:rPr lang="it-IT" sz="1600" dirty="0">
                <a:latin typeface="Verdana" panose="020B0604030504040204" pitchFamily="34" charset="0"/>
                <a:ea typeface="Verdana" panose="020B0604030504040204" pitchFamily="34" charset="0"/>
                <a:cs typeface="Verdana" panose="020B0604030504040204" pitchFamily="34" charset="0"/>
              </a:rPr>
              <a:t>ai quali si riferiscono i dati </a:t>
            </a:r>
            <a:r>
              <a:rPr lang="it-IT" sz="1600" dirty="0" smtClean="0">
                <a:latin typeface="Verdana" panose="020B0604030504040204" pitchFamily="34" charset="0"/>
                <a:ea typeface="Verdana" panose="020B0604030504040204" pitchFamily="34" charset="0"/>
                <a:cs typeface="Verdana" panose="020B0604030504040204" pitchFamily="34" charset="0"/>
              </a:rPr>
              <a:t>personali </a:t>
            </a:r>
            <a:r>
              <a:rPr lang="it-IT" sz="1600" dirty="0">
                <a:latin typeface="Verdana" panose="020B0604030504040204" pitchFamily="34" charset="0"/>
                <a:ea typeface="Verdana" panose="020B0604030504040204" pitchFamily="34" charset="0"/>
                <a:cs typeface="Verdana" panose="020B0604030504040204" pitchFamily="34" charset="0"/>
              </a:rPr>
              <a:t>hanno il diritto in qualunque momento di ottenere la conferma dell’esistenza o meno dei medesimi dati e di conoscerne il contenuto e l’origine, verificarne l’esattezza o chiederne l’integrazione o l’aggiornamento, oppure la rettificazione (</a:t>
            </a:r>
            <a:r>
              <a:rPr lang="it-IT" sz="1600" dirty="0">
                <a:latin typeface="Verdana" panose="020B0604030504040204" pitchFamily="34" charset="0"/>
                <a:ea typeface="Verdana" panose="020B0604030504040204" pitchFamily="34" charset="0"/>
                <a:cs typeface="Verdana" panose="020B0604030504040204" pitchFamily="34" charset="0"/>
                <a:hlinkClick r:id="rId5" tooltip="collegamento al sito www.garanteprivacy.it"/>
              </a:rPr>
              <a:t>art. 7 del d.lgs. n. 196/2003</a:t>
            </a:r>
            <a:r>
              <a:rPr lang="it-IT" sz="1600" dirty="0">
                <a:latin typeface="Verdana" panose="020B0604030504040204" pitchFamily="34" charset="0"/>
                <a:ea typeface="Verdana" panose="020B0604030504040204" pitchFamily="34" charset="0"/>
                <a:cs typeface="Verdana" panose="020B0604030504040204" pitchFamily="34" charset="0"/>
              </a:rPr>
              <a:t>). Ai sensi del medesimo articolo si ha il diritto di chiedere la cancellazione, la trasformazione in forma anonima o il blocco dei dati trattati in violazione di legge, nonché di opporsi in ogni caso, per motivi legittimi, al loro trattamento. Al fine di semplificare le modalità di inoltro e ridurre i tempi per il riscontro si invita a presentare le richieste al Co.re.com. Lazio.</a:t>
            </a:r>
          </a:p>
          <a:p>
            <a:pPr marL="342900" lvl="0" indent="-342900" algn="just">
              <a:buFont typeface="Arial" panose="020B0604020202020204" pitchFamily="34" charset="0"/>
              <a:buChar char="•"/>
            </a:pPr>
            <a:r>
              <a:rPr lang="it-IT" sz="1600" dirty="0">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lvl="0" indent="-342900" algn="just">
              <a:buFont typeface="Arial" panose="020B0604020202020204"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Telefono: 06/3215907- </a:t>
            </a:r>
            <a:r>
              <a:rPr lang="it-IT"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06/3215995 (tasto 7)</a:t>
            </a:r>
            <a:endParaRPr lang="it-IT" sz="1600" dirty="0">
              <a:latin typeface="Verdana" panose="020B0604030504040204" pitchFamily="34" charset="0"/>
              <a:ea typeface="Verdana" panose="020B0604030504040204" pitchFamily="34" charset="0"/>
              <a:cs typeface="Verdana" panose="020B0604030504040204" pitchFamily="34" charset="0"/>
            </a:endParaRPr>
          </a:p>
          <a:p>
            <a:pPr lvl="0" algn="just"/>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lgn="just"/>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lvl="0" indent="-342900" algn="just">
              <a:buFont typeface="Arial" panose="020B0604020202020204" pitchFamily="34" charset="0"/>
              <a:buChar char="•"/>
            </a:pP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6"/>
              </a:rPr>
              <a:t>www.corecomlazio.it</a:t>
            </a: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Segnaposto piè di pagina 8"/>
          <p:cNvSpPr>
            <a:spLocks noGrp="1"/>
          </p:cNvSpPr>
          <p:nvPr>
            <p:ph type="ftr" sz="quarter" idx="11"/>
          </p:nvPr>
        </p:nvSpPr>
        <p:spPr/>
        <p:txBody>
          <a:bodyPr/>
          <a:lstStyle/>
          <a:p>
            <a:endParaRPr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54</a:t>
            </a:fld>
            <a:endParaRPr kumimoji="0" lang="en-US" dirty="0"/>
          </a:p>
        </p:txBody>
      </p:sp>
    </p:spTree>
    <p:extLst>
      <p:ext uri="{BB962C8B-B14F-4D97-AF65-F5344CB8AC3E}">
        <p14:creationId xmlns:p14="http://schemas.microsoft.com/office/powerpoint/2010/main" val="190568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3853954"/>
            <a:ext cx="7848872" cy="2095326"/>
          </a:xfrm>
        </p:spPr>
        <p:txBody>
          <a:bodyPr>
            <a:normAutofit fontScale="25000" lnSpcReduction="20000"/>
          </a:bodyPr>
          <a:lstStyle/>
          <a:p>
            <a:pPr marL="0" indent="0" algn="just" fontAlgn="base">
              <a:lnSpc>
                <a:spcPct val="120000"/>
              </a:lnSpc>
              <a:buNone/>
            </a:pPr>
            <a:endParaRPr lang="it-IT" sz="6400" b="1" dirty="0">
              <a:latin typeface="Verdana" panose="020B0604030504040204" pitchFamily="34" charset="0"/>
              <a:ea typeface="Verdana" panose="020B0604030504040204" pitchFamily="34" charset="0"/>
              <a:cs typeface="Verdana" panose="020B0604030504040204" pitchFamily="34" charset="0"/>
            </a:endParaRPr>
          </a:p>
          <a:p>
            <a:pPr marL="0" indent="0" algn="just" fontAlgn="base">
              <a:lnSpc>
                <a:spcPct val="120000"/>
              </a:lnSpc>
              <a:buNone/>
            </a:pPr>
            <a:r>
              <a:rPr lang="it-IT" sz="6400" dirty="0">
                <a:latin typeface="Verdana" panose="020B0604030504040204" pitchFamily="34" charset="0"/>
                <a:ea typeface="Verdana" panose="020B0604030504040204" pitchFamily="34" charset="0"/>
                <a:cs typeface="Verdana" panose="020B0604030504040204" pitchFamily="34" charset="0"/>
              </a:rPr>
              <a:t>La legge L.R. 28 Ottobre 2016, n. 13 </a:t>
            </a:r>
            <a:r>
              <a:rPr lang="it-IT" sz="6400" dirty="0" smtClean="0">
                <a:latin typeface="Verdana" panose="020B0604030504040204" pitchFamily="34" charset="0"/>
                <a:ea typeface="Verdana" panose="020B0604030504040204" pitchFamily="34" charset="0"/>
                <a:cs typeface="Verdana" panose="020B0604030504040204" pitchFamily="34" charset="0"/>
              </a:rPr>
              <a:t>recante «Disposizioni </a:t>
            </a:r>
            <a:r>
              <a:rPr lang="it-IT" sz="6400" dirty="0">
                <a:latin typeface="Verdana" panose="020B0604030504040204" pitchFamily="34" charset="0"/>
                <a:ea typeface="Verdana" panose="020B0604030504040204" pitchFamily="34" charset="0"/>
                <a:cs typeface="Verdana" panose="020B0604030504040204" pitchFamily="34" charset="0"/>
              </a:rPr>
              <a:t>di riordino in materia di informazione e comunicazione» istituisce e disciplina l’organizzazione e il funzionamento del Co.re.com</a:t>
            </a:r>
            <a:r>
              <a:rPr lang="it-IT" sz="6400" dirty="0" smtClean="0">
                <a:latin typeface="Verdana" panose="020B0604030504040204" pitchFamily="34" charset="0"/>
                <a:ea typeface="Verdana" panose="020B0604030504040204" pitchFamily="34" charset="0"/>
                <a:cs typeface="Verdana" panose="020B0604030504040204" pitchFamily="34" charset="0"/>
              </a:rPr>
              <a:t>., </a:t>
            </a:r>
            <a:r>
              <a:rPr lang="it-IT" sz="6400" dirty="0">
                <a:latin typeface="Verdana" panose="020B0604030504040204" pitchFamily="34" charset="0"/>
                <a:ea typeface="Verdana" panose="020B0604030504040204" pitchFamily="34" charset="0"/>
                <a:cs typeface="Verdana" panose="020B0604030504040204" pitchFamily="34" charset="0"/>
              </a:rPr>
              <a:t>che svolge, in particolare, le seguenti funzioni:</a:t>
            </a:r>
          </a:p>
          <a:p>
            <a:pPr fontAlgn="base">
              <a:lnSpc>
                <a:spcPct val="120000"/>
              </a:lnSpc>
            </a:pPr>
            <a:endParaRPr lang="it-IT" sz="5600" dirty="0"/>
          </a:p>
          <a:p>
            <a:pPr marL="0" indent="0" algn="just">
              <a:buNone/>
            </a:pPr>
            <a:r>
              <a:rPr lang="it-IT" dirty="0"/>
              <a:t/>
            </a:r>
            <a:br>
              <a:rPr lang="it-IT" dirty="0"/>
            </a:br>
            <a:endParaRPr lang="it-IT" dirty="0"/>
          </a:p>
          <a:p>
            <a:pPr marL="0" indent="0" algn="just">
              <a:buNone/>
            </a:pPr>
            <a:endParaRPr lang="it-IT" sz="3400" dirty="0">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230" y="347162"/>
            <a:ext cx="1368152" cy="777582"/>
          </a:xfrm>
          <a:prstGeom prst="rect">
            <a:avLst/>
          </a:prstGeom>
        </p:spPr>
      </p:pic>
      <p:pic>
        <p:nvPicPr>
          <p:cNvPr id="6" name="Immagine 5" descr="logo_agcom"/>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7" name="Segnaposto testo 4"/>
          <p:cNvSpPr txBox="1">
            <a:spLocks/>
          </p:cNvSpPr>
          <p:nvPr/>
        </p:nvSpPr>
        <p:spPr>
          <a:xfrm>
            <a:off x="459595" y="3414346"/>
            <a:ext cx="6704693" cy="59071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t-IT" sz="1800" b="1" dirty="0">
                <a:latin typeface="Verdana" panose="020B0604030504040204" pitchFamily="34" charset="0"/>
                <a:ea typeface="Verdana" panose="020B0604030504040204" pitchFamily="34" charset="0"/>
                <a:cs typeface="Verdana" panose="020B0604030504040204" pitchFamily="34" charset="0"/>
              </a:rPr>
              <a:t> 1.1 Legge istitutiva e altre norme di riferimento</a:t>
            </a:r>
          </a:p>
        </p:txBody>
      </p:sp>
      <p:sp>
        <p:nvSpPr>
          <p:cNvPr id="8" name="Rettangolo 7"/>
          <p:cNvSpPr/>
          <p:nvPr/>
        </p:nvSpPr>
        <p:spPr>
          <a:xfrm>
            <a:off x="478099" y="1784884"/>
            <a:ext cx="8130995" cy="1323439"/>
          </a:xfrm>
          <a:prstGeom prst="rect">
            <a:avLst/>
          </a:prstGeom>
        </p:spPr>
        <p:txBody>
          <a:bodyPr wrap="square">
            <a:spAutoFit/>
          </a:bodyPr>
          <a:lstStyle/>
          <a:p>
            <a:pPr algn="just" fontAlgn="base"/>
            <a:endParaRPr lang="it-IT" sz="1600" dirty="0">
              <a:latin typeface="Verdana" panose="020B0604030504040204" pitchFamily="34" charset="0"/>
              <a:ea typeface="Verdana" panose="020B0604030504040204" pitchFamily="34" charset="0"/>
              <a:cs typeface="Verdana" panose="020B0604030504040204" pitchFamily="34" charset="0"/>
            </a:endParaRPr>
          </a:p>
          <a:p>
            <a:pPr marL="88900" algn="just" fontAlgn="base"/>
            <a:r>
              <a:rPr lang="it-IT" sz="1600" dirty="0">
                <a:latin typeface="Verdana" panose="020B0604030504040204" pitchFamily="34" charset="0"/>
                <a:ea typeface="Verdana" panose="020B0604030504040204" pitchFamily="34" charset="0"/>
                <a:cs typeface="Verdana" panose="020B0604030504040204" pitchFamily="34" charset="0"/>
              </a:rPr>
              <a:t>Il Co.re.com. è organo funzionale dell’Autorità ed è, altresì, organo di consulenza, di gestione e di controllo della Regione in materia di sistemi convenzionali o informatici delle telecomunicazioni e radiotelevisivo, della cinematografia e dell’editoria.</a:t>
            </a:r>
          </a:p>
        </p:txBody>
      </p:sp>
      <p:sp>
        <p:nvSpPr>
          <p:cNvPr id="9" name="Titolo 8"/>
          <p:cNvSpPr>
            <a:spLocks noGrp="1"/>
          </p:cNvSpPr>
          <p:nvPr>
            <p:ph type="title"/>
          </p:nvPr>
        </p:nvSpPr>
        <p:spPr>
          <a:xfrm>
            <a:off x="1723868" y="443030"/>
            <a:ext cx="4721818" cy="630723"/>
          </a:xfrm>
        </p:spPr>
        <p:txBody>
          <a:bodyPr>
            <a:normAutofit fontScale="90000"/>
          </a:bodyPr>
          <a:lstStyle/>
          <a:p>
            <a:r>
              <a:rPr lang="it-IT" sz="2200" b="1" dirty="0">
                <a:latin typeface="Verdana" panose="020B0604030504040204" pitchFamily="34" charset="0"/>
                <a:ea typeface="Verdana" panose="020B0604030504040204" pitchFamily="34" charset="0"/>
                <a:cs typeface="Verdana" panose="020B0604030504040204" pitchFamily="34" charset="0"/>
              </a:rPr>
              <a:t> </a:t>
            </a:r>
            <a:r>
              <a:rPr lang="it-IT" sz="2400" b="1" dirty="0">
                <a:latin typeface="Verdana" panose="020B0604030504040204" pitchFamily="34" charset="0"/>
                <a:ea typeface="Verdana" panose="020B0604030504040204" pitchFamily="34" charset="0"/>
                <a:cs typeface="Verdana" panose="020B0604030504040204" pitchFamily="34" charset="0"/>
              </a:rPr>
              <a:t>1. Quadro normativo di riferimento</a:t>
            </a:r>
          </a:p>
        </p:txBody>
      </p:sp>
      <p:sp>
        <p:nvSpPr>
          <p:cNvPr id="2" name="Segnaposto piè di pagina 1"/>
          <p:cNvSpPr>
            <a:spLocks noGrp="1"/>
          </p:cNvSpPr>
          <p:nvPr>
            <p:ph type="ftr" sz="quarter" idx="11"/>
          </p:nvPr>
        </p:nvSpPr>
        <p:spPr/>
        <p:txBody>
          <a:bodyPr/>
          <a:lstStyle/>
          <a:p>
            <a:endParaRPr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6</a:t>
            </a:fld>
            <a:endParaRPr kumimoji="0" lang="en-US" dirty="0"/>
          </a:p>
        </p:txBody>
      </p:sp>
    </p:spTree>
    <p:extLst>
      <p:ext uri="{BB962C8B-B14F-4D97-AF65-F5344CB8AC3E}">
        <p14:creationId xmlns:p14="http://schemas.microsoft.com/office/powerpoint/2010/main" val="799633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1680" y="516104"/>
            <a:ext cx="5760640" cy="389072"/>
          </a:xfrm>
        </p:spPr>
        <p:txBody>
          <a:bodyPr>
            <a:normAutofit fontScale="90000"/>
          </a:bodyPr>
          <a:lstStyle/>
          <a:p>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2400" b="1" dirty="0">
                <a:solidFill>
                  <a:prstClr val="black"/>
                </a:solidFill>
                <a:latin typeface="Verdana" panose="020B0604030504040204" pitchFamily="34" charset="0"/>
                <a:ea typeface="Verdana" panose="020B0604030504040204" pitchFamily="34" charset="0"/>
                <a:cs typeface="Verdana" panose="020B0604030504040204" pitchFamily="34" charset="0"/>
              </a:rPr>
              <a:t>1. Quadro Normativo di riferimento </a:t>
            </a:r>
            <a:endParaRPr lang="it-IT" sz="2400" dirty="0"/>
          </a:p>
        </p:txBody>
      </p:sp>
      <p:sp>
        <p:nvSpPr>
          <p:cNvPr id="3" name="Segnaposto contenuto 2"/>
          <p:cNvSpPr>
            <a:spLocks noGrp="1"/>
          </p:cNvSpPr>
          <p:nvPr>
            <p:ph idx="1"/>
          </p:nvPr>
        </p:nvSpPr>
        <p:spPr>
          <a:xfrm>
            <a:off x="457200" y="1600200"/>
            <a:ext cx="8003232" cy="4525963"/>
          </a:xfrm>
        </p:spPr>
        <p:txBody>
          <a:bodyPr>
            <a:normAutofit fontScale="92500"/>
          </a:bodyPr>
          <a:lstStyle/>
          <a:p>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Esprime parere preventivo sui provvedimenti che la Regione intende adottare a favore di emittenti radiotelevisive, di imprese di editoria locale e di telecomunicazione di carattere convenzionale o telematico operanti in ambito regionale e, in caso di incarico da parte della Regione, provvede ad applicare le relative procedure;</a:t>
            </a:r>
          </a:p>
          <a:p>
            <a:pPr algn="just"/>
            <a:r>
              <a:rPr lang="it-IT" sz="1600" dirty="0">
                <a:latin typeface="Verdana" panose="020B0604030504040204" pitchFamily="34" charset="0"/>
                <a:ea typeface="Verdana" panose="020B0604030504040204" pitchFamily="34" charset="0"/>
                <a:cs typeface="Verdana" panose="020B0604030504040204" pitchFamily="34" charset="0"/>
              </a:rPr>
              <a:t>Formula proposte ed esprime </a:t>
            </a:r>
            <a:r>
              <a:rPr lang="it-IT" sz="1600" dirty="0" smtClean="0">
                <a:latin typeface="Verdana" panose="020B0604030504040204" pitchFamily="34" charset="0"/>
                <a:ea typeface="Verdana" panose="020B0604030504040204" pitchFamily="34" charset="0"/>
                <a:cs typeface="Verdana" panose="020B0604030504040204" pitchFamily="34" charset="0"/>
              </a:rPr>
              <a:t>pareri </a:t>
            </a:r>
            <a:r>
              <a:rPr lang="it-IT" sz="1600" dirty="0">
                <a:latin typeface="Verdana" panose="020B0604030504040204" pitchFamily="34" charset="0"/>
                <a:ea typeface="Verdana" panose="020B0604030504040204" pitchFamily="34" charset="0"/>
                <a:cs typeface="Verdana" panose="020B0604030504040204" pitchFamily="34" charset="0"/>
              </a:rPr>
              <a:t>in ordine alla destinazione di fondi </a:t>
            </a:r>
            <a:r>
              <a:rPr lang="it-IT" sz="1600" dirty="0" smtClean="0">
                <a:latin typeface="Verdana" panose="020B0604030504040204" pitchFamily="34" charset="0"/>
                <a:ea typeface="Verdana" panose="020B0604030504040204" pitchFamily="34" charset="0"/>
                <a:cs typeface="Verdana" panose="020B0604030504040204" pitchFamily="34" charset="0"/>
              </a:rPr>
              <a:t>regionali per </a:t>
            </a:r>
            <a:r>
              <a:rPr lang="it-IT" sz="1600" dirty="0">
                <a:latin typeface="Verdana" panose="020B0604030504040204" pitchFamily="34" charset="0"/>
                <a:ea typeface="Verdana" panose="020B0604030504040204" pitchFamily="34" charset="0"/>
                <a:cs typeface="Verdana" panose="020B0604030504040204" pitchFamily="34" charset="0"/>
              </a:rPr>
              <a:t>la pubblicità e, in caso di incarico da parte della Regione, provvede ad applicare le relative procedure;</a:t>
            </a:r>
          </a:p>
          <a:p>
            <a:pPr algn="just"/>
            <a:r>
              <a:rPr lang="it-IT" sz="1600" dirty="0">
                <a:latin typeface="Verdana" panose="020B0604030504040204" pitchFamily="34" charset="0"/>
                <a:ea typeface="Verdana" panose="020B0604030504040204" pitchFamily="34" charset="0"/>
                <a:cs typeface="Verdana" panose="020B0604030504040204" pitchFamily="34" charset="0"/>
              </a:rPr>
              <a:t>Esprime, entro trenta giorni dal loro invio, parere sui </a:t>
            </a:r>
            <a:r>
              <a:rPr lang="it-IT" sz="1600" dirty="0" smtClean="0">
                <a:latin typeface="Verdana" panose="020B0604030504040204" pitchFamily="34" charset="0"/>
                <a:ea typeface="Verdana" panose="020B0604030504040204" pitchFamily="34" charset="0"/>
                <a:cs typeface="Verdana" panose="020B0604030504040204" pitchFamily="34" charset="0"/>
              </a:rPr>
              <a:t>Piani </a:t>
            </a:r>
            <a:r>
              <a:rPr lang="it-IT" sz="1600" dirty="0">
                <a:latin typeface="Verdana" panose="020B0604030504040204" pitchFamily="34" charset="0"/>
                <a:ea typeface="Verdana" panose="020B0604030504040204" pitchFamily="34" charset="0"/>
                <a:cs typeface="Verdana" panose="020B0604030504040204" pitchFamily="34" charset="0"/>
              </a:rPr>
              <a:t>dei programmi trimestralmente predisposti dalla concessionaria del servizio pubblico radiofonico, televisivo e multimediale per ciò che concerne quei programmi che, direttamente o indirettamente, riguardino la realtà regionale;</a:t>
            </a:r>
          </a:p>
          <a:p>
            <a:pPr algn="just"/>
            <a:r>
              <a:rPr lang="it-IT" sz="1600" dirty="0">
                <a:latin typeface="Verdana" panose="020B0604030504040204" pitchFamily="34" charset="0"/>
                <a:ea typeface="Verdana" panose="020B0604030504040204" pitchFamily="34" charset="0"/>
                <a:cs typeface="Verdana" panose="020B0604030504040204" pitchFamily="34" charset="0"/>
              </a:rPr>
              <a:t>Collabora con la Regione nelle materie attinenti alla comunicazione;</a:t>
            </a:r>
          </a:p>
          <a:p>
            <a:pPr algn="just"/>
            <a:r>
              <a:rPr lang="it-IT" sz="1600" dirty="0">
                <a:latin typeface="Verdana" panose="020B0604030504040204" pitchFamily="34" charset="0"/>
                <a:ea typeface="Verdana" panose="020B0604030504040204" pitchFamily="34" charset="0"/>
                <a:cs typeface="Verdana" panose="020B0604030504040204" pitchFamily="34" charset="0"/>
              </a:rPr>
              <a:t>Propone iniziative atte a stimolare e sviluppare la formazione e la ricerca sulla telecomunicazione, la radiotelevisione, l’editoria convenzionale o informatica e la cinematografia, anche attraverso la stipula di convenzioni con </a:t>
            </a:r>
            <a:r>
              <a:rPr lang="it-IT" sz="1600" dirty="0" smtClean="0">
                <a:latin typeface="Verdana" panose="020B0604030504040204" pitchFamily="34" charset="0"/>
                <a:ea typeface="Verdana" panose="020B0604030504040204" pitchFamily="34" charset="0"/>
                <a:cs typeface="Verdana" panose="020B0604030504040204" pitchFamily="34" charset="0"/>
              </a:rPr>
              <a:t>Università</a:t>
            </a:r>
            <a:r>
              <a:rPr lang="it-IT" sz="1600" dirty="0">
                <a:latin typeface="Verdana" panose="020B0604030504040204" pitchFamily="34" charset="0"/>
                <a:ea typeface="Verdana" panose="020B0604030504040204" pitchFamily="34" charset="0"/>
                <a:cs typeface="Verdana" panose="020B0604030504040204" pitchFamily="34" charset="0"/>
              </a:rPr>
              <a:t>, organismi specializzati, pubblici o privati, studiosi ed esperti; </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230" y="347162"/>
            <a:ext cx="1368152" cy="777582"/>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6" name="Immagine 5" descr="logo_agcom"/>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7" name="Rettangolo 6"/>
          <p:cNvSpPr/>
          <p:nvPr/>
        </p:nvSpPr>
        <p:spPr>
          <a:xfrm>
            <a:off x="3059832" y="1281457"/>
            <a:ext cx="2690160" cy="369332"/>
          </a:xfrm>
          <a:prstGeom prst="rect">
            <a:avLst/>
          </a:prstGeom>
        </p:spPr>
        <p:txBody>
          <a:bodyPr wrap="none">
            <a:spAutoFit/>
          </a:bodyPr>
          <a:lstStyle/>
          <a:p>
            <a:pPr lvl="0"/>
            <a:r>
              <a:rPr lang="it-IT" b="1" dirty="0">
                <a:solidFill>
                  <a:prstClr val="black"/>
                </a:solidFill>
                <a:latin typeface="Verdana" panose="020B0604030504040204" pitchFamily="34" charset="0"/>
                <a:ea typeface="Verdana" panose="020B0604030504040204" pitchFamily="34" charset="0"/>
                <a:cs typeface="Verdana" panose="020B0604030504040204" pitchFamily="34" charset="0"/>
              </a:rPr>
              <a:t>1.1 Legge istitutiva</a:t>
            </a:r>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7</a:t>
            </a:fld>
            <a:endParaRPr kumimoji="0" lang="en-US" dirty="0"/>
          </a:p>
        </p:txBody>
      </p:sp>
    </p:spTree>
    <p:extLst>
      <p:ext uri="{BB962C8B-B14F-4D97-AF65-F5344CB8AC3E}">
        <p14:creationId xmlns:p14="http://schemas.microsoft.com/office/powerpoint/2010/main" val="3243249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63242" y="320462"/>
            <a:ext cx="1371719" cy="780356"/>
          </a:xfrm>
          <a:prstGeom prst="rect">
            <a:avLst/>
          </a:prstGeom>
        </p:spPr>
      </p:pic>
      <p:sp>
        <p:nvSpPr>
          <p:cNvPr id="2" name="Titolo 1"/>
          <p:cNvSpPr>
            <a:spLocks noGrp="1"/>
          </p:cNvSpPr>
          <p:nvPr>
            <p:ph type="title"/>
          </p:nvPr>
        </p:nvSpPr>
        <p:spPr>
          <a:xfrm>
            <a:off x="849102" y="419497"/>
            <a:ext cx="6192688" cy="445531"/>
          </a:xfrm>
        </p:spPr>
        <p:txBody>
          <a:bodyPr>
            <a:normAutofit fontScale="90000"/>
          </a:bodyPr>
          <a:lstStyle/>
          <a:p>
            <a:r>
              <a:rPr lang="it-IT" sz="2400" b="1" dirty="0">
                <a:solidFill>
                  <a:prstClr val="black"/>
                </a:solidFill>
                <a:latin typeface="Verdana" panose="020B0604030504040204" pitchFamily="34" charset="0"/>
                <a:ea typeface="Verdana" panose="020B0604030504040204" pitchFamily="34" charset="0"/>
                <a:cs typeface="Verdana" panose="020B0604030504040204" pitchFamily="34" charset="0"/>
              </a:rPr>
              <a:t>1. Quadro Normativo</a:t>
            </a:r>
            <a:br>
              <a:rPr lang="it-IT" sz="24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2400" b="1" dirty="0">
                <a:solidFill>
                  <a:prstClr val="black"/>
                </a:solidFill>
                <a:latin typeface="Verdana" panose="020B0604030504040204" pitchFamily="34" charset="0"/>
                <a:ea typeface="Verdana" panose="020B0604030504040204" pitchFamily="34" charset="0"/>
                <a:cs typeface="Verdana" panose="020B0604030504040204" pitchFamily="34" charset="0"/>
              </a:rPr>
              <a:t> di riferimento </a:t>
            </a:r>
            <a:endParaRPr lang="it-IT" dirty="0"/>
          </a:p>
        </p:txBody>
      </p:sp>
      <p:sp>
        <p:nvSpPr>
          <p:cNvPr id="3" name="Segnaposto contenuto 2"/>
          <p:cNvSpPr>
            <a:spLocks noGrp="1"/>
          </p:cNvSpPr>
          <p:nvPr>
            <p:ph idx="1"/>
          </p:nvPr>
        </p:nvSpPr>
        <p:spPr>
          <a:xfrm>
            <a:off x="457200" y="1600200"/>
            <a:ext cx="8075240" cy="4997152"/>
          </a:xfrm>
        </p:spPr>
        <p:txBody>
          <a:bodyPr>
            <a:normAutofit/>
          </a:bodyPr>
          <a:lstStyle/>
          <a:p>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Vigila in merito alle attività di propria competenza sul rispetto delle norme regionali in materia, garantendo il rispetto della dignità umana e dell’integrità della persona, eliminando ogni discriminazione diretta o indiretta basata su sesso, razza o origine etnica, religione o convinzioni personali, disabilità, età o orientamento sessuale;</a:t>
            </a:r>
          </a:p>
          <a:p>
            <a:pPr algn="just"/>
            <a:r>
              <a:rPr lang="it-IT" sz="1600" dirty="0">
                <a:latin typeface="Verdana" panose="020B0604030504040204" pitchFamily="34" charset="0"/>
                <a:ea typeface="Verdana" panose="020B0604030504040204" pitchFamily="34" charset="0"/>
                <a:cs typeface="Verdana" panose="020B0604030504040204" pitchFamily="34" charset="0"/>
              </a:rPr>
              <a:t>Vigila, in collaborazione con l’Agenzia regionale per la protezione dell’ambiente (ARPA</a:t>
            </a:r>
            <a:r>
              <a:rPr lang="it-IT" sz="1600" dirty="0" smtClean="0">
                <a:latin typeface="Verdana" panose="020B0604030504040204" pitchFamily="34" charset="0"/>
                <a:ea typeface="Verdana" panose="020B0604030504040204" pitchFamily="34" charset="0"/>
                <a:cs typeface="Verdana" panose="020B0604030504040204" pitchFamily="34" charset="0"/>
              </a:rPr>
              <a:t>), sul </a:t>
            </a:r>
            <a:r>
              <a:rPr lang="it-IT" sz="1600" dirty="0">
                <a:latin typeface="Verdana" panose="020B0604030504040204" pitchFamily="34" charset="0"/>
                <a:ea typeface="Verdana" panose="020B0604030504040204" pitchFamily="34" charset="0"/>
                <a:cs typeface="Verdana" panose="020B0604030504040204" pitchFamily="34" charset="0"/>
              </a:rPr>
              <a:t>rispetto della normativa statale e regionale relativa ai tetti di radiofrequenze fissati dalla normativa </a:t>
            </a:r>
            <a:r>
              <a:rPr lang="it-IT" sz="1600" dirty="0" smtClean="0">
                <a:latin typeface="Verdana" panose="020B0604030504040204" pitchFamily="34" charset="0"/>
                <a:ea typeface="Verdana" panose="020B0604030504040204" pitchFamily="34" charset="0"/>
                <a:cs typeface="Verdana" panose="020B0604030504040204" pitchFamily="34" charset="0"/>
              </a:rPr>
              <a:t>vigente, </a:t>
            </a:r>
            <a:r>
              <a:rPr lang="it-IT" sz="1600" dirty="0">
                <a:latin typeface="Verdana" panose="020B0604030504040204" pitchFamily="34" charset="0"/>
                <a:ea typeface="Verdana" panose="020B0604030504040204" pitchFamily="34" charset="0"/>
                <a:cs typeface="Verdana" panose="020B0604030504040204" pitchFamily="34" charset="0"/>
              </a:rPr>
              <a:t>come compatibili con la salute </a:t>
            </a:r>
            <a:r>
              <a:rPr lang="it-IT" sz="1600" dirty="0" smtClean="0">
                <a:latin typeface="Verdana" panose="020B0604030504040204" pitchFamily="34" charset="0"/>
                <a:ea typeface="Verdana" panose="020B0604030504040204" pitchFamily="34" charset="0"/>
                <a:cs typeface="Verdana" panose="020B0604030504040204" pitchFamily="34" charset="0"/>
              </a:rPr>
              <a:t>umana, collabora </a:t>
            </a:r>
            <a:r>
              <a:rPr lang="it-IT" sz="1600" dirty="0">
                <a:latin typeface="Verdana" panose="020B0604030504040204" pitchFamily="34" charset="0"/>
                <a:ea typeface="Verdana" panose="020B0604030504040204" pitchFamily="34" charset="0"/>
                <a:cs typeface="Verdana" panose="020B0604030504040204" pitchFamily="34" charset="0"/>
              </a:rPr>
              <a:t>alla verifica che tali tetti non vengano superati e propone alla Giunta regionale l’adozione dei provvedimenti previsti dalla relativa normativa;</a:t>
            </a:r>
          </a:p>
          <a:p>
            <a:pPr algn="just"/>
            <a:r>
              <a:rPr lang="it-IT" sz="1600" dirty="0">
                <a:latin typeface="Verdana" panose="020B0604030504040204" pitchFamily="34" charset="0"/>
                <a:ea typeface="Verdana" panose="020B0604030504040204" pitchFamily="34" charset="0"/>
                <a:cs typeface="Verdana" panose="020B0604030504040204" pitchFamily="34" charset="0"/>
              </a:rPr>
              <a:t>Regola l’accesso radiofonico e televisivo regionale e vigila sulla presenza paritaria di genere negli spazi concessi dalle emittenti radiotelevisive per i messaggi politici durante le campagne elettorali e referendarie e per la comunicazione politica;</a:t>
            </a:r>
          </a:p>
          <a:p>
            <a:pPr algn="just"/>
            <a:r>
              <a:rPr lang="it-IT" sz="1600" dirty="0">
                <a:latin typeface="Verdana" panose="020B0604030504040204" pitchFamily="34" charset="0"/>
                <a:ea typeface="Verdana" panose="020B0604030504040204" pitchFamily="34" charset="0"/>
                <a:cs typeface="Verdana" panose="020B0604030504040204" pitchFamily="34" charset="0"/>
              </a:rPr>
              <a:t>Promuove la qualità, l’indipendenza e il pluralismo dell’informazione.</a:t>
            </a:r>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6" name="Immagine 5" descr="logo_agcom"/>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7" name="Rettangolo 6"/>
          <p:cNvSpPr/>
          <p:nvPr/>
        </p:nvSpPr>
        <p:spPr>
          <a:xfrm>
            <a:off x="2600366" y="1165843"/>
            <a:ext cx="2690160" cy="369332"/>
          </a:xfrm>
          <a:prstGeom prst="rect">
            <a:avLst/>
          </a:prstGeom>
        </p:spPr>
        <p:txBody>
          <a:bodyPr wrap="none">
            <a:spAutoFit/>
          </a:bodyPr>
          <a:lstStyle/>
          <a:p>
            <a:pPr lvl="0"/>
            <a:r>
              <a:rPr lang="it-IT" b="1" dirty="0">
                <a:solidFill>
                  <a:prstClr val="black"/>
                </a:solidFill>
                <a:latin typeface="Verdana" panose="020B0604030504040204" pitchFamily="34" charset="0"/>
                <a:ea typeface="Verdana" panose="020B0604030504040204" pitchFamily="34" charset="0"/>
                <a:cs typeface="Verdana" panose="020B0604030504040204" pitchFamily="34" charset="0"/>
              </a:rPr>
              <a:t>1.1 Legge istitutiva</a:t>
            </a:r>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8</a:t>
            </a:fld>
            <a:endParaRPr kumimoji="0" lang="en-US" dirty="0"/>
          </a:p>
        </p:txBody>
      </p:sp>
    </p:spTree>
    <p:extLst>
      <p:ext uri="{BB962C8B-B14F-4D97-AF65-F5344CB8AC3E}">
        <p14:creationId xmlns:p14="http://schemas.microsoft.com/office/powerpoint/2010/main" val="1852964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40461" y="342246"/>
            <a:ext cx="5688632" cy="773092"/>
          </a:xfrm>
        </p:spPr>
        <p:txBody>
          <a:bodyPr>
            <a:normAutofit/>
          </a:bodyPr>
          <a:lstStyle/>
          <a:p>
            <a:r>
              <a:rPr lang="it-IT" sz="2200" b="1" dirty="0">
                <a:latin typeface="Verdana" panose="020B0604030504040204" pitchFamily="34" charset="0"/>
                <a:ea typeface="Verdana" panose="020B0604030504040204" pitchFamily="34" charset="0"/>
                <a:cs typeface="Verdana" panose="020B0604030504040204" pitchFamily="34" charset="0"/>
              </a:rPr>
              <a:t>  1. Quadro Normativo di riferimento </a:t>
            </a:r>
          </a:p>
        </p:txBody>
      </p:sp>
      <p:sp>
        <p:nvSpPr>
          <p:cNvPr id="3" name="Segnaposto contenuto 2"/>
          <p:cNvSpPr>
            <a:spLocks noGrp="1"/>
          </p:cNvSpPr>
          <p:nvPr>
            <p:ph idx="1"/>
          </p:nvPr>
        </p:nvSpPr>
        <p:spPr>
          <a:xfrm>
            <a:off x="611560" y="2060848"/>
            <a:ext cx="8064896" cy="4536504"/>
          </a:xfrm>
        </p:spPr>
        <p:txBody>
          <a:bodyPr>
            <a:normAutofit fontScale="32500" lnSpcReduction="20000"/>
          </a:bodyPr>
          <a:lstStyle/>
          <a:p>
            <a:pPr marL="0" indent="0" algn="just">
              <a:lnSpc>
                <a:spcPct val="120000"/>
              </a:lnSpc>
              <a:buNone/>
            </a:pPr>
            <a:endParaRPr lang="it-IT" sz="2900" b="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20000"/>
              </a:lnSpc>
              <a:buNone/>
            </a:pPr>
            <a:endParaRPr lang="it-IT" sz="2900" b="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20000"/>
              </a:lnSpc>
              <a:buNone/>
            </a:pPr>
            <a:r>
              <a:rPr lang="it-IT" sz="4900" dirty="0">
                <a:latin typeface="Verdana" panose="020B0604030504040204" pitchFamily="34" charset="0"/>
                <a:ea typeface="Verdana" panose="020B0604030504040204" pitchFamily="34" charset="0"/>
                <a:cs typeface="Verdana" panose="020B0604030504040204" pitchFamily="34" charset="0"/>
              </a:rPr>
              <a:t>L’Accordo Quadro del 28 novembre 2017, tra l’Autorità e la Conferenza delle Regioni e delle Province autonome e la Conferenza dei Presidenti delle Assemblee legislative, delle Regioni e delle Province autonome, approvato dall’Autorità con delibera 395/17/CONS disciplina le materie delegate dall’Agcom al Co.re.com. </a:t>
            </a:r>
          </a:p>
          <a:p>
            <a:pPr marL="0" indent="0" algn="just">
              <a:lnSpc>
                <a:spcPct val="120000"/>
              </a:lnSpc>
              <a:buNone/>
            </a:pPr>
            <a:r>
              <a:rPr lang="it-IT" sz="4900" dirty="0">
                <a:latin typeface="Verdana" panose="020B0604030504040204" pitchFamily="34" charset="0"/>
                <a:ea typeface="Verdana" panose="020B0604030504040204" pitchFamily="34" charset="0"/>
                <a:cs typeface="Verdana" panose="020B0604030504040204" pitchFamily="34" charset="0"/>
              </a:rPr>
              <a:t>La Convenzione, stipulata in data 5 marzo 2018, disciplina il rapporto tra l’Agcom e il Co.re.com. per il conferimento e l’esercizio della delega delle funzioni in ambito regionale nelle materie di cui all’articolo </a:t>
            </a:r>
            <a:r>
              <a:rPr lang="it-IT" sz="4900" dirty="0" smtClean="0">
                <a:latin typeface="Verdana" panose="020B0604030504040204" pitchFamily="34" charset="0"/>
                <a:ea typeface="Verdana" panose="020B0604030504040204" pitchFamily="34" charset="0"/>
                <a:cs typeface="Verdana" panose="020B0604030504040204" pitchFamily="34" charset="0"/>
              </a:rPr>
              <a:t>5, per lo svolgimento delle </a:t>
            </a:r>
            <a:r>
              <a:rPr lang="it-IT" sz="4900" dirty="0">
                <a:latin typeface="Verdana" panose="020B0604030504040204" pitchFamily="34" charset="0"/>
                <a:ea typeface="Verdana" panose="020B0604030504040204" pitchFamily="34" charset="0"/>
                <a:cs typeface="Verdana" panose="020B0604030504040204" pitchFamily="34" charset="0"/>
              </a:rPr>
              <a:t>seguenti funzioni:</a:t>
            </a:r>
          </a:p>
          <a:p>
            <a:pPr lvl="0" algn="just">
              <a:lnSpc>
                <a:spcPct val="120000"/>
              </a:lnSpc>
            </a:pPr>
            <a:endParaRPr lang="it-IT" sz="4900" dirty="0">
              <a:latin typeface="Verdana" panose="020B0604030504040204" pitchFamily="34" charset="0"/>
              <a:ea typeface="Verdana" panose="020B0604030504040204" pitchFamily="34" charset="0"/>
              <a:cs typeface="Verdana" panose="020B0604030504040204" pitchFamily="34" charset="0"/>
            </a:endParaRPr>
          </a:p>
          <a:p>
            <a:pPr lvl="0" algn="just">
              <a:lnSpc>
                <a:spcPct val="120000"/>
              </a:lnSpc>
            </a:pPr>
            <a:r>
              <a:rPr lang="it-IT" sz="4900" dirty="0">
                <a:latin typeface="Verdana" panose="020B0604030504040204" pitchFamily="34" charset="0"/>
                <a:ea typeface="Verdana" panose="020B0604030504040204" pitchFamily="34" charset="0"/>
                <a:cs typeface="Verdana" panose="020B0604030504040204" pitchFamily="34" charset="0"/>
              </a:rPr>
              <a:t>Tutela e garanzia dell’utenza, con particolare riferimento ai minori; </a:t>
            </a:r>
          </a:p>
          <a:p>
            <a:pPr lvl="0" algn="just">
              <a:lnSpc>
                <a:spcPct val="120000"/>
              </a:lnSpc>
            </a:pPr>
            <a:r>
              <a:rPr lang="it-IT" sz="4900" dirty="0">
                <a:latin typeface="Verdana" panose="020B0604030504040204" pitchFamily="34" charset="0"/>
                <a:ea typeface="Verdana" panose="020B0604030504040204" pitchFamily="34" charset="0"/>
                <a:cs typeface="Verdana" panose="020B0604030504040204" pitchFamily="34" charset="0"/>
              </a:rPr>
              <a:t>Esercizio del diritto di </a:t>
            </a:r>
            <a:r>
              <a:rPr lang="it-IT" sz="4900" dirty="0" smtClean="0">
                <a:latin typeface="Verdana" panose="020B0604030504040204" pitchFamily="34" charset="0"/>
                <a:ea typeface="Verdana" panose="020B0604030504040204" pitchFamily="34" charset="0"/>
                <a:cs typeface="Verdana" panose="020B0604030504040204" pitchFamily="34" charset="0"/>
              </a:rPr>
              <a:t>rettifica, </a:t>
            </a:r>
            <a:r>
              <a:rPr lang="it-IT" sz="4900" dirty="0">
                <a:latin typeface="Verdana" panose="020B0604030504040204" pitchFamily="34" charset="0"/>
                <a:ea typeface="Verdana" panose="020B0604030504040204" pitchFamily="34" charset="0"/>
                <a:cs typeface="Verdana" panose="020B0604030504040204" pitchFamily="34" charset="0"/>
              </a:rPr>
              <a:t>con riferimento al settore radiotelevisivo locale; </a:t>
            </a:r>
            <a:r>
              <a:rPr lang="it-IT" sz="4900" dirty="0">
                <a:solidFill>
                  <a:prstClr val="black"/>
                </a:solidFill>
              </a:rPr>
              <a:t> </a:t>
            </a:r>
            <a:endParaRPr lang="it-IT" sz="4900" dirty="0">
              <a:latin typeface="Verdana" panose="020B0604030504040204" pitchFamily="34" charset="0"/>
              <a:ea typeface="Verdana" panose="020B0604030504040204" pitchFamily="34" charset="0"/>
              <a:cs typeface="Verdana" panose="020B0604030504040204" pitchFamily="34" charset="0"/>
            </a:endParaRPr>
          </a:p>
          <a:p>
            <a:pPr marL="0" indent="0" fontAlgn="base">
              <a:buNone/>
            </a:pPr>
            <a:endParaRPr lang="it-IT" sz="5600" dirty="0"/>
          </a:p>
          <a:p>
            <a:pPr marL="0" indent="0" algn="just">
              <a:buNone/>
            </a:pPr>
            <a:r>
              <a:rPr lang="it-IT" dirty="0"/>
              <a:t/>
            </a:r>
            <a:br>
              <a:rPr lang="it-IT" dirty="0"/>
            </a:br>
            <a:endParaRPr lang="it-IT" dirty="0"/>
          </a:p>
          <a:p>
            <a:pPr marL="0" indent="0" algn="just">
              <a:buNone/>
            </a:pP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230" y="347162"/>
            <a:ext cx="1368152" cy="777582"/>
          </a:xfrm>
          <a:prstGeom prst="rect">
            <a:avLst/>
          </a:prstGeom>
        </p:spPr>
      </p:pic>
      <p:pic>
        <p:nvPicPr>
          <p:cNvPr id="6" name="Immagine 5" descr="logo_agcom"/>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7" name="Segnaposto testo 4"/>
          <p:cNvSpPr txBox="1">
            <a:spLocks/>
          </p:cNvSpPr>
          <p:nvPr/>
        </p:nvSpPr>
        <p:spPr>
          <a:xfrm>
            <a:off x="282230" y="2492896"/>
            <a:ext cx="2242592" cy="233712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it-IT" b="1" dirty="0"/>
          </a:p>
        </p:txBody>
      </p:sp>
      <p:sp>
        <p:nvSpPr>
          <p:cNvPr id="9" name="Rettangolo 8"/>
          <p:cNvSpPr/>
          <p:nvPr/>
        </p:nvSpPr>
        <p:spPr>
          <a:xfrm>
            <a:off x="996204" y="1620746"/>
            <a:ext cx="6768752" cy="369332"/>
          </a:xfrm>
          <a:prstGeom prst="rect">
            <a:avLst/>
          </a:prstGeom>
        </p:spPr>
        <p:txBody>
          <a:bodyPr wrap="square">
            <a:spAutoFit/>
          </a:bodyPr>
          <a:lstStyle/>
          <a:p>
            <a:r>
              <a:rPr lang="it-IT" b="1" dirty="0">
                <a:latin typeface="Verdana" panose="020B0604030504040204" pitchFamily="34" charset="0"/>
                <a:ea typeface="Verdana" panose="020B0604030504040204" pitchFamily="34" charset="0"/>
                <a:cs typeface="Verdana" panose="020B0604030504040204" pitchFamily="34" charset="0"/>
              </a:rPr>
              <a:t>1.2 Accordo Quadro AGCOM e Convenzione</a:t>
            </a:r>
          </a:p>
        </p:txBody>
      </p:sp>
      <p:sp>
        <p:nvSpPr>
          <p:cNvPr id="8" name="Segnaposto piè di pagina 7"/>
          <p:cNvSpPr>
            <a:spLocks noGrp="1"/>
          </p:cNvSpPr>
          <p:nvPr>
            <p:ph type="ftr" sz="quarter" idx="11"/>
          </p:nvPr>
        </p:nvSpPr>
        <p:spPr/>
        <p:txBody>
          <a:bodyPr/>
          <a:lstStyle/>
          <a:p>
            <a:endParaRPr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9</a:t>
            </a:fld>
            <a:endParaRPr kumimoji="0" lang="en-US" dirty="0"/>
          </a:p>
        </p:txBody>
      </p:sp>
    </p:spTree>
    <p:extLst>
      <p:ext uri="{BB962C8B-B14F-4D97-AF65-F5344CB8AC3E}">
        <p14:creationId xmlns:p14="http://schemas.microsoft.com/office/powerpoint/2010/main" val="240446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6539</TotalTime>
  <Words>6766</Words>
  <Application>Microsoft Office PowerPoint</Application>
  <PresentationFormat>Presentazione su schermo (4:3)</PresentationFormat>
  <Paragraphs>879</Paragraphs>
  <Slides>54</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54</vt:i4>
      </vt:variant>
    </vt:vector>
  </HeadingPairs>
  <TitlesOfParts>
    <vt:vector size="59" baseType="lpstr">
      <vt:lpstr>Arial</vt:lpstr>
      <vt:lpstr>Calibri</vt:lpstr>
      <vt:lpstr>Trebuchet MS</vt:lpstr>
      <vt:lpstr>Verdana</vt:lpstr>
      <vt:lpstr>Tema di Office</vt:lpstr>
      <vt:lpstr>Carta dei servizi del Co.re.com. Lazio  Edizione aggiornata al mese di gennaio 2021 </vt:lpstr>
      <vt:lpstr>Sommario </vt:lpstr>
      <vt:lpstr>Sommario  </vt:lpstr>
      <vt:lpstr>Il Co.re.com Lazio è…</vt:lpstr>
      <vt:lpstr>La Carta dei servizi</vt:lpstr>
      <vt:lpstr> 1. Quadro normativo di riferimento</vt:lpstr>
      <vt:lpstr> 1. Quadro Normativo di riferimento </vt:lpstr>
      <vt:lpstr>1. Quadro Normativo  di riferimento </vt:lpstr>
      <vt:lpstr>  1. Quadro Normativo di riferimento </vt:lpstr>
      <vt:lpstr>   </vt:lpstr>
      <vt:lpstr>2. Organigramma della Struttura Mappatura della struttura organizzativa del Co.re.com Lazio al 01/01/2021</vt:lpstr>
      <vt:lpstr>2.1 Il Comitato     </vt:lpstr>
      <vt:lpstr>2.1 Composizione del Comitato  </vt:lpstr>
      <vt:lpstr>2.2 La struttura amministrativa Mappatura della struttura organizzativa del Co.re.com Lazio al 01/01/2021</vt:lpstr>
      <vt:lpstr>3.    Informazione e Contatti</vt:lpstr>
      <vt:lpstr>3.  Informazione e                                                      Contatti</vt:lpstr>
      <vt:lpstr>4.    Attività del Co.re.com. </vt:lpstr>
      <vt:lpstr>4.1 Conciliazioni e definizioni delle controversie</vt:lpstr>
      <vt:lpstr>4.1 Conciliazioni e definizioni delle controversie</vt:lpstr>
      <vt:lpstr>4.1 Conciliazioni e definizioni delle controversie</vt:lpstr>
      <vt:lpstr>4.1 Conciliazioni e definizioni delle controversie </vt:lpstr>
      <vt:lpstr>4.1 Conciliazioni e definizioni delle controversie</vt:lpstr>
      <vt:lpstr>4.1  Conciliazioni e definizioni  delle controversie   4.1.2 Conciliazioni</vt:lpstr>
      <vt:lpstr>4.1 Conciliazioni e definizioni delle controversie</vt:lpstr>
      <vt:lpstr>4.1 Conciliazioni e definizioni delle controversie</vt:lpstr>
      <vt:lpstr>4.1 Conciliazioni e definizioni delle controversie</vt:lpstr>
      <vt:lpstr>4.1 Conciliazioni e definizioni delle controversie</vt:lpstr>
      <vt:lpstr>4.1 Conciliazioni e definizioni delle controversie</vt:lpstr>
      <vt:lpstr>4.2 Sistema Radio Televisivo</vt:lpstr>
      <vt:lpstr>Presentazione standard di PowerPoint</vt:lpstr>
      <vt:lpstr>Presentazione standard di PowerPoint</vt:lpstr>
      <vt:lpstr>Presentazione standard di PowerPoint</vt:lpstr>
      <vt:lpstr>   4.2 Sistema Radio Televisivo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  4.2 Sistema Radio Televisivo   4.2.4 Messaggi Autogestiti Gratuiti  (MAG)</vt:lpstr>
      <vt:lpstr>4.2.5 Tutela dei Minori</vt:lpstr>
      <vt:lpstr>4.2.5 Tutela dei Minori</vt:lpstr>
      <vt:lpstr>4.2 Sistema Radio Televisivo   4.2.6 Programmi dell’Accesso</vt:lpstr>
      <vt:lpstr> </vt:lpstr>
      <vt:lpstr>Presentazione standard di PowerPoint</vt:lpstr>
      <vt:lpstr>Presentazione standard di PowerPoint</vt:lpstr>
      <vt:lpstr>Presentazione standard di PowerPoint</vt:lpstr>
      <vt:lpstr>Presentazione standard di PowerPoint</vt:lpstr>
      <vt:lpstr>4.2.8   Ufficio Relazioni con il Pubblico</vt:lpstr>
      <vt:lpstr>5. Privacy e  trattamento dati</vt:lpstr>
      <vt:lpstr>5. Privacy e  trattamento dati</vt:lpstr>
      <vt:lpstr>5. Privacy e  trattamento dati</vt:lpstr>
      <vt:lpstr>5. Privacy e  trattamento dati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Cartella stampa</dc:title>
  <dc:creator>dsezzi</dc:creator>
  <cp:lastModifiedBy>Michele Di Fausto</cp:lastModifiedBy>
  <cp:revision>869</cp:revision>
  <cp:lastPrinted>2019-06-24T09:18:41Z</cp:lastPrinted>
  <dcterms:created xsi:type="dcterms:W3CDTF">2013-07-08T09:03:14Z</dcterms:created>
  <dcterms:modified xsi:type="dcterms:W3CDTF">2021-10-07T07:27:31Z</dcterms:modified>
</cp:coreProperties>
</file>